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68" r:id="rId14"/>
    <p:sldId id="270" r:id="rId15"/>
    <p:sldId id="271" r:id="rId16"/>
    <p:sldId id="259" r:id="rId17"/>
    <p:sldId id="272" r:id="rId18"/>
    <p:sldId id="273" r:id="rId19"/>
    <p:sldId id="274" r:id="rId20"/>
    <p:sldId id="275" r:id="rId21"/>
  </p:sldIdLst>
  <p:sldSz cx="9144000" cy="6858000" type="screen4x3"/>
  <p:notesSz cx="7010400" cy="9296400"/>
  <p:embeddedFontLst>
    <p:embeddedFont>
      <p:font typeface="Open Sans"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rf7D7wbYgyvtIW0bKQf2CMqPy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6" d="100"/>
          <a:sy n="86" d="100"/>
        </p:scale>
        <p:origin x="84" y="12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70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86" name="Google Shape;86;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109827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90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53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98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72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6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28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6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52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13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68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153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6" name="Google Shape;10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58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80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77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38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37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27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32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0" name="Google Shape;100;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64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rot="5400000">
            <a:off x="2202089" y="-529642"/>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350271" y="106836"/>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600"/>
              <a:buFont typeface="Open Sans"/>
              <a:buNone/>
              <a:defRPr sz="36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7"/>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p:cNvPicPr preferRelativeResize="0"/>
          <p:nvPr/>
        </p:nvPicPr>
        <p:blipFill rotWithShape="1">
          <a:blip r:embed="rId14">
            <a:alphaModFix/>
          </a:blip>
          <a:srcRect/>
          <a:stretch/>
        </p:blipFill>
        <p:spPr>
          <a:xfrm>
            <a:off x="6755716" y="6149207"/>
            <a:ext cx="2060058" cy="573443"/>
          </a:xfrm>
          <a:prstGeom prst="rect">
            <a:avLst/>
          </a:prstGeom>
          <a:noFill/>
          <a:ln>
            <a:noFill/>
          </a:ln>
        </p:spPr>
      </p:pic>
      <p:sp>
        <p:nvSpPr>
          <p:cNvPr id="11" name="Google Shape;11;p5"/>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p:nvPr/>
        </p:nvSpPr>
        <p:spPr>
          <a:xfrm>
            <a:off x="4349293" y="6282042"/>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@NASPAtweets</a:t>
            </a:r>
            <a:endParaRPr/>
          </a:p>
        </p:txBody>
      </p:sp>
      <p:sp>
        <p:nvSpPr>
          <p:cNvPr id="13" name="Google Shape;13;p5"/>
          <p:cNvSpPr txBox="1"/>
          <p:nvPr/>
        </p:nvSpPr>
        <p:spPr>
          <a:xfrm>
            <a:off x="2856522" y="6266508"/>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#SMCS21</a:t>
            </a:r>
            <a:endParaRPr sz="1400" b="0" i="0" u="none" strike="noStrike" cap="none">
              <a:solidFill>
                <a:srgbClr val="595959"/>
              </a:solidFill>
              <a:latin typeface="Open Sans"/>
              <a:ea typeface="Open Sans"/>
              <a:cs typeface="Open Sans"/>
              <a:sym typeface="Open Sans"/>
            </a:endParaRPr>
          </a:p>
        </p:txBody>
      </p:sp>
      <p:cxnSp>
        <p:nvCxnSpPr>
          <p:cNvPr id="14" name="Google Shape;14;p5"/>
          <p:cNvCxnSpPr/>
          <p:nvPr/>
        </p:nvCxnSpPr>
        <p:spPr>
          <a:xfrm>
            <a:off x="2719556" y="6282042"/>
            <a:ext cx="3725694" cy="0"/>
          </a:xfrm>
          <a:prstGeom prst="straightConnector1">
            <a:avLst/>
          </a:prstGeom>
          <a:noFill/>
          <a:ln w="9525" cap="flat" cmpd="sng">
            <a:solidFill>
              <a:srgbClr val="7F7F7F"/>
            </a:solidFill>
            <a:prstDash val="solid"/>
            <a:round/>
            <a:headEnd type="none" w="sm" len="sm"/>
            <a:tailEnd type="none" w="sm" len="sm"/>
          </a:ln>
        </p:spPr>
      </p:cxnSp>
      <p:cxnSp>
        <p:nvCxnSpPr>
          <p:cNvPr id="15" name="Google Shape;15;p5"/>
          <p:cNvCxnSpPr/>
          <p:nvPr/>
        </p:nvCxnSpPr>
        <p:spPr>
          <a:xfrm>
            <a:off x="2719556" y="6564760"/>
            <a:ext cx="3725694" cy="0"/>
          </a:xfrm>
          <a:prstGeom prst="straightConnector1">
            <a:avLst/>
          </a:prstGeom>
          <a:noFill/>
          <a:ln w="9525" cap="flat" cmpd="sng">
            <a:solidFill>
              <a:srgbClr val="7F7F7F"/>
            </a:solidFill>
            <a:prstDash val="solid"/>
            <a:round/>
            <a:headEnd type="none" w="sm" len="sm"/>
            <a:tailEnd type="none" w="sm" len="sm"/>
          </a:ln>
        </p:spPr>
      </p:cxnSp>
      <p:sp>
        <p:nvSpPr>
          <p:cNvPr id="16" name="Google Shape;16;p5"/>
          <p:cNvSpPr/>
          <p:nvPr/>
        </p:nvSpPr>
        <p:spPr>
          <a:xfrm>
            <a:off x="0" y="0"/>
            <a:ext cx="9144000" cy="1028700"/>
          </a:xfrm>
          <a:prstGeom prst="rect">
            <a:avLst/>
          </a:prstGeom>
          <a:solidFill>
            <a:srgbClr val="738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
          <p:cNvSpPr/>
          <p:nvPr/>
        </p:nvSpPr>
        <p:spPr>
          <a:xfrm>
            <a:off x="0" y="1028700"/>
            <a:ext cx="9144000" cy="139700"/>
          </a:xfrm>
          <a:prstGeom prst="rect">
            <a:avLst/>
          </a:prstGeom>
          <a:solidFill>
            <a:srgbClr val="3F11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5"/>
          <p:cNvPicPr preferRelativeResize="0"/>
          <p:nvPr/>
        </p:nvPicPr>
        <p:blipFill rotWithShape="1">
          <a:blip r:embed="rId15">
            <a:alphaModFix/>
          </a:blip>
          <a:srcRect/>
          <a:stretch/>
        </p:blipFill>
        <p:spPr>
          <a:xfrm>
            <a:off x="955504" y="5722061"/>
            <a:ext cx="1453586" cy="10888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tamupress.com/book/9780875656731/voices-of-ameri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100" y="5602013"/>
            <a:ext cx="9139450" cy="1255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64025" y="5642400"/>
            <a:ext cx="8229600" cy="533901"/>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76923C"/>
              </a:buClr>
              <a:buSzPts val="2400"/>
              <a:buFont typeface="Open Sans"/>
              <a:buNone/>
            </a:pPr>
            <a:r>
              <a:rPr lang="en-US" sz="2400" b="0" i="0" u="none" strike="noStrike" cap="none">
                <a:solidFill>
                  <a:srgbClr val="76923C"/>
                </a:solidFill>
                <a:latin typeface="Open Sans"/>
                <a:ea typeface="Open Sans"/>
                <a:cs typeface="Open Sans"/>
                <a:sym typeface="Open Sans"/>
              </a:rPr>
              <a:t>February 24-26, 2021 | Virtual</a:t>
            </a:r>
            <a:endParaRPr sz="2400" b="0" i="0" u="none" strike="noStrike" cap="none">
              <a:solidFill>
                <a:srgbClr val="76923C"/>
              </a:solidFill>
              <a:latin typeface="Open Sans"/>
              <a:ea typeface="Open Sans"/>
              <a:cs typeface="Open Sans"/>
              <a:sym typeface="Open Sans"/>
            </a:endParaRPr>
          </a:p>
        </p:txBody>
      </p:sp>
      <p:sp>
        <p:nvSpPr>
          <p:cNvPr id="90" name="Google Shape;90;p1"/>
          <p:cNvSpPr txBox="1"/>
          <p:nvPr/>
        </p:nvSpPr>
        <p:spPr>
          <a:xfrm>
            <a:off x="769865" y="4563763"/>
            <a:ext cx="8229600" cy="212442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2800"/>
              <a:buFont typeface="Open Sans"/>
              <a:buNone/>
            </a:pPr>
            <a:r>
              <a:rPr lang="en-US" sz="1600" b="1" i="1" u="none" strike="noStrike" cap="none" dirty="0" smtClean="0">
                <a:solidFill>
                  <a:schemeClr val="dk1"/>
                </a:solidFill>
                <a:latin typeface="Open Sans"/>
                <a:ea typeface="Open Sans"/>
                <a:cs typeface="Open Sans"/>
                <a:sym typeface="Open Sans"/>
              </a:rPr>
              <a:t>April Brown, M.Ed., Director, Student Affairs |Veterans Services</a:t>
            </a:r>
          </a:p>
          <a:p>
            <a:pPr marL="0" marR="0" lvl="0" indent="0" algn="ctr" rtl="0">
              <a:spcBef>
                <a:spcPts val="0"/>
              </a:spcBef>
              <a:spcAft>
                <a:spcPts val="0"/>
              </a:spcAft>
              <a:buClr>
                <a:schemeClr val="dk1"/>
              </a:buClr>
              <a:buSzPts val="2800"/>
              <a:buFont typeface="Open Sans"/>
              <a:buNone/>
            </a:pPr>
            <a:r>
              <a:rPr lang="en-US" sz="1600" b="1" i="1" u="none" strike="noStrike" cap="none" dirty="0" smtClean="0">
                <a:solidFill>
                  <a:schemeClr val="dk1"/>
                </a:solidFill>
                <a:latin typeface="Open Sans"/>
                <a:ea typeface="Open Sans"/>
                <a:cs typeface="Open Sans"/>
                <a:sym typeface="Open Sans"/>
              </a:rPr>
              <a:t> Texas Christian University</a:t>
            </a:r>
          </a:p>
          <a:p>
            <a:pPr marL="0" marR="0" lvl="0" indent="0" algn="ctr" rtl="0">
              <a:spcBef>
                <a:spcPts val="0"/>
              </a:spcBef>
              <a:spcAft>
                <a:spcPts val="0"/>
              </a:spcAft>
              <a:buClr>
                <a:schemeClr val="dk1"/>
              </a:buClr>
              <a:buSzPts val="2800"/>
              <a:buFont typeface="Open Sans"/>
              <a:buNone/>
            </a:pPr>
            <a:r>
              <a:rPr lang="en-US" sz="1600" b="1" i="1" u="none" strike="noStrike" cap="none" dirty="0" smtClean="0">
                <a:solidFill>
                  <a:schemeClr val="dk1"/>
                </a:solidFill>
                <a:latin typeface="Open Sans"/>
                <a:ea typeface="Open Sans"/>
                <a:cs typeface="Open Sans"/>
                <a:sym typeface="Open Sans"/>
              </a:rPr>
              <a:t>  The TCU Veterans Project: Increasing Empowerment and Visibility Through Storytelling</a:t>
            </a:r>
          </a:p>
          <a:p>
            <a:pPr marL="0" marR="0" lvl="0" indent="0" algn="ctr" rtl="0">
              <a:spcBef>
                <a:spcPts val="0"/>
              </a:spcBef>
              <a:spcAft>
                <a:spcPts val="0"/>
              </a:spcAft>
              <a:buClr>
                <a:schemeClr val="dk1"/>
              </a:buClr>
              <a:buSzPts val="2800"/>
              <a:buFont typeface="Open Sans"/>
              <a:buNone/>
            </a:pPr>
            <a:endParaRPr lang="en-US" sz="1600" b="1" i="1" dirty="0">
              <a:solidFill>
                <a:schemeClr val="dk1"/>
              </a:solidFill>
              <a:latin typeface="Open Sans"/>
              <a:ea typeface="Open Sans"/>
              <a:cs typeface="Open Sans"/>
              <a:sym typeface="Open Sans"/>
            </a:endParaRPr>
          </a:p>
          <a:p>
            <a:pPr marL="0" marR="0" lvl="0" indent="0" algn="ctr" rtl="0">
              <a:spcBef>
                <a:spcPts val="0"/>
              </a:spcBef>
              <a:spcAft>
                <a:spcPts val="0"/>
              </a:spcAft>
              <a:buClr>
                <a:schemeClr val="dk1"/>
              </a:buClr>
              <a:buSzPts val="2800"/>
              <a:buFont typeface="Open Sans"/>
              <a:buNone/>
            </a:pPr>
            <a:endParaRPr sz="1600" b="0" i="1" u="none" strike="noStrike" cap="none" dirty="0">
              <a:solidFill>
                <a:schemeClr val="dk1"/>
              </a:solidFill>
              <a:latin typeface="Open Sans"/>
              <a:ea typeface="Open Sans"/>
              <a:cs typeface="Open Sans"/>
              <a:sym typeface="Open Sans"/>
            </a:endParaRPr>
          </a:p>
        </p:txBody>
      </p:sp>
      <p:pic>
        <p:nvPicPr>
          <p:cNvPr id="91" name="Google Shape;91;p1"/>
          <p:cNvPicPr preferRelativeResize="0"/>
          <p:nvPr/>
        </p:nvPicPr>
        <p:blipFill rotWithShape="1">
          <a:blip r:embed="rId3">
            <a:alphaModFix/>
          </a:blip>
          <a:srcRect t="9965" b="318"/>
          <a:stretch/>
        </p:blipFill>
        <p:spPr>
          <a:xfrm>
            <a:off x="1909416" y="1178481"/>
            <a:ext cx="5458035" cy="321546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After the Interview</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2800" dirty="0"/>
              <a:t>Transcribe and edit interview</a:t>
            </a:r>
          </a:p>
          <a:p>
            <a:pPr eaLnBrk="1" hangingPunct="1"/>
            <a:r>
              <a:rPr lang="en-US" altLang="en-US" sz="2800" dirty="0"/>
              <a:t>Share transcription with interviewee for corrections or clarification</a:t>
            </a:r>
          </a:p>
          <a:p>
            <a:pPr eaLnBrk="1" hangingPunct="1"/>
            <a:r>
              <a:rPr lang="en-US" altLang="en-US" sz="2800" dirty="0"/>
              <a:t>Share final edits with interviewee</a:t>
            </a:r>
          </a:p>
          <a:p>
            <a:pPr eaLnBrk="1" hangingPunct="1"/>
            <a:r>
              <a:rPr lang="en-US" altLang="en-US" sz="2800" dirty="0"/>
              <a:t>Interviewer take time to process and reflect</a:t>
            </a:r>
          </a:p>
          <a:p>
            <a:pPr eaLnBrk="1" hangingPunct="1"/>
            <a:r>
              <a:rPr lang="en-US" altLang="en-US" sz="2800" dirty="0"/>
              <a:t>Share the stories</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2464325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Why Share Stories</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2800" dirty="0"/>
              <a:t>Veteran Engagement within the Veteran Community and Supporters</a:t>
            </a:r>
          </a:p>
          <a:p>
            <a:pPr eaLnBrk="1" hangingPunct="1"/>
            <a:r>
              <a:rPr lang="en-US" altLang="en-US" sz="2800" dirty="0"/>
              <a:t>Build Community Support</a:t>
            </a:r>
          </a:p>
          <a:p>
            <a:pPr eaLnBrk="1" hangingPunct="1"/>
            <a:r>
              <a:rPr lang="en-US" altLang="en-US" sz="2800" dirty="0"/>
              <a:t>Education and Understanding</a:t>
            </a:r>
          </a:p>
          <a:p>
            <a:pPr eaLnBrk="1" hangingPunct="1"/>
            <a:r>
              <a:rPr lang="en-US" altLang="en-US" sz="2800" dirty="0"/>
              <a:t>Reflection</a:t>
            </a:r>
          </a:p>
          <a:p>
            <a:pPr eaLnBrk="1" hangingPunct="1"/>
            <a:r>
              <a:rPr lang="en-US" altLang="en-US" sz="2800" dirty="0"/>
              <a:t>Healing</a:t>
            </a:r>
          </a:p>
          <a:p>
            <a:pPr eaLnBrk="1" hangingPunct="1"/>
            <a:r>
              <a:rPr lang="en-US" altLang="en-US" sz="2800" dirty="0"/>
              <a:t>Dialogue</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358868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Share the Story with Others</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dirty="0"/>
              <a:t>Veterans and Military Families</a:t>
            </a:r>
          </a:p>
          <a:p>
            <a:pPr eaLnBrk="1" hangingPunct="1"/>
            <a:r>
              <a:rPr lang="en-US" altLang="en-US" dirty="0"/>
              <a:t>Veteran Support Organizations</a:t>
            </a:r>
          </a:p>
          <a:p>
            <a:pPr eaLnBrk="1" hangingPunct="1"/>
            <a:r>
              <a:rPr lang="en-US" altLang="en-US" dirty="0"/>
              <a:t>Campus and Community Partners</a:t>
            </a:r>
          </a:p>
          <a:p>
            <a:pPr eaLnBrk="1" hangingPunct="1"/>
            <a:r>
              <a:rPr lang="en-US" altLang="en-US" dirty="0"/>
              <a:t>Helping Professionals</a:t>
            </a:r>
          </a:p>
          <a:p>
            <a:pPr eaLnBrk="1" hangingPunct="1"/>
            <a:r>
              <a:rPr lang="en-US" altLang="en-US" dirty="0"/>
              <a:t>Clergy</a:t>
            </a:r>
          </a:p>
          <a:p>
            <a:pPr eaLnBrk="1" hangingPunct="1"/>
            <a:r>
              <a:rPr lang="en-US" altLang="en-US" dirty="0"/>
              <a:t>The Community</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4155749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smtClean="0"/>
              <a:t>Possible Venues</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lvl="1" eaLnBrk="1" hangingPunct="1">
              <a:buFont typeface="Arial" panose="020B0604020202020204" pitchFamily="34" charset="0"/>
              <a:buChar char="•"/>
            </a:pPr>
            <a:r>
              <a:rPr lang="en-US" altLang="en-US" sz="2400" dirty="0">
                <a:solidFill>
                  <a:schemeClr val="tx1"/>
                </a:solidFill>
              </a:rPr>
              <a:t>Classes </a:t>
            </a:r>
          </a:p>
          <a:p>
            <a:pPr lvl="1" eaLnBrk="1" hangingPunct="1">
              <a:buFont typeface="Arial" panose="020B0604020202020204" pitchFamily="34" charset="0"/>
              <a:buChar char="•"/>
            </a:pPr>
            <a:r>
              <a:rPr lang="en-US" altLang="en-US" sz="2400" dirty="0">
                <a:solidFill>
                  <a:schemeClr val="tx1"/>
                </a:solidFill>
              </a:rPr>
              <a:t>Panel Discussions, Dialogue and Workshops</a:t>
            </a:r>
          </a:p>
          <a:p>
            <a:pPr lvl="1" eaLnBrk="1" hangingPunct="1">
              <a:buFont typeface="Arial" panose="020B0604020202020204" pitchFamily="34" charset="0"/>
              <a:buChar char="•"/>
            </a:pPr>
            <a:r>
              <a:rPr lang="en-US" altLang="en-US" sz="2400" dirty="0" smtClean="0">
                <a:solidFill>
                  <a:schemeClr val="tx1"/>
                </a:solidFill>
              </a:rPr>
              <a:t>Theatre</a:t>
            </a:r>
            <a:endParaRPr lang="en-US" altLang="en-US" sz="2400" dirty="0">
              <a:solidFill>
                <a:schemeClr val="tx1"/>
              </a:solidFill>
            </a:endParaRPr>
          </a:p>
          <a:p>
            <a:pPr lvl="1">
              <a:buFont typeface="Arial" panose="020B0604020202020204" pitchFamily="34" charset="0"/>
              <a:buChar char="•"/>
            </a:pPr>
            <a:r>
              <a:rPr lang="en-US" altLang="en-US" sz="2400" dirty="0" smtClean="0">
                <a:solidFill>
                  <a:schemeClr val="tx1"/>
                </a:solidFill>
              </a:rPr>
              <a:t>Readings</a:t>
            </a:r>
          </a:p>
          <a:p>
            <a:pPr lvl="1">
              <a:buFont typeface="Arial" panose="020B0604020202020204" pitchFamily="34" charset="0"/>
              <a:buChar char="•"/>
            </a:pPr>
            <a:r>
              <a:rPr lang="en-US" altLang="en-US" sz="2400" dirty="0" smtClean="0">
                <a:solidFill>
                  <a:schemeClr val="tx1"/>
                </a:solidFill>
              </a:rPr>
              <a:t>Book</a:t>
            </a:r>
            <a:endParaRPr lang="en-US" altLang="en-US" sz="2400" dirty="0">
              <a:solidFill>
                <a:schemeClr val="tx1"/>
              </a:solidFill>
            </a:endParaRPr>
          </a:p>
          <a:p>
            <a:pPr lvl="1" eaLnBrk="1" hangingPunct="1">
              <a:buFont typeface="Arial" panose="020B0604020202020204" pitchFamily="34" charset="0"/>
              <a:buChar char="•"/>
            </a:pPr>
            <a:r>
              <a:rPr lang="en-US" altLang="en-US" sz="2400" dirty="0">
                <a:solidFill>
                  <a:schemeClr val="tx1"/>
                </a:solidFill>
              </a:rPr>
              <a:t>Website</a:t>
            </a:r>
          </a:p>
          <a:p>
            <a:pPr lvl="1">
              <a:buFont typeface="Arial" panose="020B0604020202020204" pitchFamily="34" charset="0"/>
              <a:buChar char="•"/>
            </a:pPr>
            <a:r>
              <a:rPr lang="en-US" altLang="en-US" sz="2400" dirty="0" smtClean="0">
                <a:solidFill>
                  <a:schemeClr val="tx1"/>
                </a:solidFill>
              </a:rPr>
              <a:t>Library Archive</a:t>
            </a:r>
          </a:p>
          <a:p>
            <a:pPr lvl="1">
              <a:buFont typeface="Arial" panose="020B0604020202020204" pitchFamily="34" charset="0"/>
              <a:buChar char="•"/>
            </a:pPr>
            <a:r>
              <a:rPr lang="en-US" altLang="en-US" sz="2400" dirty="0">
                <a:solidFill>
                  <a:schemeClr val="tx1"/>
                </a:solidFill>
              </a:rPr>
              <a:t>Radio </a:t>
            </a:r>
            <a:r>
              <a:rPr lang="en-US" altLang="en-US" sz="2400" dirty="0" smtClean="0">
                <a:solidFill>
                  <a:schemeClr val="tx1"/>
                </a:solidFill>
              </a:rPr>
              <a:t>Broadcast</a:t>
            </a:r>
            <a:endParaRPr lang="en-US" altLang="en-US" sz="2400" dirty="0">
              <a:solidFill>
                <a:schemeClr val="tx1"/>
              </a:solidFill>
            </a:endParaRPr>
          </a:p>
          <a:p>
            <a:pPr lvl="1" eaLnBrk="1" hangingPunct="1">
              <a:buFont typeface="Arial" panose="020B0604020202020204" pitchFamily="34" charset="0"/>
              <a:buChar char="•"/>
            </a:pPr>
            <a:r>
              <a:rPr lang="en-US" altLang="en-US" sz="2400" dirty="0" smtClean="0">
                <a:solidFill>
                  <a:schemeClr val="tx1"/>
                </a:solidFill>
              </a:rPr>
              <a:t>Blogs</a:t>
            </a:r>
            <a:endParaRPr lang="en-US" altLang="en-US" sz="2400" dirty="0">
              <a:solidFill>
                <a:schemeClr val="tx1"/>
              </a:solidFill>
            </a:endParaRPr>
          </a:p>
          <a:p>
            <a:pPr lvl="1" eaLnBrk="1" hangingPunct="1">
              <a:buFont typeface="Arial" panose="020B0604020202020204" pitchFamily="34" charset="0"/>
              <a:buChar char="•"/>
            </a:pPr>
            <a:r>
              <a:rPr lang="en-US" altLang="en-US" sz="2400" dirty="0">
                <a:solidFill>
                  <a:schemeClr val="tx1"/>
                </a:solidFill>
              </a:rPr>
              <a:t>Articles</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2604237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smtClean="0"/>
              <a:t/>
            </a:r>
            <a:br>
              <a:rPr lang="en-US" altLang="en-US" sz="3200" dirty="0" smtClean="0"/>
            </a:br>
            <a:r>
              <a:rPr lang="en-US" altLang="en-US" sz="3200" dirty="0" smtClean="0"/>
              <a:t>Veterans </a:t>
            </a:r>
            <a:r>
              <a:rPr lang="en-US" altLang="en-US" sz="3200" dirty="0"/>
              <a:t>Project Highlights </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endParaRPr lang="en-US" altLang="en-US" dirty="0" smtClean="0"/>
          </a:p>
          <a:p>
            <a:pPr eaLnBrk="1" hangingPunct="1"/>
            <a:endParaRPr lang="en-US" altLang="en-US" dirty="0"/>
          </a:p>
          <a:p>
            <a:pPr eaLnBrk="1" hangingPunct="1"/>
            <a:r>
              <a:rPr lang="en-US" altLang="en-US" dirty="0" smtClean="0"/>
              <a:t>Student </a:t>
            </a:r>
            <a:r>
              <a:rPr lang="en-US" altLang="en-US" dirty="0"/>
              <a:t>Engagement</a:t>
            </a:r>
          </a:p>
          <a:p>
            <a:pPr eaLnBrk="1" hangingPunct="1"/>
            <a:r>
              <a:rPr lang="en-US" altLang="en-US" dirty="0"/>
              <a:t>Panel Discussions and Dialogue</a:t>
            </a:r>
          </a:p>
          <a:p>
            <a:pPr eaLnBrk="1" hangingPunct="1"/>
            <a:r>
              <a:rPr lang="en-US" altLang="en-US" dirty="0"/>
              <a:t>Theatre Production</a:t>
            </a:r>
          </a:p>
          <a:p>
            <a:pPr eaLnBrk="1" hangingPunct="1"/>
            <a:r>
              <a:rPr lang="en-US" altLang="en-US" dirty="0"/>
              <a:t>Published Book</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822406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387178"/>
            <a:ext cx="9144000" cy="2323070"/>
          </a:xfrm>
          <a:prstGeom prst="rect">
            <a:avLst/>
          </a:prstGeom>
          <a:noFill/>
          <a:ln>
            <a:noFill/>
          </a:ln>
        </p:spPr>
        <p:txBody>
          <a:bodyPr spcFirstLastPara="1" wrap="square" lIns="91425" tIns="45700" rIns="91425" bIns="45700" anchor="t" anchorCtr="0">
            <a:noAutofit/>
          </a:bodyPr>
          <a:lstStyle/>
          <a:p>
            <a:pPr lvl="0"/>
            <a:r>
              <a:rPr lang="en-US" sz="2400" dirty="0" smtClean="0"/>
              <a:t/>
            </a:r>
            <a:br>
              <a:rPr lang="en-US" sz="2400" dirty="0" smtClean="0"/>
            </a:br>
            <a:r>
              <a:rPr lang="en-US" sz="2400" dirty="0" smtClean="0"/>
              <a:t>Student Engagement</a:t>
            </a:r>
            <a:r>
              <a:rPr lang="en-US" altLang="en-US" sz="2400" dirty="0" smtClean="0"/>
              <a:t> </a:t>
            </a:r>
            <a:r>
              <a:rPr lang="en-US" altLang="en-US" sz="2000" dirty="0" smtClean="0"/>
              <a:t/>
            </a:r>
            <a:br>
              <a:rPr lang="en-US" altLang="en-US" sz="2000" dirty="0" smtClean="0"/>
            </a:br>
            <a:r>
              <a:rPr lang="en-US" altLang="en-US" sz="2000" dirty="0" smtClean="0"/>
              <a:t>Bookjacket </a:t>
            </a:r>
            <a:r>
              <a:rPr lang="en-US" altLang="en-US" sz="2000" dirty="0"/>
              <a:t>Student Contest, Honors Colloquium, Interviews, Writing Personal Narratives, Reflection </a:t>
            </a:r>
            <a:endParaRPr sz="2000" dirty="0"/>
          </a:p>
        </p:txBody>
      </p:sp>
      <p:sp>
        <p:nvSpPr>
          <p:cNvPr id="97" name="Google Shape;97;p2"/>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400"/>
              </a:spcBef>
              <a:spcAft>
                <a:spcPts val="0"/>
              </a:spcAft>
              <a:buClr>
                <a:schemeClr val="dk1"/>
              </a:buClr>
              <a:buSzPts val="2000"/>
              <a:buNone/>
            </a:pPr>
            <a:endParaRPr sz="2000" dirty="0"/>
          </a:p>
        </p:txBody>
      </p:sp>
      <p:sp>
        <p:nvSpPr>
          <p:cNvPr id="2" name="Text Placeholder 1"/>
          <p:cNvSpPr>
            <a:spLocks noGrp="1"/>
          </p:cNvSpPr>
          <p:nvPr>
            <p:ph type="body" idx="1"/>
          </p:nvPr>
        </p:nvSpPr>
        <p:spPr>
          <a:xfrm>
            <a:off x="321601" y="1322177"/>
            <a:ext cx="8229600" cy="4525963"/>
          </a:xfrm>
        </p:spPr>
        <p:txBody>
          <a:bodyPr/>
          <a:lstStyle/>
          <a:p>
            <a:pPr eaLnBrk="1" hangingPunct="1">
              <a:spcBef>
                <a:spcPct val="0"/>
              </a:spcBef>
              <a:buFontTx/>
              <a:buNone/>
            </a:pPr>
            <a:r>
              <a:rPr lang="en-US" altLang="en-US" sz="1400" dirty="0" smtClean="0">
                <a:solidFill>
                  <a:schemeClr val="tx1"/>
                </a:solidFill>
                <a:latin typeface="Calibri" panose="020F0502020204030204" pitchFamily="34" charset="0"/>
              </a:rPr>
              <a:t>                                                                                                                     Professor Jan Ballard, Graphic Design</a:t>
            </a:r>
            <a:endParaRPr lang="en-US" altLang="en-US" b="1" dirty="0">
              <a:solidFill>
                <a:srgbClr val="6126A1"/>
              </a:solidFill>
              <a:latin typeface="Calibri" panose="020F0502020204030204" pitchFamily="34" charset="0"/>
            </a:endParaRPr>
          </a:p>
          <a:p>
            <a:pPr eaLnBrk="1" hangingPunct="1">
              <a:spcBef>
                <a:spcPct val="0"/>
              </a:spcBef>
              <a:buFontTx/>
              <a:buNone/>
            </a:pPr>
            <a:r>
              <a:rPr lang="en-US" altLang="en-US" b="1" dirty="0" smtClean="0">
                <a:solidFill>
                  <a:srgbClr val="6126A1"/>
                </a:solidFill>
                <a:latin typeface="Calibri" panose="020F0502020204030204" pitchFamily="34" charset="0"/>
              </a:rPr>
              <a:t>                                       </a:t>
            </a:r>
          </a:p>
          <a:p>
            <a:pPr eaLnBrk="1" hangingPunct="1">
              <a:spcBef>
                <a:spcPct val="0"/>
              </a:spcBef>
              <a:buFontTx/>
              <a:buNone/>
            </a:pPr>
            <a:r>
              <a:rPr lang="en-US" altLang="en-US" sz="2000" b="1" dirty="0" smtClean="0">
                <a:solidFill>
                  <a:schemeClr val="tx1"/>
                </a:solidFill>
                <a:latin typeface="Calibri" panose="020F0502020204030204" pitchFamily="34" charset="0"/>
              </a:rPr>
              <a:t>					</a:t>
            </a:r>
          </a:p>
          <a:p>
            <a:pPr eaLnBrk="1" hangingPunct="1">
              <a:spcBef>
                <a:spcPct val="0"/>
              </a:spcBef>
              <a:buFontTx/>
              <a:buNone/>
            </a:pPr>
            <a:endParaRPr lang="en-US" altLang="en-US" sz="2000" b="1" dirty="0" smtClean="0">
              <a:solidFill>
                <a:schemeClr val="tx1"/>
              </a:solidFill>
              <a:latin typeface="Calibri" panose="020F0502020204030204" pitchFamily="34" charset="0"/>
            </a:endParaRPr>
          </a:p>
          <a:p>
            <a:pPr eaLnBrk="1" hangingPunct="1">
              <a:spcBef>
                <a:spcPct val="0"/>
              </a:spcBef>
              <a:buFontTx/>
              <a:buNone/>
            </a:pPr>
            <a:endParaRPr lang="en-US" altLang="en-US" sz="2000" b="1" dirty="0">
              <a:solidFill>
                <a:schemeClr val="tx1"/>
              </a:solidFill>
              <a:latin typeface="Calibri" panose="020F0502020204030204" pitchFamily="34" charset="0"/>
            </a:endParaRPr>
          </a:p>
          <a:p>
            <a:pPr eaLnBrk="1" hangingPunct="1">
              <a:spcBef>
                <a:spcPct val="0"/>
              </a:spcBef>
              <a:buFontTx/>
              <a:buNone/>
            </a:pPr>
            <a:endParaRPr lang="en-US" altLang="en-US" sz="2000" b="1" dirty="0" smtClean="0">
              <a:solidFill>
                <a:schemeClr val="tx1"/>
              </a:solidFill>
              <a:latin typeface="Calibri" panose="020F0502020204030204" pitchFamily="34" charset="0"/>
            </a:endParaRPr>
          </a:p>
          <a:p>
            <a:pPr eaLnBrk="1" hangingPunct="1">
              <a:spcBef>
                <a:spcPct val="0"/>
              </a:spcBef>
              <a:buFontTx/>
              <a:buNone/>
            </a:pPr>
            <a:r>
              <a:rPr lang="en-US" altLang="en-US" sz="2000" b="1" dirty="0" smtClean="0">
                <a:solidFill>
                  <a:schemeClr val="tx1"/>
                </a:solidFill>
                <a:latin typeface="Calibri" panose="020F0502020204030204" pitchFamily="34" charset="0"/>
              </a:rPr>
              <a:t>                                                             </a:t>
            </a:r>
            <a:r>
              <a:rPr lang="en-US" altLang="en-US" sz="1400" b="1" dirty="0" smtClean="0">
                <a:solidFill>
                  <a:schemeClr val="tx1"/>
                </a:solidFill>
                <a:latin typeface="Calibri" panose="020F0502020204030204" pitchFamily="34" charset="0"/>
              </a:rPr>
              <a:t>Honors Colloquium – Dr. Daniel Williams, Honors College</a:t>
            </a:r>
            <a:endParaRPr lang="en-US" altLang="en-US" sz="1400" b="1" dirty="0">
              <a:solidFill>
                <a:schemeClr val="tx1"/>
              </a:solidFill>
              <a:latin typeface="Calibri" panose="020F0502020204030204" pitchFamily="34" charset="0"/>
            </a:endParaRPr>
          </a:p>
          <a:p>
            <a:endParaRPr lang="en-US" sz="1600" dirty="0" smtClean="0"/>
          </a:p>
        </p:txBody>
      </p:sp>
      <p:pic>
        <p:nvPicPr>
          <p:cNvPr id="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271" y="1322177"/>
            <a:ext cx="4363995" cy="1756512"/>
          </a:xfrm>
        </p:spPr>
      </p:pic>
      <p:pic>
        <p:nvPicPr>
          <p:cNvPr id="11" name="Picture 10"/>
          <p:cNvPicPr>
            <a:picLocks noChangeAspect="1"/>
          </p:cNvPicPr>
          <p:nvPr/>
        </p:nvPicPr>
        <p:blipFill>
          <a:blip r:embed="rId4"/>
          <a:stretch>
            <a:fillRect/>
          </a:stretch>
        </p:blipFill>
        <p:spPr>
          <a:xfrm>
            <a:off x="3188044" y="3746933"/>
            <a:ext cx="5486400" cy="2071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47622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lvl="0"/>
            <a:r>
              <a:rPr lang="en-US" altLang="en-US" dirty="0"/>
              <a:t>Panel Discussions and </a:t>
            </a:r>
            <a:r>
              <a:rPr lang="en-US" altLang="en-US" dirty="0" smtClean="0"/>
              <a:t>Dialogue</a:t>
            </a:r>
            <a:endParaRPr dirty="0"/>
          </a:p>
        </p:txBody>
      </p:sp>
      <p:sp>
        <p:nvSpPr>
          <p:cNvPr id="109" name="Google Shape;109;p4"/>
          <p:cNvSpPr txBox="1">
            <a:spLocks noGrp="1"/>
          </p:cNvSpPr>
          <p:nvPr>
            <p:ph type="body" idx="1"/>
          </p:nvPr>
        </p:nvSpPr>
        <p:spPr>
          <a:xfrm>
            <a:off x="661167" y="1243914"/>
            <a:ext cx="8229600" cy="4229322"/>
          </a:xfrm>
          <a:prstGeom prst="rect">
            <a:avLst/>
          </a:prstGeom>
          <a:noFill/>
          <a:ln>
            <a:noFill/>
          </a:ln>
        </p:spPr>
        <p:txBody>
          <a:bodyPr spcFirstLastPara="1" wrap="square" lIns="91425" tIns="45700" rIns="91425" bIns="45700" anchor="t" anchorCtr="0">
            <a:normAutofit/>
          </a:bodyPr>
          <a:lstStyle/>
          <a:p>
            <a:pPr marL="0" lvl="0" indent="0" algn="ctr" rtl="0">
              <a:spcBef>
                <a:spcPts val="400"/>
              </a:spcBef>
              <a:spcAft>
                <a:spcPts val="0"/>
              </a:spcAft>
              <a:buClr>
                <a:schemeClr val="dk1"/>
              </a:buClr>
              <a:buSzPts val="2000"/>
              <a:buNone/>
            </a:pPr>
            <a:endParaRPr sz="2000" b="1" dirty="0"/>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9740" y="2437593"/>
            <a:ext cx="4047524" cy="30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61167" y="1243914"/>
            <a:ext cx="2743200" cy="2057400"/>
          </a:xfrm>
        </p:spPr>
      </p:pic>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1344" y="1243914"/>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9194" y="1243914"/>
            <a:ext cx="2743200" cy="2057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0"/>
            <a:ext cx="9144000" cy="1338299"/>
          </a:xfrm>
          <a:prstGeom prst="rect">
            <a:avLst/>
          </a:prstGeom>
          <a:noFill/>
          <a:ln>
            <a:noFill/>
          </a:ln>
        </p:spPr>
        <p:txBody>
          <a:bodyPr spcFirstLastPara="1" wrap="square" lIns="91425" tIns="45700" rIns="91425" bIns="45700" anchor="t" anchorCtr="0">
            <a:noAutofit/>
          </a:bodyPr>
          <a:lstStyle/>
          <a:p>
            <a:pPr lvl="0"/>
            <a:r>
              <a:rPr lang="en-US" altLang="en-US" sz="3200" dirty="0"/>
              <a:t>Theatre Production</a:t>
            </a:r>
            <a:br>
              <a:rPr lang="en-US" altLang="en-US" sz="3200" dirty="0"/>
            </a:br>
            <a:r>
              <a:rPr lang="en-US" altLang="en-US" sz="3200" dirty="0"/>
              <a:t>TCU Department of Theatre</a:t>
            </a:r>
            <a:endParaRPr sz="3200" dirty="0"/>
          </a:p>
        </p:txBody>
      </p:sp>
      <p:sp>
        <p:nvSpPr>
          <p:cNvPr id="109" name="Google Shape;109;p4"/>
          <p:cNvSpPr txBox="1">
            <a:spLocks noGrp="1"/>
          </p:cNvSpPr>
          <p:nvPr>
            <p:ph type="body" idx="1"/>
          </p:nvPr>
        </p:nvSpPr>
        <p:spPr>
          <a:xfrm>
            <a:off x="661167" y="1338299"/>
            <a:ext cx="8229600" cy="4134937"/>
          </a:xfrm>
          <a:prstGeom prst="rect">
            <a:avLst/>
          </a:prstGeom>
          <a:noFill/>
          <a:ln>
            <a:noFill/>
          </a:ln>
        </p:spPr>
        <p:txBody>
          <a:bodyPr spcFirstLastPara="1" wrap="square" lIns="91425" tIns="45700" rIns="91425" bIns="45700" anchor="t" anchorCtr="0">
            <a:normAutofit/>
          </a:bodyPr>
          <a:lstStyle/>
          <a:p>
            <a:pPr marL="0" lvl="0" indent="0" algn="ctr" rtl="0">
              <a:spcBef>
                <a:spcPts val="400"/>
              </a:spcBef>
              <a:spcAft>
                <a:spcPts val="0"/>
              </a:spcAft>
              <a:buClr>
                <a:schemeClr val="dk1"/>
              </a:buClr>
              <a:buSzPts val="2000"/>
              <a:buNone/>
            </a:pPr>
            <a:endParaRPr sz="2000" b="1" dirty="0"/>
          </a:p>
        </p:txBody>
      </p:sp>
      <p:pic>
        <p:nvPicPr>
          <p:cNvPr id="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67" y="1358436"/>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2449"/>
            <a:ext cx="4200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045940" y="3095161"/>
            <a:ext cx="3170238" cy="2378075"/>
          </a:xfr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4606" y="3567239"/>
            <a:ext cx="2939492" cy="170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78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0"/>
            <a:ext cx="9144000" cy="1338299"/>
          </a:xfrm>
          <a:prstGeom prst="rect">
            <a:avLst/>
          </a:prstGeom>
          <a:noFill/>
          <a:ln>
            <a:noFill/>
          </a:ln>
        </p:spPr>
        <p:txBody>
          <a:bodyPr spcFirstLastPara="1" wrap="square" lIns="91425" tIns="45700" rIns="91425" bIns="45700" anchor="t" anchorCtr="0">
            <a:noAutofit/>
          </a:bodyPr>
          <a:lstStyle/>
          <a:p>
            <a:pPr lvl="0"/>
            <a:r>
              <a:rPr lang="en-US" altLang="en-US" sz="1800" dirty="0"/>
              <a:t>Voices of America:</a:t>
            </a:r>
            <a:br>
              <a:rPr lang="en-US" altLang="en-US" sz="1800" dirty="0"/>
            </a:br>
            <a:r>
              <a:rPr lang="en-US" altLang="en-US" sz="1800" dirty="0"/>
              <a:t>Veterans and Military Families Tell Their Own Stories</a:t>
            </a:r>
            <a:br>
              <a:rPr lang="en-US" altLang="en-US" sz="1800" dirty="0"/>
            </a:br>
            <a:r>
              <a:rPr lang="en-US" altLang="en-US" sz="1800" dirty="0"/>
              <a:t>Published November 2020</a:t>
            </a:r>
            <a:endParaRPr sz="1800" dirty="0"/>
          </a:p>
        </p:txBody>
      </p:sp>
      <p:sp>
        <p:nvSpPr>
          <p:cNvPr id="109" name="Google Shape;109;p4"/>
          <p:cNvSpPr txBox="1">
            <a:spLocks noGrp="1"/>
          </p:cNvSpPr>
          <p:nvPr>
            <p:ph type="body" idx="1"/>
          </p:nvPr>
        </p:nvSpPr>
        <p:spPr>
          <a:xfrm>
            <a:off x="661167" y="1338299"/>
            <a:ext cx="8229600" cy="4134937"/>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r>
              <a:rPr lang="en-US" sz="1400" b="1" dirty="0" smtClean="0"/>
              <a:t>Book Cover design by TCU Alumnae and Military Family Member, Elaina Brown-Spence.</a:t>
            </a:r>
            <a:endParaRPr lang="en-US" sz="1400" b="1" dirty="0"/>
          </a:p>
          <a:p>
            <a:pPr marL="0" lvl="0" indent="0" algn="ctr">
              <a:spcBef>
                <a:spcPts val="400"/>
              </a:spcBef>
              <a:buSzPts val="2000"/>
              <a:buNone/>
            </a:pPr>
            <a:r>
              <a:rPr lang="en-US" sz="1400" u="sng" dirty="0">
                <a:hlinkClick r:id="rId3"/>
              </a:rPr>
              <a:t>https://www.tamupress.com/book/9780875656731/voices-of-america</a:t>
            </a:r>
            <a:endParaRPr sz="1400" b="1" dirty="0"/>
          </a:p>
        </p:txBody>
      </p:sp>
      <p:pic>
        <p:nvPicPr>
          <p:cNvPr id="5" name="Picture 2" descr="https://prodimage.images-bn.com/pimages/9780875656731_p0_v2_s600x5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7033" y="1338299"/>
            <a:ext cx="2341884" cy="3519616"/>
          </a:xfrm>
          <a:prstGeom prst="rect">
            <a:avLst/>
          </a:prstGeom>
          <a:noFill/>
          <a:ln>
            <a:noFill/>
          </a:ln>
        </p:spPr>
      </p:pic>
    </p:spTree>
    <p:extLst>
      <p:ext uri="{BB962C8B-B14F-4D97-AF65-F5344CB8AC3E}">
        <p14:creationId xmlns:p14="http://schemas.microsoft.com/office/powerpoint/2010/main" val="2831573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0"/>
            <a:ext cx="9144000" cy="1338299"/>
          </a:xfrm>
          <a:prstGeom prst="rect">
            <a:avLst/>
          </a:prstGeom>
          <a:noFill/>
          <a:ln>
            <a:noFill/>
          </a:ln>
        </p:spPr>
        <p:txBody>
          <a:bodyPr spcFirstLastPara="1" wrap="square" lIns="91425" tIns="45700" rIns="91425" bIns="45700" anchor="t" anchorCtr="0">
            <a:noAutofit/>
          </a:bodyPr>
          <a:lstStyle/>
          <a:p>
            <a:pPr lvl="0"/>
            <a:r>
              <a:rPr lang="en-US" altLang="en-US" sz="1800" dirty="0" smtClean="0"/>
              <a:t/>
            </a:r>
            <a:br>
              <a:rPr lang="en-US" altLang="en-US" sz="1800" dirty="0" smtClean="0"/>
            </a:br>
            <a:r>
              <a:rPr lang="en-US" altLang="en-US" sz="1800" dirty="0" smtClean="0"/>
              <a:t>Every </a:t>
            </a:r>
            <a:r>
              <a:rPr lang="en-US" altLang="en-US" sz="1800" dirty="0"/>
              <a:t>Story </a:t>
            </a:r>
            <a:r>
              <a:rPr lang="en-US" altLang="en-US" sz="1800" dirty="0" smtClean="0"/>
              <a:t>is:</a:t>
            </a:r>
            <a:br>
              <a:rPr lang="en-US" altLang="en-US" sz="1800" dirty="0" smtClean="0"/>
            </a:br>
            <a:r>
              <a:rPr lang="en-US" altLang="en-US" sz="1800" dirty="0" smtClean="0"/>
              <a:t>Unique</a:t>
            </a:r>
            <a:r>
              <a:rPr lang="en-US" altLang="en-US" sz="1800" dirty="0"/>
              <a:t>, Empowering, </a:t>
            </a:r>
            <a:r>
              <a:rPr lang="en-US" altLang="en-US" sz="1800" dirty="0" smtClean="0"/>
              <a:t>Validating, Engaging</a:t>
            </a:r>
            <a:endParaRPr sz="1800" dirty="0"/>
          </a:p>
        </p:txBody>
      </p:sp>
      <p:sp>
        <p:nvSpPr>
          <p:cNvPr id="109" name="Google Shape;109;p4"/>
          <p:cNvSpPr txBox="1">
            <a:spLocks noGrp="1"/>
          </p:cNvSpPr>
          <p:nvPr>
            <p:ph type="body" idx="1"/>
          </p:nvPr>
        </p:nvSpPr>
        <p:spPr>
          <a:xfrm>
            <a:off x="661167" y="1338299"/>
            <a:ext cx="8229600" cy="4134937"/>
          </a:xfrm>
          <a:prstGeom prst="rect">
            <a:avLst/>
          </a:prstGeom>
          <a:noFill/>
          <a:ln>
            <a:noFill/>
          </a:ln>
        </p:spPr>
        <p:txBody>
          <a:bodyPr spcFirstLastPara="1" wrap="square" lIns="91425" tIns="45700" rIns="91425" bIns="45700" anchor="t" anchorCtr="0">
            <a:normAutofit/>
          </a:bodyPr>
          <a:lstStyle/>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indent="0" eaLnBrk="1" hangingPunct="1">
              <a:buFont typeface="Arial" panose="020B0604020202020204" pitchFamily="34" charset="0"/>
              <a:buNone/>
              <a:defRPr/>
            </a:pPr>
            <a:r>
              <a:rPr lang="en-US" sz="1400" dirty="0"/>
              <a:t>There is power in helping others through the sharing of an experience. Each person’s unique story is shown to have value when listened to or read by others. In addition, the storyteller can find </a:t>
            </a:r>
            <a:r>
              <a:rPr lang="en-US" sz="1400" dirty="0" smtClean="0"/>
              <a:t>their </a:t>
            </a:r>
            <a:r>
              <a:rPr lang="en-US" sz="1400" dirty="0"/>
              <a:t>voice by being the one to </a:t>
            </a:r>
            <a:r>
              <a:rPr lang="en-US" sz="1400" dirty="0" smtClean="0"/>
              <a:t>tell their </a:t>
            </a:r>
            <a:r>
              <a:rPr lang="en-US" sz="1400" dirty="0"/>
              <a:t>story.</a:t>
            </a:r>
          </a:p>
          <a:p>
            <a:pPr eaLnBrk="1" hangingPunct="1">
              <a:defRPr/>
            </a:pPr>
            <a:endParaRPr lang="en-US" sz="1400" dirty="0"/>
          </a:p>
          <a:p>
            <a:pPr marL="0" indent="0" eaLnBrk="1" hangingPunct="1">
              <a:buFont typeface="Arial" panose="020B0604020202020204" pitchFamily="34" charset="0"/>
              <a:buNone/>
              <a:defRPr/>
            </a:pPr>
            <a:r>
              <a:rPr lang="en-US" sz="1400" dirty="0"/>
              <a:t>This ownership can lead to empowerment. Stories can identify what priorities a person has and can validate the journey that is taking place. Telling a story can help a person understand challenges that </a:t>
            </a:r>
            <a:r>
              <a:rPr lang="en-US" sz="1400" dirty="0" smtClean="0"/>
              <a:t>they have overcome </a:t>
            </a:r>
            <a:r>
              <a:rPr lang="en-US" sz="1400" dirty="0"/>
              <a:t>and provide a map for persistence. Stories can also create engagement with others who have shared experiences.</a:t>
            </a:r>
          </a:p>
          <a:p>
            <a:pPr marL="0" indent="0" eaLnBrk="1" hangingPunct="1">
              <a:buFont typeface="Arial" panose="020B0604020202020204" pitchFamily="34" charset="0"/>
              <a:buNone/>
              <a:defRPr/>
            </a:pPr>
            <a:endParaRPr lang="en-US" sz="1400" dirty="0"/>
          </a:p>
          <a:p>
            <a:pPr marL="0" indent="0" eaLnBrk="1" hangingPunct="1">
              <a:buFont typeface="Arial" panose="020B0604020202020204" pitchFamily="34" charset="0"/>
              <a:buNone/>
              <a:defRPr/>
            </a:pPr>
            <a:r>
              <a:rPr lang="en-US" sz="1400" dirty="0"/>
              <a:t>I invite you to consider the ways to increase the empowerment and visibility through storytelling of your veterans and others.</a:t>
            </a: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p:txBody>
      </p:sp>
    </p:spTree>
    <p:extLst>
      <p:ext uri="{BB962C8B-B14F-4D97-AF65-F5344CB8AC3E}">
        <p14:creationId xmlns:p14="http://schemas.microsoft.com/office/powerpoint/2010/main" val="101494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smtClean="0"/>
              <a:t>The Voices</a:t>
            </a:r>
            <a:endParaRPr dirty="0"/>
          </a:p>
        </p:txBody>
      </p:sp>
      <p:sp>
        <p:nvSpPr>
          <p:cNvPr id="97" name="Google Shape;97;p2"/>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400"/>
              </a:spcBef>
              <a:spcAft>
                <a:spcPts val="0"/>
              </a:spcAft>
              <a:buClr>
                <a:schemeClr val="dk1"/>
              </a:buClr>
              <a:buSzPts val="2000"/>
              <a:buNone/>
            </a:pPr>
            <a:endParaRPr sz="2000" dirty="0"/>
          </a:p>
        </p:txBody>
      </p:sp>
      <p:pic>
        <p:nvPicPr>
          <p:cNvPr id="4"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78100" y="1260566"/>
            <a:ext cx="3987800"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0" y="0"/>
            <a:ext cx="9144000" cy="1338299"/>
          </a:xfrm>
          <a:prstGeom prst="rect">
            <a:avLst/>
          </a:prstGeom>
          <a:noFill/>
          <a:ln>
            <a:noFill/>
          </a:ln>
        </p:spPr>
        <p:txBody>
          <a:bodyPr spcFirstLastPara="1" wrap="square" lIns="91425" tIns="45700" rIns="91425" bIns="45700" anchor="t" anchorCtr="0">
            <a:noAutofit/>
          </a:bodyPr>
          <a:lstStyle/>
          <a:p>
            <a:pPr lvl="0"/>
            <a:r>
              <a:rPr lang="en-US" altLang="en-US" sz="1800" dirty="0" smtClean="0"/>
              <a:t/>
            </a:r>
            <a:br>
              <a:rPr lang="en-US" altLang="en-US" sz="1800" dirty="0" smtClean="0"/>
            </a:br>
            <a:r>
              <a:rPr lang="en-US" altLang="en-US" sz="2800" dirty="0" smtClean="0"/>
              <a:t>Questions?</a:t>
            </a:r>
            <a:endParaRPr sz="2800" dirty="0"/>
          </a:p>
        </p:txBody>
      </p:sp>
      <p:sp>
        <p:nvSpPr>
          <p:cNvPr id="109" name="Google Shape;109;p4"/>
          <p:cNvSpPr txBox="1">
            <a:spLocks noGrp="1"/>
          </p:cNvSpPr>
          <p:nvPr>
            <p:ph type="body" idx="1"/>
          </p:nvPr>
        </p:nvSpPr>
        <p:spPr>
          <a:xfrm>
            <a:off x="661167" y="1338299"/>
            <a:ext cx="8229600" cy="4134937"/>
          </a:xfrm>
          <a:prstGeom prst="rect">
            <a:avLst/>
          </a:prstGeom>
          <a:noFill/>
          <a:ln>
            <a:noFill/>
          </a:ln>
        </p:spPr>
        <p:txBody>
          <a:bodyPr spcFirstLastPara="1" wrap="square" lIns="91425" tIns="45700" rIns="91425" bIns="45700" anchor="t" anchorCtr="0">
            <a:normAutofit/>
          </a:bodyPr>
          <a:lstStyle/>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3600" b="1" dirty="0" smtClean="0"/>
          </a:p>
          <a:p>
            <a:pPr marL="0" lvl="0" indent="0" algn="ctr" rtl="0">
              <a:spcBef>
                <a:spcPts val="400"/>
              </a:spcBef>
              <a:spcAft>
                <a:spcPts val="0"/>
              </a:spcAft>
              <a:buClr>
                <a:schemeClr val="dk1"/>
              </a:buClr>
              <a:buSzPts val="2000"/>
              <a:buNone/>
            </a:pPr>
            <a:r>
              <a:rPr lang="en-US" sz="3600" b="1" dirty="0" smtClean="0"/>
              <a:t>Thank you for supporting Veterans and Military Families</a:t>
            </a:r>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a:p>
            <a:pPr marL="0" lvl="0" indent="0" algn="ctr" rtl="0">
              <a:spcBef>
                <a:spcPts val="400"/>
              </a:spcBef>
              <a:spcAft>
                <a:spcPts val="0"/>
              </a:spcAft>
              <a:buClr>
                <a:schemeClr val="dk1"/>
              </a:buClr>
              <a:buSzPts val="2000"/>
              <a:buNone/>
            </a:pPr>
            <a:endParaRPr lang="en-US" sz="1400" b="1" dirty="0" smtClean="0"/>
          </a:p>
          <a:p>
            <a:pPr marL="0" lvl="0" indent="0" algn="ctr" rtl="0">
              <a:spcBef>
                <a:spcPts val="400"/>
              </a:spcBef>
              <a:spcAft>
                <a:spcPts val="0"/>
              </a:spcAft>
              <a:buClr>
                <a:schemeClr val="dk1"/>
              </a:buClr>
              <a:buSzPts val="2000"/>
              <a:buNone/>
            </a:pPr>
            <a:endParaRPr lang="en-US" sz="1400" b="1" dirty="0"/>
          </a:p>
        </p:txBody>
      </p:sp>
    </p:spTree>
    <p:extLst>
      <p:ext uri="{BB962C8B-B14F-4D97-AF65-F5344CB8AC3E}">
        <p14:creationId xmlns:p14="http://schemas.microsoft.com/office/powerpoint/2010/main" val="2283438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How Sharing Stories led to the TCU Veterans Project</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marL="342900" lvl="0" indent="-215900" algn="l" rtl="0">
              <a:spcBef>
                <a:spcPts val="400"/>
              </a:spcBef>
              <a:spcAft>
                <a:spcPts val="0"/>
              </a:spcAft>
              <a:buClr>
                <a:schemeClr val="dk1"/>
              </a:buClr>
              <a:buSzPts val="2000"/>
              <a:buNone/>
            </a:pPr>
            <a:endParaRPr sz="2000" dirty="0"/>
          </a:p>
          <a:p>
            <a:pPr marL="0" indent="0" eaLnBrk="1" hangingPunct="1">
              <a:buFont typeface="Arial" panose="020B0604020202020204" pitchFamily="34" charset="0"/>
              <a:buNone/>
            </a:pPr>
            <a:r>
              <a:rPr lang="en-US" altLang="en-US" sz="2000" dirty="0"/>
              <a:t>On campus, and throughout society, many veterans have sometimes felt invisible, silenced or isolated.  This presentation shares the experiences of how student veterans’ conversations and sharing stories supported their journey as they transitioned to university life.</a:t>
            </a:r>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000" dirty="0"/>
              <a:t>Although the initial conversations and storytelling became a way for veterans to reflect on their journey, explore their identity, and experience a sense of belonging, it also led to a project that became known as the TCU Veterans Project</a:t>
            </a:r>
          </a:p>
          <a:p>
            <a:pPr marL="342900" lvl="0" indent="-215900" algn="l" rtl="0">
              <a:spcBef>
                <a:spcPts val="400"/>
              </a:spcBef>
              <a:spcAft>
                <a:spcPts val="0"/>
              </a:spcAft>
              <a:buClr>
                <a:schemeClr val="dk1"/>
              </a:buClr>
              <a:buSzPts val="2000"/>
              <a:buNone/>
            </a:pPr>
            <a:endParaRP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smtClean="0"/>
              <a:t/>
            </a:r>
            <a:br>
              <a:rPr lang="en-US" altLang="en-US" sz="3200" dirty="0" smtClean="0"/>
            </a:br>
            <a:r>
              <a:rPr lang="en-US" altLang="en-US" sz="3200" dirty="0" smtClean="0"/>
              <a:t>Why Storytelling </a:t>
            </a:r>
            <a:r>
              <a:rPr lang="en-US" altLang="en-US" sz="3200" dirty="0"/>
              <a:t>is </a:t>
            </a:r>
            <a:r>
              <a:rPr lang="en-US" altLang="en-US" sz="3200" dirty="0" smtClean="0"/>
              <a:t>Empowering</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marL="342900" lvl="0" indent="-215900" algn="l" rtl="0">
              <a:spcBef>
                <a:spcPts val="400"/>
              </a:spcBef>
              <a:spcAft>
                <a:spcPts val="0"/>
              </a:spcAft>
              <a:buClr>
                <a:schemeClr val="dk1"/>
              </a:buClr>
              <a:buSzPts val="2000"/>
              <a:buNone/>
            </a:pPr>
            <a:endParaRPr sz="2000" dirty="0"/>
          </a:p>
          <a:p>
            <a:pPr eaLnBrk="1" hangingPunct="1"/>
            <a:endParaRPr lang="en-US" altLang="en-US" sz="2000" dirty="0"/>
          </a:p>
          <a:p>
            <a:pPr eaLnBrk="1" hangingPunct="1"/>
            <a:r>
              <a:rPr lang="en-US" altLang="en-US" sz="2000" dirty="0"/>
              <a:t>As stated by Sherry Hamby, Ph.D. (Sept. 2013) four benefits of sharing your story are realizing that sharing your story can help others, help you find your voice, can re-affirm our values and find peace and hope.</a:t>
            </a:r>
          </a:p>
          <a:p>
            <a:pPr eaLnBrk="1" hangingPunct="1"/>
            <a:endParaRPr lang="en-US" altLang="en-US" sz="2000" dirty="0"/>
          </a:p>
          <a:p>
            <a:pPr eaLnBrk="1" hangingPunct="1"/>
            <a:r>
              <a:rPr lang="en-US" altLang="en-US" sz="2000" dirty="0"/>
              <a:t>Reflect on a time when you shared a story or when a story was shared with you.  If you would, please comment in the chat box what you remember.   (empowerment, understanding, empathy,)</a:t>
            </a:r>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401874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smtClean="0"/>
              <a:t/>
            </a:r>
            <a:br>
              <a:rPr lang="en-US" altLang="en-US" sz="3200" dirty="0" smtClean="0"/>
            </a:br>
            <a:r>
              <a:rPr lang="en-US" altLang="en-US" sz="3200" dirty="0" smtClean="0"/>
              <a:t>The Impact Stories Have</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marL="342900" lvl="0" indent="-215900" algn="l" rtl="0">
              <a:spcBef>
                <a:spcPts val="400"/>
              </a:spcBef>
              <a:spcAft>
                <a:spcPts val="0"/>
              </a:spcAft>
              <a:buClr>
                <a:schemeClr val="dk1"/>
              </a:buClr>
              <a:buSzPts val="2000"/>
              <a:buNone/>
            </a:pPr>
            <a:endParaRPr sz="2000" dirty="0"/>
          </a:p>
          <a:p>
            <a:pPr eaLnBrk="1" hangingPunct="1"/>
            <a:r>
              <a:rPr lang="en-US" altLang="en-US" sz="2000" dirty="0"/>
              <a:t>Storytelling can be therapeutic for the storyteller by allowing one to reflect on an experience and find meaning in one’s life.  In his book, Transforming Tales: How Stories Can Change People, Rob Parkinson (2009) focuses on the therapeutic value of stories and how they can instigate real change in people’s lives.</a:t>
            </a:r>
          </a:p>
          <a:p>
            <a:pPr eaLnBrk="1" hangingPunct="1"/>
            <a:endParaRPr lang="en-US" altLang="en-US" sz="2000" dirty="0"/>
          </a:p>
          <a:p>
            <a:pPr eaLnBrk="1" hangingPunct="1"/>
            <a:r>
              <a:rPr lang="en-US" altLang="en-US" sz="2000" dirty="0"/>
              <a:t>When storytelling or oral history is written, these experiences become concrete.  Stories become a form of history that is preserved and can be read by future generations.</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221884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What is the TCU Veterans Project?</a:t>
            </a:r>
            <a:br>
              <a:rPr lang="en-US" altLang="en-US" sz="3200" dirty="0"/>
            </a:b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1800" dirty="0"/>
              <a:t>The TCU Veterans Project is an initiative undertaken by TCU Veterans Services in collaboration with author and journalist, Ethan Casey, and the support of the TCU Discovering Global Citizenship program.</a:t>
            </a:r>
          </a:p>
          <a:p>
            <a:pPr eaLnBrk="1" hangingPunct="1"/>
            <a:endParaRPr lang="en-US" altLang="en-US" sz="1800" dirty="0"/>
          </a:p>
          <a:p>
            <a:pPr eaLnBrk="1" hangingPunct="1"/>
            <a:r>
              <a:rPr lang="en-US" altLang="en-US" sz="1800" dirty="0"/>
              <a:t>It became a collaboration with various partners, some which included the TCU Honors College, TCU Press, TCU Theatre Department, and TCU Graphic Design Department.</a:t>
            </a:r>
          </a:p>
          <a:p>
            <a:pPr eaLnBrk="1" hangingPunct="1"/>
            <a:endParaRPr lang="en-US" altLang="en-US" sz="1800" dirty="0"/>
          </a:p>
          <a:p>
            <a:pPr eaLnBrk="1" hangingPunct="1"/>
            <a:r>
              <a:rPr lang="en-US" altLang="en-US" sz="1800" dirty="0"/>
              <a:t>The TCU Veterans Project led to an honors colloquium, a book design contest, a theatre production and a book. </a:t>
            </a:r>
          </a:p>
          <a:p>
            <a:pPr eaLnBrk="1" hangingPunct="1"/>
            <a:endParaRPr lang="en-US" altLang="en-US" sz="1800" dirty="0"/>
          </a:p>
          <a:p>
            <a:pPr eaLnBrk="1" hangingPunct="1"/>
            <a:r>
              <a:rPr lang="en-US" altLang="en-US" sz="1800" dirty="0"/>
              <a:t>What’s exciting about this project is that there are endless ways for continuous opportunities to </a:t>
            </a:r>
            <a:r>
              <a:rPr lang="en-US" altLang="en-US" sz="1800" dirty="0" smtClean="0"/>
              <a:t>expand, </a:t>
            </a:r>
            <a:r>
              <a:rPr lang="en-US" altLang="en-US" sz="1800" dirty="0"/>
              <a:t>evolve and to continue to amplify and empower the voices we hear</a:t>
            </a:r>
            <a:r>
              <a:rPr lang="en-US" altLang="en-US" sz="2000" dirty="0"/>
              <a:t>.</a:t>
            </a:r>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3076551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Taking the Journey</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2800" dirty="0"/>
              <a:t>Building community starts with a </a:t>
            </a:r>
            <a:r>
              <a:rPr lang="en-US" altLang="en-US" sz="2800" dirty="0" smtClean="0"/>
              <a:t>conversation</a:t>
            </a:r>
          </a:p>
          <a:p>
            <a:pPr eaLnBrk="1" hangingPunct="1"/>
            <a:r>
              <a:rPr lang="en-US" altLang="en-US" sz="2800" dirty="0" smtClean="0"/>
              <a:t>Ethan Casey – journalist/author</a:t>
            </a:r>
            <a:endParaRPr lang="en-US" altLang="en-US" sz="2800" dirty="0"/>
          </a:p>
          <a:p>
            <a:pPr eaLnBrk="1" hangingPunct="1"/>
            <a:r>
              <a:rPr lang="en-US" altLang="en-US" sz="2800" dirty="0"/>
              <a:t>Identify possible contributors for narratives </a:t>
            </a:r>
          </a:p>
          <a:p>
            <a:pPr eaLnBrk="1" hangingPunct="1"/>
            <a:r>
              <a:rPr lang="en-US" altLang="en-US" sz="2800" dirty="0"/>
              <a:t>Invite contributors to interviews</a:t>
            </a:r>
          </a:p>
          <a:p>
            <a:pPr eaLnBrk="1" hangingPunct="1"/>
            <a:r>
              <a:rPr lang="en-US" altLang="en-US" sz="2800" dirty="0"/>
              <a:t>Phone</a:t>
            </a:r>
          </a:p>
          <a:p>
            <a:pPr eaLnBrk="1" hangingPunct="1"/>
            <a:r>
              <a:rPr lang="en-US" altLang="en-US" sz="2800" dirty="0"/>
              <a:t>Email</a:t>
            </a:r>
          </a:p>
          <a:p>
            <a:pPr eaLnBrk="1" hangingPunct="1"/>
            <a:r>
              <a:rPr lang="en-US" altLang="en-US" sz="2800" dirty="0"/>
              <a:t>In Person</a:t>
            </a:r>
          </a:p>
          <a:p>
            <a:pPr eaLnBrk="1" hangingPunct="1"/>
            <a:r>
              <a:rPr lang="en-US" altLang="en-US" sz="2800" dirty="0"/>
              <a:t>(Virtual)</a:t>
            </a:r>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3329922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Before the Interview</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2800" dirty="0"/>
              <a:t>Coordinate interview schedule (send reminders)</a:t>
            </a:r>
          </a:p>
          <a:p>
            <a:pPr eaLnBrk="1" hangingPunct="1"/>
            <a:r>
              <a:rPr lang="en-US" altLang="en-US" sz="2800" dirty="0"/>
              <a:t>Collect permission forms and contact sheet prior to interview</a:t>
            </a:r>
          </a:p>
          <a:p>
            <a:pPr eaLnBrk="1" hangingPunct="1"/>
            <a:r>
              <a:rPr lang="en-US" altLang="en-US" sz="2800" dirty="0"/>
              <a:t>Set up interview space</a:t>
            </a:r>
          </a:p>
          <a:p>
            <a:pPr eaLnBrk="1" hangingPunct="1"/>
            <a:r>
              <a:rPr lang="en-US" altLang="en-US" sz="2800" dirty="0"/>
              <a:t>Audio</a:t>
            </a:r>
          </a:p>
          <a:p>
            <a:pPr eaLnBrk="1" hangingPunct="1"/>
            <a:r>
              <a:rPr lang="en-US" altLang="en-US" sz="2800" dirty="0"/>
              <a:t>Lighting</a:t>
            </a:r>
          </a:p>
          <a:p>
            <a:pPr eaLnBrk="1" hangingPunct="1"/>
            <a:r>
              <a:rPr lang="en-US" altLang="en-US" sz="2800" dirty="0"/>
              <a:t>Privacy</a:t>
            </a:r>
          </a:p>
          <a:p>
            <a:pPr eaLnBrk="1" hangingPunct="1"/>
            <a:endParaRPr lang="en-US" altLang="en-US" sz="2800" dirty="0"/>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151540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99728" y="-28828"/>
            <a:ext cx="8229600" cy="1322177"/>
          </a:xfrm>
          <a:prstGeom prst="rect">
            <a:avLst/>
          </a:prstGeom>
          <a:noFill/>
          <a:ln>
            <a:noFill/>
          </a:ln>
        </p:spPr>
        <p:txBody>
          <a:bodyPr spcFirstLastPara="1" wrap="square" lIns="91425" tIns="45700" rIns="91425" bIns="45700" anchor="t" anchorCtr="0">
            <a:noAutofit/>
          </a:bodyPr>
          <a:lstStyle/>
          <a:p>
            <a:pPr lvl="0"/>
            <a:r>
              <a:rPr lang="en-US" altLang="en-US" sz="3200" dirty="0"/>
              <a:t>Interview Tips</a:t>
            </a:r>
            <a:endParaRPr sz="3200" dirty="0"/>
          </a:p>
        </p:txBody>
      </p:sp>
      <p:sp>
        <p:nvSpPr>
          <p:cNvPr id="103" name="Google Shape;103;p3"/>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Autofit/>
          </a:bodyPr>
          <a:lstStyle/>
          <a:p>
            <a:pPr eaLnBrk="1" hangingPunct="1"/>
            <a:r>
              <a:rPr lang="en-US" altLang="en-US" sz="2400" dirty="0"/>
              <a:t>Compile questions</a:t>
            </a:r>
          </a:p>
          <a:p>
            <a:pPr eaLnBrk="1" hangingPunct="1"/>
            <a:r>
              <a:rPr lang="en-US" altLang="en-US" sz="2400" dirty="0"/>
              <a:t>Establish Rapport</a:t>
            </a:r>
          </a:p>
          <a:p>
            <a:pPr eaLnBrk="1" hangingPunct="1"/>
            <a:r>
              <a:rPr lang="en-US" altLang="en-US" sz="2400" dirty="0"/>
              <a:t>Explain the Process</a:t>
            </a:r>
          </a:p>
          <a:p>
            <a:pPr eaLnBrk="1" hangingPunct="1"/>
            <a:r>
              <a:rPr lang="en-US" altLang="en-US" sz="2400" dirty="0"/>
              <a:t>Allow for pauses or silence </a:t>
            </a:r>
          </a:p>
          <a:p>
            <a:pPr eaLnBrk="1" hangingPunct="1"/>
            <a:r>
              <a:rPr lang="en-US" altLang="en-US" sz="2400" dirty="0"/>
              <a:t>Do not force an answer</a:t>
            </a:r>
          </a:p>
          <a:p>
            <a:pPr eaLnBrk="1" hangingPunct="1"/>
            <a:r>
              <a:rPr lang="en-US" altLang="en-US" sz="2400" dirty="0"/>
              <a:t>Be Respectful</a:t>
            </a:r>
          </a:p>
          <a:p>
            <a:pPr eaLnBrk="1" hangingPunct="1"/>
            <a:r>
              <a:rPr lang="en-US" altLang="en-US" sz="2400" dirty="0"/>
              <a:t>Listen</a:t>
            </a:r>
          </a:p>
          <a:p>
            <a:pPr eaLnBrk="1" hangingPunct="1"/>
            <a:r>
              <a:rPr lang="en-US" altLang="en-US" sz="2400" dirty="0"/>
              <a:t>Possible Triggers (counseling resources available)</a:t>
            </a:r>
          </a:p>
          <a:p>
            <a:pPr eaLnBrk="1" hangingPunct="1"/>
            <a:r>
              <a:rPr lang="en-US" altLang="en-US" sz="2400" dirty="0" smtClean="0"/>
              <a:t>Ask </a:t>
            </a:r>
            <a:r>
              <a:rPr lang="en-US" altLang="en-US" sz="2400" dirty="0"/>
              <a:t>a person if they are needing </a:t>
            </a:r>
            <a:r>
              <a:rPr lang="en-US" altLang="en-US" sz="2400" dirty="0" smtClean="0"/>
              <a:t>support</a:t>
            </a:r>
          </a:p>
          <a:p>
            <a:pPr eaLnBrk="1" hangingPunct="1"/>
            <a:r>
              <a:rPr lang="en-US" altLang="en-US" sz="2400" dirty="0" smtClean="0"/>
              <a:t>Is the anything you would like to add</a:t>
            </a:r>
            <a:endParaRPr lang="en-US" altLang="en-US" sz="2400" dirty="0"/>
          </a:p>
          <a:p>
            <a:pPr eaLnBrk="1" hangingPunct="1"/>
            <a:endParaRPr lang="en-US" altLang="en-US" sz="2800" dirty="0"/>
          </a:p>
          <a:p>
            <a:pPr eaLnBrk="1" hangingPunct="1"/>
            <a:endParaRPr lang="en-US" altLang="en-US" sz="2000" dirty="0"/>
          </a:p>
          <a:p>
            <a:pPr marL="342900" lvl="0" indent="-215900" algn="l" rtl="0">
              <a:spcBef>
                <a:spcPts val="400"/>
              </a:spcBef>
              <a:spcAft>
                <a:spcPts val="0"/>
              </a:spcAft>
              <a:buClr>
                <a:schemeClr val="dk1"/>
              </a:buClr>
              <a:buSzPts val="2000"/>
              <a:buNone/>
            </a:pPr>
            <a:endParaRPr sz="2000" dirty="0"/>
          </a:p>
        </p:txBody>
      </p:sp>
    </p:spTree>
    <p:extLst>
      <p:ext uri="{BB962C8B-B14F-4D97-AF65-F5344CB8AC3E}">
        <p14:creationId xmlns:p14="http://schemas.microsoft.com/office/powerpoint/2010/main" val="310916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875</Words>
  <Application>Microsoft Office PowerPoint</Application>
  <PresentationFormat>On-screen Show (4:3)</PresentationFormat>
  <Paragraphs>150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Open Sans</vt:lpstr>
      <vt:lpstr>Calibri</vt:lpstr>
      <vt:lpstr>Office Theme</vt:lpstr>
      <vt:lpstr>PowerPoint Presentation</vt:lpstr>
      <vt:lpstr>The Voices</vt:lpstr>
      <vt:lpstr>How Sharing Stories led to the TCU Veterans Project</vt:lpstr>
      <vt:lpstr> Why Storytelling is Empowering</vt:lpstr>
      <vt:lpstr> The Impact Stories Have</vt:lpstr>
      <vt:lpstr>What is the TCU Veterans Project? </vt:lpstr>
      <vt:lpstr>Taking the Journey</vt:lpstr>
      <vt:lpstr>Before the Interview</vt:lpstr>
      <vt:lpstr>Interview Tips</vt:lpstr>
      <vt:lpstr>After the Interview</vt:lpstr>
      <vt:lpstr>Why Share Stories</vt:lpstr>
      <vt:lpstr>Share the Story with Others</vt:lpstr>
      <vt:lpstr>Possible Venues</vt:lpstr>
      <vt:lpstr> Veterans Project Highlights </vt:lpstr>
      <vt:lpstr> Student Engagement  Bookjacket Student Contest, Honors Colloquium, Interviews, Writing Personal Narratives, Reflection </vt:lpstr>
      <vt:lpstr>Panel Discussions and Dialogue</vt:lpstr>
      <vt:lpstr>Theatre Production TCU Department of Theatre</vt:lpstr>
      <vt:lpstr>Voices of America: Veterans and Military Families Tell Their Own Stories Published November 2020</vt:lpstr>
      <vt:lpstr> Every Story is: Unique, Empowering, Validating, Engaging</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NASPA NASPA</dc:creator>
  <cp:lastModifiedBy>Stoddard, James</cp:lastModifiedBy>
  <cp:revision>21</cp:revision>
  <cp:lastPrinted>2021-02-24T15:42:18Z</cp:lastPrinted>
  <dcterms:created xsi:type="dcterms:W3CDTF">2014-12-03T20:08:28Z</dcterms:created>
  <dcterms:modified xsi:type="dcterms:W3CDTF">2021-04-20T19:09:10Z</dcterms:modified>
</cp:coreProperties>
</file>