
<file path=[Content_Types].xml><?xml version="1.0" encoding="utf-8"?>
<Types xmlns="http://schemas.openxmlformats.org/package/2006/content-types">
  <Default Extension="tmp" ContentType="image/png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7" r:id="rId1"/>
  </p:sldMasterIdLst>
  <p:notesMasterIdLst>
    <p:notesMasterId r:id="rId19"/>
  </p:notesMasterIdLst>
  <p:handoutMasterIdLst>
    <p:handoutMasterId r:id="rId20"/>
  </p:handoutMasterIdLst>
  <p:sldIdLst>
    <p:sldId id="300" r:id="rId2"/>
    <p:sldId id="340" r:id="rId3"/>
    <p:sldId id="341" r:id="rId4"/>
    <p:sldId id="323" r:id="rId5"/>
    <p:sldId id="324" r:id="rId6"/>
    <p:sldId id="322" r:id="rId7"/>
    <p:sldId id="344" r:id="rId8"/>
    <p:sldId id="334" r:id="rId9"/>
    <p:sldId id="338" r:id="rId10"/>
    <p:sldId id="333" r:id="rId11"/>
    <p:sldId id="326" r:id="rId12"/>
    <p:sldId id="331" r:id="rId13"/>
    <p:sldId id="328" r:id="rId14"/>
    <p:sldId id="342" r:id="rId15"/>
    <p:sldId id="343" r:id="rId16"/>
    <p:sldId id="330" r:id="rId17"/>
    <p:sldId id="319" r:id="rId18"/>
  </p:sldIdLst>
  <p:sldSz cx="9144000" cy="6858000" type="screen4x3"/>
  <p:notesSz cx="9296400" cy="7010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CA4CC4EA-4EC1-4A1F-B689-AE04DF097055}">
          <p14:sldIdLst>
            <p14:sldId id="300"/>
            <p14:sldId id="340"/>
            <p14:sldId id="341"/>
            <p14:sldId id="323"/>
            <p14:sldId id="324"/>
            <p14:sldId id="322"/>
            <p14:sldId id="344"/>
            <p14:sldId id="334"/>
            <p14:sldId id="338"/>
          </p14:sldIdLst>
        </p14:section>
        <p14:section name="Untitled Section" id="{0B626EBC-BA0A-4737-8D1F-00CC0391F0D9}">
          <p14:sldIdLst>
            <p14:sldId id="333"/>
            <p14:sldId id="326"/>
            <p14:sldId id="331"/>
            <p14:sldId id="328"/>
            <p14:sldId id="342"/>
            <p14:sldId id="343"/>
            <p14:sldId id="330"/>
            <p14:sldId id="3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AA523"/>
    <a:srgbClr val="005643"/>
    <a:srgbClr val="FFFF99"/>
    <a:srgbClr val="E2F96F"/>
    <a:srgbClr val="74913B"/>
    <a:srgbClr val="C3D48C"/>
    <a:srgbClr val="B1C76B"/>
    <a:srgbClr val="FFCF01"/>
    <a:srgbClr val="A3BD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z, Annette" userId="100300009FA9FBA8@LIVE.COM" providerId="AD" clId="Web-{C3898032-77AA-40E3-A65E-F2308C41E40A}"/>
    <pc:docChg chg="modSld">
      <pc:chgData name="Ruiz, Annette" userId="100300009FA9FBA8@LIVE.COM" providerId="AD" clId="Web-{C3898032-77AA-40E3-A65E-F2308C41E40A}" dt="2018-01-17T20:37:54.309" v="3"/>
      <pc:docMkLst>
        <pc:docMk/>
      </pc:docMkLst>
      <pc:sldChg chg="modSp">
        <pc:chgData name="Ruiz, Annette" userId="100300009FA9FBA8@LIVE.COM" providerId="AD" clId="Web-{C3898032-77AA-40E3-A65E-F2308C41E40A}" dt="2018-01-17T20:37:54.309" v="3"/>
        <pc:sldMkLst>
          <pc:docMk/>
          <pc:sldMk cId="2871542880" sldId="301"/>
        </pc:sldMkLst>
        <pc:spChg chg="mod">
          <ac:chgData name="Ruiz, Annette" userId="100300009FA9FBA8@LIVE.COM" providerId="AD" clId="Web-{C3898032-77AA-40E3-A65E-F2308C41E40A}" dt="2018-01-17T20:37:54.309" v="3"/>
          <ac:spMkLst>
            <pc:docMk/>
            <pc:sldMk cId="2871542880" sldId="30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4029282" cy="35076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9" y="1"/>
            <a:ext cx="4029282" cy="35076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D62C20F4-0BC6-4AD7-AA00-CF1A1D926321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6658443"/>
            <a:ext cx="4029282" cy="35076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9" y="6658443"/>
            <a:ext cx="4029282" cy="35076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C4C2FFFF-44FD-42C1-ABE1-4626CD757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77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0520"/>
          </a:xfrm>
          <a:prstGeom prst="rect">
            <a:avLst/>
          </a:prstGeom>
        </p:spPr>
        <p:txBody>
          <a:bodyPr vert="horz" lIns="93168" tIns="46585" rIns="93168" bIns="465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0520"/>
          </a:xfrm>
          <a:prstGeom prst="rect">
            <a:avLst/>
          </a:prstGeom>
        </p:spPr>
        <p:txBody>
          <a:bodyPr vert="horz" lIns="93168" tIns="46585" rIns="93168" bIns="46585" rtlCol="0"/>
          <a:lstStyle>
            <a:lvl1pPr algn="r">
              <a:defRPr sz="1200"/>
            </a:lvl1pPr>
          </a:lstStyle>
          <a:p>
            <a:fld id="{E47412CC-2AE5-474E-8830-1562CA43BC41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5" rIns="93168" bIns="465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1"/>
            <a:ext cx="7437120" cy="3154680"/>
          </a:xfrm>
          <a:prstGeom prst="rect">
            <a:avLst/>
          </a:prstGeom>
        </p:spPr>
        <p:txBody>
          <a:bodyPr vert="horz" lIns="93168" tIns="46585" rIns="93168" bIns="4658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6"/>
            <a:ext cx="4028440" cy="350520"/>
          </a:xfrm>
          <a:prstGeom prst="rect">
            <a:avLst/>
          </a:prstGeom>
        </p:spPr>
        <p:txBody>
          <a:bodyPr vert="horz" lIns="93168" tIns="46585" rIns="93168" bIns="465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6"/>
            <a:ext cx="4028440" cy="350520"/>
          </a:xfrm>
          <a:prstGeom prst="rect">
            <a:avLst/>
          </a:prstGeom>
        </p:spPr>
        <p:txBody>
          <a:bodyPr vert="horz" lIns="93168" tIns="46585" rIns="93168" bIns="46585" rtlCol="0" anchor="b"/>
          <a:lstStyle>
            <a:lvl1pPr algn="r">
              <a:defRPr sz="1200"/>
            </a:lvl1pPr>
          </a:lstStyle>
          <a:p>
            <a:fld id="{C0844909-5650-46AA-BFB1-48CDF7C90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20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44909-5650-46AA-BFB1-48CDF7C9083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94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175938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38E3AE-0742-9F48-B67D-AF6BBB5DD93C}" type="datetime1">
              <a:rPr lang="en-US" smtClean="0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0DC0F-CA37-8B4B-9614-6754108EA6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0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A56B30-DD1A-414B-BF4F-F98FEDC524A0}" type="datetime1">
              <a:rPr lang="en-US" smtClean="0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27770-A543-0248-864D-1066C895BE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162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3A2601-7FD5-6A4F-A49E-A46CEB55E3C0}" type="datetime1">
              <a:rPr lang="en-US" smtClean="0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1F8CB7-E356-2E47-9236-3A07EB1D6D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13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-76200" y="-152400"/>
            <a:ext cx="9372600" cy="7162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63801-2747-479D-BB84-62E9C8A67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03929"/>
      </p:ext>
    </p:extLst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green.template_graphics2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2732088"/>
            <a:ext cx="73660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green.template_graphics3.wmf"/>
          <p:cNvPicPr>
            <a:picLocks noChangeAspect="1"/>
          </p:cNvPicPr>
          <p:nvPr/>
        </p:nvPicPr>
        <p:blipFill>
          <a:blip r:embed="rId3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5883275"/>
            <a:ext cx="7366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098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9044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_arrow_red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5400" y="-2667000"/>
            <a:ext cx="3738908" cy="85344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981200" y="1752600"/>
            <a:ext cx="5518203" cy="1470025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887512" y="3886200"/>
            <a:ext cx="6570687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NDSU FORWARD_Rtype.wm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16" y="6206292"/>
            <a:ext cx="8128000" cy="518160"/>
          </a:xfrm>
          <a:prstGeom prst="rect">
            <a:avLst/>
          </a:prstGeom>
        </p:spPr>
      </p:pic>
      <p:pic>
        <p:nvPicPr>
          <p:cNvPr id="8" name="Picture 7" descr="F_purple.wmf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382" y="291755"/>
            <a:ext cx="1831618" cy="146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05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342900">
              <a:buFont typeface="Arial" panose="020B0604020202020204" pitchFamily="34" charset="0"/>
              <a:buChar char="−"/>
              <a:defRPr/>
            </a:lvl2pPr>
            <a:lvl3pPr marL="857250" indent="-171450">
              <a:buFont typeface="Arial" panose="020B0604020202020204" pitchFamily="34" charset="0"/>
              <a:buChar char="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D63029-B9C8-6645-8DFE-B9101264DDEA}" type="datetime1">
              <a:rPr lang="en-US" smtClean="0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9817FE-FADC-DD43-B305-F0AD66032B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FBB282-3507-EF45-92F6-C260C190250D}" type="datetime1">
              <a:rPr lang="en-US" smtClean="0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4FB3D-74D4-2D41-8CAD-A66577C467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8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8523E-9C4E-634D-84D5-05AF431ADC04}" type="datetime1">
              <a:rPr lang="en-US" smtClean="0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940CD-94FF-3A45-B07F-7BBE0A4310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7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07B670-8D6D-8240-AF48-50F8B9B86FB0}" type="datetime1">
              <a:rPr lang="en-US" smtClean="0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90F9B-118B-3A44-9FBB-6525D0E9C2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4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>
                <a:solidFill>
                  <a:srgbClr val="00564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23FED-E7F0-374A-8945-498088DB323B}" type="datetime1">
              <a:rPr lang="en-US" smtClean="0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CAD3B8-17B2-5140-99FC-BBB7B5DC9F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4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FA894A-A85E-5A45-9059-F525828AAFBC}" type="datetime1">
              <a:rPr lang="en-US" smtClean="0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FB420-7864-4749-AE65-8B8EC645F7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0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7CF4E6-576B-2143-A417-8561E038C444}" type="datetime1">
              <a:rPr lang="en-US" smtClean="0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E21D5-6CE2-834A-BAFE-C9D34525BE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2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863572-D47A-B948-9532-A9EBA5A0FDD0}" type="datetime1">
              <a:rPr lang="en-US" smtClean="0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B3AA59-61F4-BF42-8D4B-678D2BC86E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7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D5CA51-7C9E-2B4A-B1B4-F269E8CCC834}" type="datetime1">
              <a:rPr lang="en-US" smtClean="0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2D5E307-B1CA-E040-9297-9C23FCD0F8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6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727" r:id="rId13"/>
    <p:sldLayoutId id="2147483728" r:id="rId14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5643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rgbClr val="005643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rgbClr val="005643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rgbClr val="005643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rgbClr val="005643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400" kern="1200">
          <a:solidFill>
            <a:srgbClr val="005643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dsu.edu/digitalmeasures/" TargetMode="External"/><Relationship Id="rId2" Type="http://schemas.openxmlformats.org/officeDocument/2006/relationships/hyperlink" Target="https://www.digitalmeasures.com/login/ndsu/facult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hyperlink" Target="https://www.ndsu.edu/digitalmeasures/using_digital_measures/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gitalmeasures.com/activity-insight/docs/directdataimports/" TargetMode="External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nnette.ruiz@ndsu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almeasures.com/activity-insight/docs/reporting.htm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95130"/>
            <a:ext cx="9144000" cy="1992524"/>
          </a:xfrm>
          <a:solidFill>
            <a:srgbClr val="FFCC00"/>
          </a:solidFill>
        </p:spPr>
        <p:txBody>
          <a:bodyPr/>
          <a:lstStyle/>
          <a:p>
            <a:r>
              <a:rPr lang="en-US"/>
              <a:t> </a:t>
            </a:r>
            <a:r>
              <a:rPr lang="en-US" sz="4000" b="1">
                <a:solidFill>
                  <a:srgbClr val="005643"/>
                </a:solidFill>
              </a:rPr>
              <a:t>Digital Measures</a:t>
            </a:r>
            <a:br>
              <a:rPr lang="en-US" sz="4000" b="1">
                <a:solidFill>
                  <a:srgbClr val="005643"/>
                </a:solidFill>
              </a:rPr>
            </a:br>
            <a:r>
              <a:rPr lang="en-US" sz="3200" b="1">
                <a:solidFill>
                  <a:srgbClr val="005643"/>
                </a:solidFill>
              </a:rPr>
              <a:t>Web-based Activity Reporting System </a:t>
            </a:r>
            <a:br>
              <a:rPr lang="en-US" sz="3200" b="1">
                <a:solidFill>
                  <a:srgbClr val="005643"/>
                </a:solidFill>
              </a:rPr>
            </a:br>
            <a:r>
              <a:rPr lang="en-US" sz="3200" b="1"/>
              <a:t>Help </a:t>
            </a:r>
            <a:r>
              <a:rPr lang="en-US" sz="3200" b="1">
                <a:solidFill>
                  <a:srgbClr val="005643"/>
                </a:solidFill>
              </a:rPr>
              <a:t>Session</a:t>
            </a:r>
            <a:endParaRPr lang="en-US" sz="3200">
              <a:solidFill>
                <a:srgbClr val="005643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17871" y="3274671"/>
            <a:ext cx="6858000" cy="1655762"/>
          </a:xfrm>
        </p:spPr>
        <p:txBody>
          <a:bodyPr>
            <a:normAutofit fontScale="775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US" sz="2400" b="1" dirty="0">
                <a:solidFill>
                  <a:srgbClr val="005643"/>
                </a:solidFill>
              </a:rPr>
              <a:t>About Digital Measures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Data Upload (teaching, advising, SROIs)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/>
              <a:t>Creating Reports (Vita, Annual Report, PTE Portfolio)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Unlink </a:t>
            </a:r>
            <a:r>
              <a:rPr lang="en-US" b="1" dirty="0" smtClean="0"/>
              <a:t>Records Entered by Another Faculty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Import Data (Google Scholar, PubMed)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9823" y="4943093"/>
            <a:ext cx="836435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200" b="1">
                <a:solidFill>
                  <a:srgbClr val="005643"/>
                </a:solidFill>
                <a:cs typeface="Times New Roman" pitchFamily="18" charset="0"/>
              </a:rPr>
              <a:t>Login: </a:t>
            </a:r>
            <a:r>
              <a:rPr lang="en-US" sz="2800" u="sng">
                <a:hlinkClick r:id="rId2"/>
              </a:rPr>
              <a:t>https://www.digitalmeasures.com/login/ndsu/faculty</a:t>
            </a:r>
            <a:endParaRPr lang="en-US" sz="2800" u="sng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>
                <a:hlinkClick r:id="rId3"/>
              </a:rPr>
              <a:t>https://www.ndsu.edu/digitalmeasures/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60647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69072"/>
          </a:xfrm>
          <a:solidFill>
            <a:srgbClr val="FFCC00"/>
          </a:solidFill>
        </p:spPr>
        <p:txBody>
          <a:bodyPr/>
          <a:lstStyle/>
          <a:p>
            <a:pPr algn="l"/>
            <a:r>
              <a:rPr lang="en-US" b="1" dirty="0" smtClean="0"/>
              <a:t>TIPS AND KEY NOTES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328" y="914399"/>
            <a:ext cx="8341112" cy="585439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ACTIVITIES NEED </a:t>
            </a:r>
            <a:r>
              <a:rPr lang="en-US" b="1" dirty="0" smtClean="0"/>
              <a:t>DATES: </a:t>
            </a:r>
            <a:r>
              <a:rPr lang="en-US" dirty="0" smtClean="0"/>
              <a:t>Enter </a:t>
            </a:r>
            <a:r>
              <a:rPr lang="en-US" dirty="0"/>
              <a:t>at </a:t>
            </a:r>
            <a:r>
              <a:rPr lang="en-US" u="sng" dirty="0"/>
              <a:t>least one year </a:t>
            </a:r>
            <a:r>
              <a:rPr lang="en-US" dirty="0"/>
              <a:t>for each activity.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INDICATE PUBLICATION STATUS </a:t>
            </a:r>
            <a:r>
              <a:rPr lang="en-US" sz="1600" b="1" dirty="0" smtClean="0"/>
              <a:t>: </a:t>
            </a:r>
            <a:r>
              <a:rPr lang="en-US" dirty="0" smtClean="0"/>
              <a:t>Indicate a “</a:t>
            </a:r>
            <a:r>
              <a:rPr lang="en-US" b="1" dirty="0" smtClean="0"/>
              <a:t>Current </a:t>
            </a:r>
            <a:r>
              <a:rPr lang="en-US" b="1" dirty="0" smtClean="0"/>
              <a:t>Status</a:t>
            </a:r>
            <a:r>
              <a:rPr lang="en-US" dirty="0" smtClean="0"/>
              <a:t>”</a:t>
            </a:r>
            <a:r>
              <a:rPr lang="en-US" b="1" dirty="0"/>
              <a:t> </a:t>
            </a:r>
            <a:r>
              <a:rPr lang="en-US" i="1" dirty="0"/>
              <a:t>(e.g., accepted, published</a:t>
            </a:r>
            <a:r>
              <a:rPr lang="en-US" i="1" dirty="0" smtClean="0"/>
              <a:t>)</a:t>
            </a:r>
            <a:r>
              <a:rPr lang="en-US" dirty="0" smtClean="0"/>
              <a:t>, </a:t>
            </a:r>
            <a:r>
              <a:rPr lang="en-US" dirty="0" smtClean="0"/>
              <a:t>otherwise the report does not include these records</a:t>
            </a:r>
          </a:p>
          <a:p>
            <a:pPr marL="342900" lvl="1" indent="0">
              <a:buNone/>
            </a:pPr>
            <a:endParaRPr lang="en-US" b="1" dirty="0"/>
          </a:p>
          <a:p>
            <a:r>
              <a:rPr lang="en-US" b="1" dirty="0" smtClean="0"/>
              <a:t>ADD ANOTHER CONTRIBUTOR : </a:t>
            </a:r>
            <a:r>
              <a:rPr lang="en-US" dirty="0" smtClean="0"/>
              <a:t>The </a:t>
            </a:r>
            <a:r>
              <a:rPr lang="en-US" u="sng" dirty="0" smtClean="0"/>
              <a:t>first user </a:t>
            </a:r>
            <a:r>
              <a:rPr lang="en-US" dirty="0"/>
              <a:t>to create a record is the </a:t>
            </a:r>
            <a:r>
              <a:rPr lang="en-US" u="sng" dirty="0"/>
              <a:t>record owner </a:t>
            </a:r>
            <a:r>
              <a:rPr lang="en-US" dirty="0"/>
              <a:t>and </a:t>
            </a:r>
            <a:r>
              <a:rPr lang="en-US" dirty="0" smtClean="0"/>
              <a:t>his/her </a:t>
            </a:r>
            <a:r>
              <a:rPr lang="en-US" dirty="0"/>
              <a:t>last name </a:t>
            </a:r>
            <a:r>
              <a:rPr lang="en-US" dirty="0" smtClean="0"/>
              <a:t>will appear in </a:t>
            </a:r>
            <a:r>
              <a:rPr lang="en-US" dirty="0"/>
              <a:t>the far left drop-down list </a:t>
            </a:r>
            <a:r>
              <a:rPr lang="en-US" dirty="0" smtClean="0"/>
              <a:t>“</a:t>
            </a:r>
            <a:r>
              <a:rPr lang="en-US" b="1" dirty="0" smtClean="0"/>
              <a:t>People </a:t>
            </a:r>
            <a:r>
              <a:rPr lang="en-US" b="1" dirty="0"/>
              <a:t>at North </a:t>
            </a:r>
            <a:r>
              <a:rPr lang="en-US" b="1" dirty="0" smtClean="0"/>
              <a:t>Dakota </a:t>
            </a:r>
            <a:r>
              <a:rPr lang="en-US" b="1" dirty="0"/>
              <a:t>State </a:t>
            </a:r>
            <a:r>
              <a:rPr lang="en-US" b="1" dirty="0" smtClean="0"/>
              <a:t>University</a:t>
            </a:r>
            <a:r>
              <a:rPr lang="en-US" dirty="0" smtClean="0"/>
              <a:t>”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ADD NDSU CONTRIBUTOR: </a:t>
            </a:r>
            <a:r>
              <a:rPr lang="en-US" dirty="0" smtClean="0"/>
              <a:t>select </a:t>
            </a:r>
            <a:r>
              <a:rPr lang="en-US" dirty="0"/>
              <a:t>his or her last name in the far left drop-down list </a:t>
            </a:r>
            <a:r>
              <a:rPr lang="en-US" dirty="0" smtClean="0"/>
              <a:t>“</a:t>
            </a:r>
            <a:r>
              <a:rPr lang="en-US" b="1" dirty="0" smtClean="0"/>
              <a:t>People </a:t>
            </a:r>
            <a:r>
              <a:rPr lang="en-US" b="1" dirty="0"/>
              <a:t>at North Dakota State </a:t>
            </a:r>
            <a:r>
              <a:rPr lang="en-US" b="1" dirty="0" smtClean="0"/>
              <a:t>University”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ADD NON-NDSU CONTRIBUTOR: </a:t>
            </a:r>
            <a:r>
              <a:rPr lang="en-US" dirty="0" smtClean="0"/>
              <a:t>type </a:t>
            </a:r>
            <a:r>
              <a:rPr lang="en-US" dirty="0"/>
              <a:t>their name in the </a:t>
            </a:r>
            <a:r>
              <a:rPr lang="en-US" dirty="0" smtClean="0"/>
              <a:t>fields, </a:t>
            </a:r>
            <a:r>
              <a:rPr lang="en-US" b="1" dirty="0"/>
              <a:t>“First Name, M., Last Name”.</a:t>
            </a:r>
            <a:r>
              <a:rPr lang="en-US" dirty="0"/>
              <a:t> </a:t>
            </a:r>
            <a:endParaRPr lang="en-US" dirty="0" smtClean="0"/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5190"/>
          </a:xfrm>
          <a:solidFill>
            <a:srgbClr val="FFCC00"/>
          </a:solidFill>
        </p:spPr>
        <p:txBody>
          <a:bodyPr/>
          <a:lstStyle/>
          <a:p>
            <a:pPr algn="l"/>
            <a:r>
              <a:rPr lang="en-US" b="1" dirty="0" smtClean="0"/>
              <a:t>RE-ORDER CONTRIBUTORS LIST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06662" y="1389551"/>
            <a:ext cx="5431829" cy="4351338"/>
          </a:xfrm>
        </p:spPr>
        <p:txBody>
          <a:bodyPr/>
          <a:lstStyle/>
          <a:p>
            <a:pPr marL="0">
              <a:buNone/>
            </a:pPr>
            <a:r>
              <a:rPr lang="en-US" b="1" dirty="0"/>
              <a:t>NOTE: </a:t>
            </a:r>
            <a:r>
              <a:rPr lang="en-US" dirty="0"/>
              <a:t>Use the arrows to re-order contributors in a list. You would do the same in any kind of record where you see this feature. </a:t>
            </a:r>
          </a:p>
          <a:p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NOTE: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The first to create a record is the record owner and his or her last name in the far left drop-down list "</a:t>
            </a:r>
            <a:r>
              <a:rPr lang="en-US" b="1" dirty="0"/>
              <a:t>People at North </a:t>
            </a:r>
            <a:r>
              <a:rPr lang="en-US" b="1" dirty="0" smtClean="0"/>
              <a:t>Dakota </a:t>
            </a:r>
            <a:r>
              <a:rPr lang="en-US" b="1" dirty="0"/>
              <a:t>State University</a:t>
            </a:r>
            <a:r>
              <a:rPr lang="en-US" dirty="0"/>
              <a:t>"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5" y="2290518"/>
            <a:ext cx="3325308" cy="2549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78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724829"/>
          </a:xfrm>
          <a:solidFill>
            <a:srgbClr val="FFCC00"/>
          </a:solidFill>
        </p:spPr>
        <p:txBody>
          <a:bodyPr/>
          <a:lstStyle/>
          <a:p>
            <a:pPr algn="l"/>
            <a:r>
              <a:rPr lang="en-US" b="1" dirty="0" smtClean="0"/>
              <a:t>REMOVE TAGGED RECORD 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386861" y="1415451"/>
            <a:ext cx="8616462" cy="4801314"/>
          </a:xfrm>
          <a:prstGeom prst="rect">
            <a:avLst/>
          </a:prstGeom>
          <a:solidFill>
            <a:srgbClr val="FFCC00"/>
          </a:solidFill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NOTE: You CAN remove or edit records linked to your account, 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in spite of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the lock icon. </a:t>
            </a:r>
            <a:endParaRPr lang="en-US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b="1" dirty="0"/>
              <a:t>SCENARIO EXAMPLE: </a:t>
            </a:r>
            <a:endParaRPr lang="en-US" b="1" dirty="0" smtClean="0"/>
          </a:p>
          <a:p>
            <a:r>
              <a:rPr lang="en-US" b="1" dirty="0" smtClean="0"/>
              <a:t>Faculty </a:t>
            </a:r>
            <a:r>
              <a:rPr lang="en-US" b="1" dirty="0"/>
              <a:t>member A </a:t>
            </a:r>
            <a:r>
              <a:rPr lang="en-US" dirty="0"/>
              <a:t>creates a record and tags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b="1" dirty="0" smtClean="0"/>
              <a:t>faculty </a:t>
            </a:r>
            <a:r>
              <a:rPr lang="en-US" b="1" dirty="0"/>
              <a:t>member B</a:t>
            </a:r>
            <a:r>
              <a:rPr lang="en-US" dirty="0"/>
              <a:t>, but </a:t>
            </a:r>
            <a:r>
              <a:rPr lang="en-US" b="1" dirty="0"/>
              <a:t>faculty member B </a:t>
            </a:r>
            <a:r>
              <a:rPr lang="en-US" dirty="0"/>
              <a:t>already created the record in their account, so now there is a duplicate.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Faculty </a:t>
            </a:r>
            <a:r>
              <a:rPr lang="en-US" b="1" dirty="0"/>
              <a:t>member B</a:t>
            </a:r>
            <a:r>
              <a:rPr lang="en-US" dirty="0"/>
              <a:t> logs into their account and notices they have a duplicate. </a:t>
            </a:r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US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See step-by-step instructions: </a:t>
            </a:r>
          </a:p>
          <a:p>
            <a:r>
              <a:rPr lang="en-US" dirty="0">
                <a:hlinkClick r:id="rId2"/>
              </a:rPr>
              <a:t>https://www.ndsu.edu/digitalmeasures/using_digital_measures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885" y="3717215"/>
            <a:ext cx="5644662" cy="152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22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96815"/>
          </a:xfrm>
          <a:solidFill>
            <a:srgbClr val="FFCC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IMPORT CITATIONS FROM OTHER SYSTEMS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77081"/>
            <a:ext cx="9073662" cy="4123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TWO WAYS TO IMPORT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sz="2000" b="1" dirty="0" smtClean="0"/>
              <a:t>BIBTEX FILES: </a:t>
            </a:r>
          </a:p>
          <a:p>
            <a:pPr marL="685800" lvl="2" indent="0">
              <a:buNone/>
            </a:pPr>
            <a:r>
              <a:rPr lang="en-US" sz="2000" dirty="0" smtClean="0"/>
              <a:t>EndNote, Google Scholar, </a:t>
            </a:r>
            <a:r>
              <a:rPr lang="en-US" sz="2000" dirty="0" err="1" smtClean="0"/>
              <a:t>RefWorks</a:t>
            </a:r>
            <a:r>
              <a:rPr lang="en-US" sz="2000" dirty="0" smtClean="0"/>
              <a:t>... and more 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sz="2000" b="1" dirty="0" smtClean="0"/>
              <a:t>DIRECT IMPORT: </a:t>
            </a:r>
            <a:r>
              <a:rPr lang="en-US" sz="2000" dirty="0" smtClean="0"/>
              <a:t>from </a:t>
            </a:r>
            <a:r>
              <a:rPr lang="en-US" sz="2000" dirty="0" err="1" smtClean="0"/>
              <a:t>Crossref</a:t>
            </a:r>
            <a:r>
              <a:rPr lang="en-US" sz="2000" dirty="0" smtClean="0"/>
              <a:t>, PubMed, Scopus, Web of Science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" t="2471" r="19094" b="2517"/>
          <a:stretch/>
        </p:blipFill>
        <p:spPr>
          <a:xfrm>
            <a:off x="1235521" y="2769577"/>
            <a:ext cx="6672957" cy="304213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246184" y="5974349"/>
            <a:ext cx="91440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For details on this feature visit: </a:t>
            </a:r>
            <a:r>
              <a:rPr lang="en-US" sz="1400" dirty="0">
                <a:hlinkClick r:id="rId3"/>
              </a:rPr>
              <a:t>https://www.digitalmeasures.com/activity-insight/docs/directdataimports/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857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2459"/>
          </a:xfrm>
          <a:solidFill>
            <a:srgbClr val="FFCC00"/>
          </a:solidFill>
        </p:spPr>
        <p:txBody>
          <a:bodyPr>
            <a:noAutofit/>
          </a:bodyPr>
          <a:lstStyle/>
          <a:p>
            <a:pPr algn="l"/>
            <a:r>
              <a:rPr lang="en-US" b="1" dirty="0" smtClean="0"/>
              <a:t>Teaching Innovation &amp; Curriculum Development</a:t>
            </a:r>
            <a:endParaRPr lang="en-US" b="1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93" y="1208915"/>
            <a:ext cx="8558213" cy="5124977"/>
          </a:xfrm>
        </p:spPr>
      </p:pic>
    </p:spTree>
    <p:extLst>
      <p:ext uri="{BB962C8B-B14F-4D97-AF65-F5344CB8AC3E}">
        <p14:creationId xmlns:p14="http://schemas.microsoft.com/office/powerpoint/2010/main" val="2017873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6273"/>
          </a:xfrm>
          <a:solidFill>
            <a:srgbClr val="FFCC00"/>
          </a:solidFill>
        </p:spPr>
        <p:txBody>
          <a:bodyPr/>
          <a:lstStyle/>
          <a:p>
            <a:pPr algn="l"/>
            <a:r>
              <a:rPr lang="en-US" b="1" dirty="0"/>
              <a:t>Teaching Innovation &amp; Curriculum Development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3" t="12659" r="-1"/>
          <a:stretch/>
        </p:blipFill>
        <p:spPr>
          <a:xfrm>
            <a:off x="274416" y="1650380"/>
            <a:ext cx="8668202" cy="443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284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7113"/>
            <a:ext cx="9154821" cy="421180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>
            <a:normAutofit fontScale="90000"/>
          </a:bodyPr>
          <a:lstStyle/>
          <a:p>
            <a:pPr marL="0" indent="0" algn="l"/>
            <a:r>
              <a:rPr lang="en-US" sz="4000" b="1" dirty="0"/>
              <a:t>COMING MID 2018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2700" dirty="0"/>
              <a:t>Notifications that tell a user when a collaborator adds a record and links them to it, and that give the user the option to accept or reject the record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19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0631"/>
          </a:xfrm>
          <a:solidFill>
            <a:srgbClr val="FFCC00"/>
          </a:solidFill>
        </p:spPr>
        <p:txBody>
          <a:bodyPr/>
          <a:lstStyle/>
          <a:p>
            <a:r>
              <a:rPr lang="en-US" b="1" dirty="0" smtClean="0"/>
              <a:t>CONTACTS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50631"/>
            <a:ext cx="7886700" cy="398609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  <a:t>Canan </a:t>
            </a:r>
            <a:r>
              <a:rPr lang="en-US" sz="2000" b="1" dirty="0">
                <a:solidFill>
                  <a:srgbClr val="005643"/>
                </a:solidFill>
                <a:cs typeface="Times New Roman" pitchFamily="18" charset="0"/>
              </a:rPr>
              <a:t>Bilen-Green, Office of th</a:t>
            </a:r>
            <a:r>
              <a:rPr lang="en-US" sz="2000" b="1" dirty="0">
                <a:cs typeface="Times New Roman" pitchFamily="18" charset="0"/>
              </a:rPr>
              <a:t>e Provost </a:t>
            </a:r>
            <a:endParaRPr lang="en-US" sz="2000" b="1" dirty="0">
              <a:solidFill>
                <a:srgbClr val="005643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5643"/>
                </a:solidFill>
                <a:cs typeface="Times New Roman" pitchFamily="18" charset="0"/>
              </a:rPr>
              <a:t>Emily Berg, Institutional Research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5643"/>
                </a:solidFill>
                <a:cs typeface="Times New Roman" pitchFamily="18" charset="0"/>
              </a:rPr>
              <a:t>Annette Ruiz, </a:t>
            </a:r>
            <a:r>
              <a:rPr lang="en-US" sz="2000" b="1" dirty="0">
                <a:cs typeface="Times New Roman" pitchFamily="18" charset="0"/>
              </a:rPr>
              <a:t>Office of the Provost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5643"/>
                </a:solidFill>
                <a:cs typeface="Times New Roman" pitchFamily="18" charset="0"/>
              </a:rPr>
              <a:t>David Buchanan, </a:t>
            </a:r>
            <a: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  <a:t>AFSNR</a:t>
            </a:r>
            <a:endParaRPr lang="en-US" sz="2000" b="1" dirty="0">
              <a:solidFill>
                <a:srgbClr val="005643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5643"/>
                </a:solidFill>
                <a:cs typeface="Times New Roman" pitchFamily="18" charset="0"/>
              </a:rPr>
              <a:t>Dan Friesner, </a:t>
            </a:r>
            <a: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  <a:t>HP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cs typeface="Times New Roman" pitchFamily="18" charset="0"/>
              </a:rPr>
              <a:t>John Bitzan, Business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  <a:t>Sylvio May, Science &amp; Math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cs typeface="Times New Roman" pitchFamily="18" charset="0"/>
              </a:rPr>
              <a:t>Scott Pryor, Engineering</a:t>
            </a:r>
            <a:endParaRPr lang="en-US" sz="2000" b="1" dirty="0">
              <a:solidFill>
                <a:srgbClr val="005643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  <a:t>Joel </a:t>
            </a:r>
            <a:r>
              <a:rPr lang="en-US" sz="2000" b="1" dirty="0">
                <a:solidFill>
                  <a:srgbClr val="005643"/>
                </a:solidFill>
                <a:cs typeface="Times New Roman" pitchFamily="18" charset="0"/>
              </a:rPr>
              <a:t>Hektner, Human Development and </a:t>
            </a:r>
            <a: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  <a:t>Education</a:t>
            </a:r>
            <a:endParaRPr lang="en-US" sz="2000" b="1" dirty="0">
              <a:solidFill>
                <a:srgbClr val="005643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5643"/>
                </a:solidFill>
                <a:cs typeface="Times New Roman" pitchFamily="18" charset="0"/>
              </a:rPr>
              <a:t>Christina Weber, </a:t>
            </a:r>
            <a: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  <a:t>AHSS</a:t>
            </a:r>
            <a:endParaRPr lang="en-US" sz="2000" b="1" dirty="0"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5643"/>
                </a:solidFill>
                <a:cs typeface="Times New Roman" pitchFamily="18" charset="0"/>
              </a:rPr>
              <a:t>Rhonda Kitch, Registration &amp; </a:t>
            </a:r>
            <a:r>
              <a:rPr lang="en-US" sz="2000" b="1" dirty="0" smtClean="0">
                <a:solidFill>
                  <a:srgbClr val="005643"/>
                </a:solidFill>
                <a:cs typeface="Times New Roman" pitchFamily="18" charset="0"/>
              </a:rPr>
              <a:t>Records</a:t>
            </a:r>
            <a:endParaRPr lang="en-US" sz="2000" b="1" dirty="0">
              <a:solidFill>
                <a:srgbClr val="005643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5643"/>
                </a:solidFill>
                <a:cs typeface="Times New Roman" pitchFamily="18" charset="0"/>
              </a:rPr>
              <a:t>Richard Frovarp, ITS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5643"/>
                </a:solidFill>
                <a:cs typeface="Times New Roman" pitchFamily="18" charset="0"/>
              </a:rPr>
              <a:t>Viet Doan, Enrollment Management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rgbClr val="005643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76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2527"/>
          </a:xfrm>
          <a:solidFill>
            <a:srgbClr val="FFCC00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ABOUT DIGITAL MEASURES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410" y="1137424"/>
            <a:ext cx="7968940" cy="503953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Customizable web-based system: </a:t>
            </a:r>
            <a:r>
              <a:rPr lang="en-US" dirty="0" smtClean="0"/>
              <a:t>collects and </a:t>
            </a:r>
            <a:r>
              <a:rPr lang="en-US" dirty="0" smtClean="0"/>
              <a:t>populates your reports with a click of a button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Provost Office encourages faculty to use DM so that NDSU can provide a more </a:t>
            </a:r>
            <a:r>
              <a:rPr lang="en-US" b="1" dirty="0" smtClean="0"/>
              <a:t>holistic </a:t>
            </a:r>
            <a:r>
              <a:rPr lang="en-US" dirty="0" smtClean="0"/>
              <a:t>story of faculty activities and accomplishments.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b="1" dirty="0" smtClean="0"/>
              <a:t>Import Publications </a:t>
            </a:r>
            <a:r>
              <a:rPr lang="en-US" dirty="0" smtClean="0"/>
              <a:t>tool to load your publication activities, in bulk, with just a few clicks.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b="1" dirty="0" smtClean="0"/>
              <a:t>Customizable CV tool</a:t>
            </a:r>
            <a:r>
              <a:rPr lang="en-US" dirty="0" smtClean="0"/>
              <a:t>, you can create a vita with your own template, from scratch, using the activities in Digital Measures.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Over 2,000 institutions use Digital Measures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5822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7493"/>
          </a:xfrm>
          <a:solidFill>
            <a:srgbClr val="FFCC00"/>
          </a:solidFill>
        </p:spPr>
        <p:txBody>
          <a:bodyPr/>
          <a:lstStyle/>
          <a:p>
            <a:r>
              <a:rPr lang="en-US" b="1" dirty="0" smtClean="0"/>
              <a:t>DIGITAL MEASURES AT </a:t>
            </a:r>
            <a:r>
              <a:rPr lang="en-US" b="1" dirty="0"/>
              <a:t>NDSU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Implementation Team: </a:t>
            </a:r>
            <a:r>
              <a:rPr lang="en-US" dirty="0" smtClean="0"/>
              <a:t>includes faculty and staff from each college, OIRA, R&amp;R, ITS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Pre-loaded data: </a:t>
            </a:r>
            <a:r>
              <a:rPr lang="en-US" dirty="0" smtClean="0"/>
              <a:t>imported data from PeopleSoft</a:t>
            </a:r>
            <a:br>
              <a:rPr lang="en-US" dirty="0" smtClean="0"/>
            </a:br>
            <a:endParaRPr lang="en-US" dirty="0" smtClean="0"/>
          </a:p>
          <a:p>
            <a:r>
              <a:rPr lang="en-US" b="1" i="1" u="sng" dirty="0" smtClean="0"/>
              <a:t>Optional </a:t>
            </a:r>
            <a:r>
              <a:rPr lang="en-US" dirty="0" smtClean="0"/>
              <a:t>PTE portfolio preparation:</a:t>
            </a:r>
            <a:r>
              <a:rPr lang="en-US" b="1" dirty="0" smtClean="0"/>
              <a:t> </a:t>
            </a:r>
            <a:r>
              <a:rPr lang="en-US" dirty="0" smtClean="0"/>
              <a:t>2018 applicants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Data Entry Service: </a:t>
            </a:r>
            <a:r>
              <a:rPr lang="en-US" dirty="0" smtClean="0"/>
              <a:t>contact </a:t>
            </a:r>
            <a:r>
              <a:rPr lang="en-US" dirty="0" smtClean="0">
                <a:hlinkClick r:id="rId2"/>
              </a:rPr>
              <a:t>annette.ruiz@ndsu.edu</a:t>
            </a:r>
            <a:r>
              <a:rPr lang="en-US" dirty="0" smtClean="0"/>
              <a:t> for assistance in entering your CV into DM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534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341"/>
          </a:xfrm>
          <a:solidFill>
            <a:srgbClr val="FFCC00"/>
          </a:solidFill>
        </p:spPr>
        <p:txBody>
          <a:bodyPr/>
          <a:lstStyle/>
          <a:p>
            <a:pPr algn="l"/>
            <a:r>
              <a:rPr lang="en-US" b="1" dirty="0" smtClean="0"/>
              <a:t>DATA UPDATE SCHEDULE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640175"/>
              </p:ext>
            </p:extLst>
          </p:nvPr>
        </p:nvGraphicFramePr>
        <p:xfrm>
          <a:off x="89210" y="836343"/>
          <a:ext cx="8731405" cy="5865539"/>
        </p:xfrm>
        <a:graphic>
          <a:graphicData uri="http://schemas.openxmlformats.org/drawingml/2006/table">
            <a:tbl>
              <a:tblPr/>
              <a:tblGrid>
                <a:gridCol w="2410808">
                  <a:extLst>
                    <a:ext uri="{9D8B030D-6E8A-4147-A177-3AD203B41FA5}">
                      <a16:colId xmlns:a16="http://schemas.microsoft.com/office/drawing/2014/main" val="2098914204"/>
                    </a:ext>
                  </a:extLst>
                </a:gridCol>
                <a:gridCol w="2187122">
                  <a:extLst>
                    <a:ext uri="{9D8B030D-6E8A-4147-A177-3AD203B41FA5}">
                      <a16:colId xmlns:a16="http://schemas.microsoft.com/office/drawing/2014/main" val="1033295006"/>
                    </a:ext>
                  </a:extLst>
                </a:gridCol>
                <a:gridCol w="4133475">
                  <a:extLst>
                    <a:ext uri="{9D8B030D-6E8A-4147-A177-3AD203B41FA5}">
                      <a16:colId xmlns:a16="http://schemas.microsoft.com/office/drawing/2014/main" val="3525428376"/>
                    </a:ext>
                  </a:extLst>
                </a:gridCol>
              </a:tblGrid>
              <a:tr h="309270">
                <a:tc>
                  <a:txBody>
                    <a:bodyPr/>
                    <a:lstStyle/>
                    <a:p>
                      <a:pPr fontAlgn="auto"/>
                      <a:r>
                        <a:rPr lang="en-US" b="1">
                          <a:effectLst/>
                          <a:latin typeface="inherit"/>
                        </a:rPr>
                        <a:t>Update type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b="1">
                          <a:effectLst/>
                          <a:latin typeface="inherit"/>
                        </a:rPr>
                        <a:t>Update cycle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b="1" dirty="0">
                          <a:effectLst/>
                          <a:latin typeface="inherit"/>
                        </a:rPr>
                        <a:t>Timing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914717"/>
                  </a:ext>
                </a:extLst>
              </a:tr>
              <a:tr h="1088400">
                <a:tc>
                  <a:txBody>
                    <a:bodyPr/>
                    <a:lstStyle/>
                    <a:p>
                      <a:pPr fontAlgn="auto"/>
                      <a:r>
                        <a:rPr lang="en-US" sz="2000" dirty="0">
                          <a:effectLst/>
                          <a:latin typeface="inherit"/>
                        </a:rPr>
                        <a:t>Human Resources and Appointment Data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2000" dirty="0">
                          <a:effectLst/>
                          <a:latin typeface="inherit"/>
                        </a:rPr>
                        <a:t>Annually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2000" dirty="0">
                          <a:effectLst/>
                          <a:latin typeface="inherit"/>
                        </a:rPr>
                        <a:t>Mid-August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697966"/>
                  </a:ext>
                </a:extLst>
              </a:tr>
              <a:tr h="729559">
                <a:tc>
                  <a:txBody>
                    <a:bodyPr/>
                    <a:lstStyle/>
                    <a:p>
                      <a:pPr fontAlgn="auto"/>
                      <a:r>
                        <a:rPr lang="en-US" sz="2000">
                          <a:effectLst/>
                          <a:latin typeface="inherit"/>
                        </a:rPr>
                        <a:t>Advising Data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2000" dirty="0" err="1">
                          <a:effectLst/>
                          <a:latin typeface="inherit"/>
                        </a:rPr>
                        <a:t>Semesterly</a:t>
                      </a:r>
                      <a:endParaRPr lang="en-US" sz="2000" dirty="0">
                        <a:effectLst/>
                        <a:latin typeface="inherit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2000" dirty="0">
                          <a:effectLst/>
                          <a:latin typeface="inherit"/>
                        </a:rPr>
                        <a:t>Student Census Dates (Mid-Sept., Early Feb., Mid-July)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726797"/>
                  </a:ext>
                </a:extLst>
              </a:tr>
              <a:tr h="1433325">
                <a:tc>
                  <a:txBody>
                    <a:bodyPr/>
                    <a:lstStyle/>
                    <a:p>
                      <a:pPr fontAlgn="auto"/>
                      <a:r>
                        <a:rPr lang="en-US" sz="2000" dirty="0">
                          <a:effectLst/>
                          <a:latin typeface="inherit"/>
                        </a:rPr>
                        <a:t>Teaching Data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2000">
                          <a:effectLst/>
                          <a:latin typeface="inherit"/>
                        </a:rPr>
                        <a:t>Twice Semesterly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  <a:latin typeface="inherit"/>
                        </a:rPr>
                        <a:t>Student Census and End of </a:t>
                      </a:r>
                      <a:r>
                        <a:rPr lang="en-US" sz="2000" dirty="0" smtClean="0">
                          <a:effectLst/>
                          <a:latin typeface="inherit"/>
                        </a:rPr>
                        <a:t>Term </a:t>
                      </a:r>
                    </a:p>
                    <a:p>
                      <a:pPr fontAlgn="base"/>
                      <a:endParaRPr lang="en-US" sz="2000" dirty="0" smtClean="0">
                        <a:effectLst/>
                        <a:latin typeface="inherit"/>
                      </a:endParaRPr>
                    </a:p>
                    <a:p>
                      <a:pPr fontAlgn="base"/>
                      <a:r>
                        <a:rPr lang="en-US" sz="1800" i="1" dirty="0" smtClean="0">
                          <a:effectLst/>
                          <a:latin typeface="inherit"/>
                        </a:rPr>
                        <a:t>Teaching data dates back to</a:t>
                      </a:r>
                      <a:r>
                        <a:rPr lang="en-US" sz="1800" i="1" baseline="0" dirty="0" smtClean="0">
                          <a:effectLst/>
                          <a:latin typeface="inherit"/>
                        </a:rPr>
                        <a:t> Fall 2005</a:t>
                      </a:r>
                      <a:endParaRPr lang="en-US" sz="1800" i="1" dirty="0">
                        <a:effectLst/>
                        <a:latin typeface="inherit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203372"/>
                  </a:ext>
                </a:extLst>
              </a:tr>
              <a:tr h="1575426">
                <a:tc>
                  <a:txBody>
                    <a:bodyPr/>
                    <a:lstStyle/>
                    <a:p>
                      <a:pPr fontAlgn="auto"/>
                      <a:r>
                        <a:rPr lang="en-US" sz="2000" dirty="0">
                          <a:effectLst/>
                          <a:latin typeface="inherit"/>
                        </a:rPr>
                        <a:t>SROI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2000">
                          <a:effectLst/>
                          <a:latin typeface="inherit"/>
                        </a:rPr>
                        <a:t>Semesterly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  <a:latin typeface="inherit"/>
                        </a:rPr>
                        <a:t>End of </a:t>
                      </a:r>
                      <a:r>
                        <a:rPr lang="en-US" sz="2000" dirty="0" smtClean="0">
                          <a:effectLst/>
                          <a:latin typeface="inherit"/>
                        </a:rPr>
                        <a:t>Term</a:t>
                      </a:r>
                    </a:p>
                    <a:p>
                      <a:pPr fontAlgn="base"/>
                      <a:endParaRPr lang="en-US" sz="2000" dirty="0" smtClean="0">
                        <a:effectLst/>
                        <a:latin typeface="inherit"/>
                      </a:endParaRPr>
                    </a:p>
                    <a:p>
                      <a:pPr fontAlgn="base"/>
                      <a:r>
                        <a:rPr lang="en-US" sz="1800" i="1" dirty="0" smtClean="0">
                          <a:effectLst/>
                          <a:latin typeface="inherit"/>
                        </a:rPr>
                        <a:t>SROI data dates back to Fall 2006</a:t>
                      </a:r>
                      <a:endParaRPr lang="en-US" sz="1800" i="1" dirty="0">
                        <a:effectLst/>
                        <a:latin typeface="inherit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834243"/>
                  </a:ext>
                </a:extLst>
              </a:tr>
              <a:tr h="729559">
                <a:tc>
                  <a:txBody>
                    <a:bodyPr/>
                    <a:lstStyle/>
                    <a:p>
                      <a:pPr fontAlgn="auto"/>
                      <a:r>
                        <a:rPr lang="en-US" sz="2000">
                          <a:effectLst/>
                          <a:latin typeface="inherit"/>
                        </a:rPr>
                        <a:t>Graduate Student Advising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en-US" sz="2000">
                          <a:effectLst/>
                          <a:latin typeface="inherit"/>
                        </a:rPr>
                        <a:t>Semesterly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2000" dirty="0">
                          <a:effectLst/>
                          <a:latin typeface="inherit"/>
                        </a:rPr>
                        <a:t>Census and End of Term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39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378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26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5620"/>
          </a:xfrm>
          <a:solidFill>
            <a:srgbClr val="FFCC00"/>
          </a:solidFill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NAVIGATION BAR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385" y="1551492"/>
            <a:ext cx="8742556" cy="51364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800" dirty="0" smtClean="0"/>
          </a:p>
          <a:p>
            <a:r>
              <a:rPr lang="en-US" b="1" dirty="0"/>
              <a:t>Manage Activities:</a:t>
            </a:r>
            <a:r>
              <a:rPr lang="en-US" dirty="0"/>
              <a:t> Add or update information about the activities you accomplish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Rapid Reports: </a:t>
            </a:r>
            <a:r>
              <a:rPr lang="en-US" dirty="0" smtClean="0"/>
              <a:t>Provides a quick way to see how the data will be presented</a:t>
            </a:r>
            <a:br>
              <a:rPr lang="en-US" dirty="0" smtClean="0"/>
            </a:br>
            <a:endParaRPr lang="en-US" dirty="0"/>
          </a:p>
          <a:p>
            <a:r>
              <a:rPr lang="en-US" b="1" dirty="0"/>
              <a:t>Run Reports:</a:t>
            </a:r>
            <a:r>
              <a:rPr lang="en-US" dirty="0"/>
              <a:t> </a:t>
            </a:r>
            <a:r>
              <a:rPr lang="en-US" dirty="0" smtClean="0"/>
              <a:t>Custom built reports or allows you to create your own reports. </a:t>
            </a:r>
            <a:br>
              <a:rPr lang="en-US" dirty="0" smtClean="0"/>
            </a:br>
            <a:endParaRPr lang="en-US" dirty="0"/>
          </a:p>
          <a:p>
            <a:r>
              <a:rPr lang="en-US" b="1" dirty="0"/>
              <a:t>Help:</a:t>
            </a:r>
            <a:r>
              <a:rPr lang="en-US" dirty="0"/>
              <a:t> </a:t>
            </a:r>
            <a:r>
              <a:rPr lang="en-US" dirty="0" smtClean="0"/>
              <a:t>Allows you to submit </a:t>
            </a:r>
            <a:r>
              <a:rPr lang="en-US" dirty="0"/>
              <a:t>suggestions on how to improve the system, questions about use of the system, or report system errors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Notifications: </a:t>
            </a:r>
            <a:r>
              <a:rPr lang="en-US" dirty="0" smtClean="0"/>
              <a:t>Bell icon shows you notifications and messages from Digital Measures, including real-time information on new features and capabilities, as well as important system events like scheduled maintenance. You can find feature tips, ways you can reduce data entry, and quick takeaways. 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2" b="34228"/>
          <a:stretch/>
        </p:blipFill>
        <p:spPr>
          <a:xfrm>
            <a:off x="323385" y="717780"/>
            <a:ext cx="8742555" cy="58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90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8" y="0"/>
            <a:ext cx="9129791" cy="624254"/>
          </a:xfrm>
          <a:solidFill>
            <a:srgbClr val="FFCC00"/>
          </a:solidFill>
        </p:spPr>
        <p:txBody>
          <a:bodyPr/>
          <a:lstStyle/>
          <a:p>
            <a:pPr algn="l"/>
            <a:r>
              <a:rPr lang="en-US" b="1" dirty="0" smtClean="0"/>
              <a:t>RAPID REPORTS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624254"/>
            <a:ext cx="9143999" cy="128239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cs typeface="Times New Roman" pitchFamily="18" charset="0"/>
              </a:rPr>
              <a:t>Use this utility when you want to see how a particular change looks on a report. Rapid Reports provides you with a quick and easy access to the reports. </a:t>
            </a:r>
            <a:endParaRPr lang="en-US" sz="1400" dirty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cs typeface="Times New Roman" pitchFamily="18" charset="0"/>
            </a:endParaRPr>
          </a:p>
          <a:p>
            <a:pPr marL="342900" lvl="1" indent="0">
              <a:spcBef>
                <a:spcPts val="0"/>
              </a:spcBef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lvl="1"/>
            <a:endParaRPr lang="en-US" sz="15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Rapid Report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" t="5481"/>
          <a:stretch/>
        </p:blipFill>
        <p:spPr bwMode="auto">
          <a:xfrm>
            <a:off x="479503" y="1906644"/>
            <a:ext cx="8184994" cy="47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27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8059" y="1"/>
            <a:ext cx="9222059" cy="858644"/>
          </a:xfrm>
          <a:solidFill>
            <a:srgbClr val="FFCC00"/>
          </a:solidFill>
        </p:spPr>
        <p:txBody>
          <a:bodyPr/>
          <a:lstStyle/>
          <a:p>
            <a:r>
              <a:rPr lang="en-US" b="1" dirty="0" smtClean="0"/>
              <a:t>HOW-TO: RUN RAPID REPORTS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43" y="981308"/>
            <a:ext cx="8894491" cy="5720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On the top-right corner of the screen, select </a:t>
            </a:r>
            <a:r>
              <a:rPr lang="en-US" b="1" dirty="0"/>
              <a:t>Rapid Reports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 smtClean="0"/>
              <a:t>Step </a:t>
            </a:r>
            <a:r>
              <a:rPr lang="en-US" dirty="0"/>
              <a:t>1: To run a report, select </a:t>
            </a:r>
            <a:r>
              <a:rPr lang="en-US" dirty="0" smtClean="0"/>
              <a:t>a </a:t>
            </a:r>
            <a:r>
              <a:rPr lang="en-US" b="1" dirty="0" smtClean="0"/>
              <a:t>report</a:t>
            </a:r>
            <a:r>
              <a:rPr lang="en-US" dirty="0" smtClean="0"/>
              <a:t> </a:t>
            </a:r>
            <a:r>
              <a:rPr lang="en-US" b="1" dirty="0"/>
              <a:t>template</a:t>
            </a:r>
            <a:r>
              <a:rPr lang="en-US" dirty="0"/>
              <a:t> from the drop down menu.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Step </a:t>
            </a:r>
            <a:r>
              <a:rPr lang="en-US" dirty="0"/>
              <a:t>2: Change the </a:t>
            </a:r>
            <a:r>
              <a:rPr lang="en-US" b="1" dirty="0"/>
              <a:t>Start Date</a:t>
            </a:r>
            <a:r>
              <a:rPr lang="en-US" dirty="0"/>
              <a:t> so that Digital Measures can assemble your data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/>
              <a:t>Step 3: Select the </a:t>
            </a:r>
            <a:r>
              <a:rPr lang="en-US" b="1" dirty="0"/>
              <a:t>File Format </a:t>
            </a:r>
            <a:r>
              <a:rPr lang="en-US" dirty="0"/>
              <a:t>(e.g., Word, PDF, or HTML).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/>
              <a:t>Step 4: Lastly, click on </a:t>
            </a:r>
            <a:r>
              <a:rPr lang="en-US" b="1" dirty="0"/>
              <a:t>Run Report </a:t>
            </a:r>
            <a:r>
              <a:rPr lang="en-US" dirty="0"/>
              <a:t>to generate the </a:t>
            </a:r>
            <a:r>
              <a:rPr lang="en-US" dirty="0" smtClean="0"/>
              <a:t>report.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970" y="858645"/>
            <a:ext cx="4172532" cy="1200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519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8283"/>
          </a:xfrm>
          <a:solidFill>
            <a:srgbClr val="FFCC00"/>
          </a:solidFill>
        </p:spPr>
        <p:txBody>
          <a:bodyPr/>
          <a:lstStyle/>
          <a:p>
            <a:pPr algn="l"/>
            <a:r>
              <a:rPr lang="en-US" b="1" dirty="0" smtClean="0"/>
              <a:t>PROMOTION &amp; TENURE REPORT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5563"/>
            <a:ext cx="7886700" cy="4943352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b="1" dirty="0" smtClean="0"/>
              <a:t>NOTE: </a:t>
            </a:r>
            <a:r>
              <a:rPr lang="en-US" dirty="0" smtClean="0"/>
              <a:t>Before </a:t>
            </a:r>
            <a:r>
              <a:rPr lang="en-US" dirty="0"/>
              <a:t>creating the PTE portfolio/report make sure to enter your data to the “Promotion and Tenure” screen</a:t>
            </a:r>
            <a:r>
              <a:rPr lang="en-US" dirty="0" smtClean="0"/>
              <a:t>.</a:t>
            </a:r>
          </a:p>
          <a:p>
            <a:pPr marL="0" indent="0" fontAlgn="base">
              <a:buNone/>
            </a:pPr>
            <a:endParaRPr lang="en-US" dirty="0"/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Click on  “</a:t>
            </a:r>
            <a:r>
              <a:rPr lang="en-US" b="1" dirty="0"/>
              <a:t>Rapid </a:t>
            </a:r>
            <a:r>
              <a:rPr lang="en-US" b="1" dirty="0" smtClean="0"/>
              <a:t>Reports</a:t>
            </a:r>
            <a:r>
              <a:rPr lang="en-US" dirty="0" smtClean="0"/>
              <a:t>“</a:t>
            </a:r>
            <a:br>
              <a:rPr lang="en-US" dirty="0" smtClean="0"/>
            </a:br>
            <a:endParaRPr lang="en-US" dirty="0"/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Select “</a:t>
            </a:r>
            <a:r>
              <a:rPr lang="en-US" b="1" dirty="0"/>
              <a:t>Promotion and Tenure Portfolio</a:t>
            </a:r>
            <a:r>
              <a:rPr lang="en-US" dirty="0"/>
              <a:t>” from the drop-down list.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Select the </a:t>
            </a:r>
            <a:r>
              <a:rPr lang="en-US" b="1" dirty="0"/>
              <a:t>date range </a:t>
            </a:r>
            <a:r>
              <a:rPr lang="en-US" dirty="0"/>
              <a:t>to use for the </a:t>
            </a:r>
            <a:r>
              <a:rPr lang="en-US" dirty="0" smtClean="0"/>
              <a:t>portfolio.</a:t>
            </a:r>
            <a:br>
              <a:rPr lang="en-US" dirty="0" smtClean="0"/>
            </a:br>
            <a:endParaRPr lang="en-US" dirty="0"/>
          </a:p>
          <a:p>
            <a:pPr marL="457200" indent="-457200" fontAlgn="base">
              <a:buFont typeface="+mj-lt"/>
              <a:buAutoNum type="arabicPeriod"/>
            </a:pPr>
            <a:r>
              <a:rPr lang="en-US" dirty="0"/>
              <a:t>Select the file format as </a:t>
            </a:r>
            <a:r>
              <a:rPr lang="en-US" b="1" dirty="0"/>
              <a:t>Microsoft </a:t>
            </a:r>
            <a:r>
              <a:rPr lang="en-US" b="1" dirty="0" smtClean="0"/>
              <a:t>Word or PDF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pPr marL="457200" indent="-457200" fontAlgn="base">
              <a:buFont typeface="+mj-lt"/>
              <a:buAutoNum type="arabicPeriod"/>
            </a:pPr>
            <a:r>
              <a:rPr lang="en-US" dirty="0" smtClean="0"/>
              <a:t>Click </a:t>
            </a:r>
            <a:r>
              <a:rPr lang="en-US" dirty="0"/>
              <a:t>on “</a:t>
            </a:r>
            <a:r>
              <a:rPr lang="en-US" b="1" dirty="0"/>
              <a:t>Run Report</a:t>
            </a:r>
            <a:r>
              <a:rPr lang="en-US" dirty="0"/>
              <a:t>.” </a:t>
            </a:r>
          </a:p>
        </p:txBody>
      </p:sp>
    </p:spTree>
    <p:extLst>
      <p:ext uri="{BB962C8B-B14F-4D97-AF65-F5344CB8AC3E}">
        <p14:creationId xmlns:p14="http://schemas.microsoft.com/office/powerpoint/2010/main" val="287459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53020"/>
          </a:xfrm>
          <a:solidFill>
            <a:srgbClr val="FFCC00"/>
          </a:solidFill>
        </p:spPr>
        <p:txBody>
          <a:bodyPr/>
          <a:lstStyle/>
          <a:p>
            <a:r>
              <a:rPr lang="en-US" b="1" dirty="0" smtClean="0"/>
              <a:t>CUSTOMIZE YOUR CV</a:t>
            </a:r>
            <a:endParaRPr lang="en-US" b="1" dirty="0"/>
          </a:p>
        </p:txBody>
      </p:sp>
      <p:pic>
        <p:nvPicPr>
          <p:cNvPr id="5" name="Picture 2" descr="selct report sty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371" y="2734294"/>
            <a:ext cx="421957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28651" y="5605027"/>
            <a:ext cx="78866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b="1" dirty="0"/>
              <a:t>SEE GUIDE: 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www.digitalmeasures.com/activity-insight/docs/reporting.html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860339"/>
            <a:ext cx="8002394" cy="4586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Use this utility to run reports that were </a:t>
            </a:r>
            <a:r>
              <a:rPr lang="en-US" u="sng" dirty="0"/>
              <a:t>custom-built </a:t>
            </a:r>
            <a:r>
              <a:rPr lang="en-US" dirty="0"/>
              <a:t>for </a:t>
            </a:r>
            <a:r>
              <a:rPr lang="en-US" dirty="0" smtClean="0"/>
              <a:t>NDSU or </a:t>
            </a:r>
            <a:r>
              <a:rPr lang="en-US" dirty="0"/>
              <a:t>to create a new CV to your own specifications</a:t>
            </a:r>
            <a:r>
              <a:rPr lang="en-US" dirty="0" smtClean="0"/>
              <a:t>.</a:t>
            </a:r>
          </a:p>
        </p:txBody>
      </p:sp>
      <p:pic>
        <p:nvPicPr>
          <p:cNvPr id="2050" name="Picture 2" descr="https://www.digitalmeasures.com/activity-insight/docs/img/byo/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023" y="2004387"/>
            <a:ext cx="2996272" cy="57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989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566</Words>
  <Application>Microsoft Office PowerPoint</Application>
  <PresentationFormat>On-screen Show (4:3)</PresentationFormat>
  <Paragraphs>129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Calibri</vt:lpstr>
      <vt:lpstr>inherit</vt:lpstr>
      <vt:lpstr>Times New Roman</vt:lpstr>
      <vt:lpstr>Wingdings</vt:lpstr>
      <vt:lpstr>Office Theme</vt:lpstr>
      <vt:lpstr> Digital Measures Web-based Activity Reporting System  Help Session</vt:lpstr>
      <vt:lpstr>ABOUT DIGITAL MEASURES</vt:lpstr>
      <vt:lpstr>DIGITAL MEASURES AT NDSU</vt:lpstr>
      <vt:lpstr>DATA UPDATE SCHEDULE</vt:lpstr>
      <vt:lpstr>NAVIGATION BAR</vt:lpstr>
      <vt:lpstr>RAPID REPORTS</vt:lpstr>
      <vt:lpstr>HOW-TO: RUN RAPID REPORTS</vt:lpstr>
      <vt:lpstr>PROMOTION &amp; TENURE REPORT</vt:lpstr>
      <vt:lpstr>CUSTOMIZE YOUR CV</vt:lpstr>
      <vt:lpstr>TIPS AND KEY NOTES</vt:lpstr>
      <vt:lpstr>RE-ORDER CONTRIBUTORS LIST</vt:lpstr>
      <vt:lpstr>REMOVE TAGGED RECORD </vt:lpstr>
      <vt:lpstr> IMPORT CITATIONS FROM OTHER SYSTEMS </vt:lpstr>
      <vt:lpstr>Teaching Innovation &amp; Curriculum Development</vt:lpstr>
      <vt:lpstr>Teaching Innovation &amp; Curriculum Development</vt:lpstr>
      <vt:lpstr>COMING MID 2018 Notifications that tell a user when a collaborator adds a record and links them to it, and that give the user the option to accept or reject the record </vt:lpstr>
      <vt:lpstr>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Measures Web-based Activity Reporting System  Help Session</dc:title>
  <dc:creator>Annette Ruiz</dc:creator>
  <cp:lastModifiedBy>Annette Ruiz</cp:lastModifiedBy>
  <cp:revision>52</cp:revision>
  <cp:lastPrinted>2018-09-27T18:58:21Z</cp:lastPrinted>
  <dcterms:modified xsi:type="dcterms:W3CDTF">2018-09-27T18:59:24Z</dcterms:modified>
</cp:coreProperties>
</file>