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7" r:id="rId16"/>
    <p:sldId id="269" r:id="rId17"/>
    <p:sldId id="278" r:id="rId18"/>
    <p:sldId id="270" r:id="rId19"/>
    <p:sldId id="272" r:id="rId20"/>
    <p:sldId id="273" r:id="rId21"/>
  </p:sldIdLst>
  <p:sldSz cx="12192000" cy="6858000"/>
  <p:notesSz cx="6950075" cy="9236075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nklin Gothic" panose="020B0604020202020204" charset="0"/>
      <p:bold r:id="rId31"/>
    </p:embeddedFont>
    <p:embeddedFont>
      <p:font typeface="Leelawadee" panose="020B0502040204020203" pitchFamily="34" charset="-34"/>
      <p:regular r:id="rId32"/>
      <p:bold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EGttQ/v92ojHe1vOT41qMPdbz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10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1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11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1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Actual data from 2021-22.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Every college has their specialty that may enhance the students studies and/or tie into specific career goals.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 have had concerns expressed that students are going to different colleges to take Biology/Chemistry/ etc. that they struggle with here at NDSU.  Each student has different needs. If these classes transfer, I am not one to micromanage intent.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If enhancing your education means making it through a challenging situation which is your Achilles heel and moving ahead to graduation, my vote goes to the student. </a:t>
            </a:r>
            <a:endParaRPr dirty="0"/>
          </a:p>
        </p:txBody>
      </p:sp>
      <p:sp>
        <p:nvSpPr>
          <p:cNvPr id="466" name="Google Shape;466;p12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76;p13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1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p14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1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15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7" name="Google Shape;537;p1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8" name="Google Shape;538;p17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1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18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" name="Google Shape;377;p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5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2" name="Google Shape;412;p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7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9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– student failed the lab in one of his sequential nursing course.  Was able to pick up the lab during the same and stay in sync with the program.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 small business owner at the EDC annual meeting – told me –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Thought I wanted to be a teacher.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Took 2 Tri-College courses at MSUM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Well, after 2 classes, he know that was not his future.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So, I want to emphasize this as a perfect example – a student is struggling with their major – do we let them continue to struggle – or do we give them the tools to make decisions. </a:t>
            </a:r>
            <a:endParaRPr dirty="0"/>
          </a:p>
        </p:txBody>
      </p:sp>
      <p:sp>
        <p:nvSpPr>
          <p:cNvPr id="430" name="Google Shape;430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0"/>
          <p:cNvGrpSpPr/>
          <p:nvPr/>
        </p:nvGrpSpPr>
        <p:grpSpPr>
          <a:xfrm>
            <a:off x="0" y="758825"/>
            <a:ext cx="6099175" cy="6099175"/>
            <a:chOff x="0" y="12289"/>
            <a:chExt cx="3550" cy="3551"/>
          </a:xfrm>
        </p:grpSpPr>
        <p:sp>
          <p:nvSpPr>
            <p:cNvPr id="18" name="Google Shape;18;p20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21" name="Google Shape;21;p20"/>
          <p:cNvCxnSpPr/>
          <p:nvPr/>
        </p:nvCxnSpPr>
        <p:spPr>
          <a:xfrm>
            <a:off x="6367463" y="4251325"/>
            <a:ext cx="2133600" cy="4763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6367055" y="454955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0"/>
          <p:cNvGrpSpPr/>
          <p:nvPr/>
        </p:nvGrpSpPr>
        <p:grpSpPr>
          <a:xfrm>
            <a:off x="6362700" y="0"/>
            <a:ext cx="5829300" cy="3235325"/>
            <a:chOff x="5612972" y="1"/>
            <a:chExt cx="6615961" cy="3672246"/>
          </a:xfrm>
        </p:grpSpPr>
        <p:sp>
          <p:nvSpPr>
            <p:cNvPr id="151" name="Google Shape;151;p30"/>
            <p:cNvSpPr/>
            <p:nvPr/>
          </p:nvSpPr>
          <p:spPr>
            <a:xfrm>
              <a:off x="5612972" y="1"/>
              <a:ext cx="4408840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6340872" y="1463133"/>
              <a:ext cx="2208924" cy="2209114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8555201" y="1"/>
              <a:ext cx="1457601" cy="729765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30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30"/>
            <p:cNvSpPr/>
            <p:nvPr/>
          </p:nvSpPr>
          <p:spPr>
            <a:xfrm>
              <a:off x="9284902" y="727963"/>
              <a:ext cx="2944031" cy="2944284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156" name="Google Shape;156;p30"/>
          <p:cNvCxnSpPr/>
          <p:nvPr/>
        </p:nvCxnSpPr>
        <p:spPr>
          <a:xfrm>
            <a:off x="952500" y="1935163"/>
            <a:ext cx="2133600" cy="3175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30"/>
          <p:cNvCxnSpPr/>
          <p:nvPr/>
        </p:nvCxnSpPr>
        <p:spPr>
          <a:xfrm>
            <a:off x="3662363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30"/>
          <p:cNvCxnSpPr/>
          <p:nvPr/>
        </p:nvCxnSpPr>
        <p:spPr>
          <a:xfrm>
            <a:off x="952500" y="4248150"/>
            <a:ext cx="2133600" cy="3175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3662363" y="4251325"/>
            <a:ext cx="2133600" cy="4763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30"/>
          <p:cNvCxnSpPr/>
          <p:nvPr/>
        </p:nvCxnSpPr>
        <p:spPr>
          <a:xfrm>
            <a:off x="6367463" y="4251325"/>
            <a:ext cx="2133600" cy="4763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952500" y="281829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2"/>
          </p:nvPr>
        </p:nvSpPr>
        <p:spPr>
          <a:xfrm>
            <a:off x="952500" y="2209800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3"/>
          </p:nvPr>
        </p:nvSpPr>
        <p:spPr>
          <a:xfrm>
            <a:off x="3663042" y="2818296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4"/>
          </p:nvPr>
        </p:nvSpPr>
        <p:spPr>
          <a:xfrm>
            <a:off x="3663042" y="2209800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5"/>
          </p:nvPr>
        </p:nvSpPr>
        <p:spPr>
          <a:xfrm>
            <a:off x="952500" y="513129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6"/>
          </p:nvPr>
        </p:nvSpPr>
        <p:spPr>
          <a:xfrm>
            <a:off x="952500" y="452280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7"/>
          </p:nvPr>
        </p:nvSpPr>
        <p:spPr>
          <a:xfrm>
            <a:off x="3663042" y="513129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8"/>
          </p:nvPr>
        </p:nvSpPr>
        <p:spPr>
          <a:xfrm>
            <a:off x="3663042" y="4522803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9"/>
          </p:nvPr>
        </p:nvSpPr>
        <p:spPr>
          <a:xfrm>
            <a:off x="6367054" y="513129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3"/>
          </p:nvPr>
        </p:nvSpPr>
        <p:spPr>
          <a:xfrm>
            <a:off x="6367054" y="4522803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2"/>
          <p:cNvGrpSpPr/>
          <p:nvPr/>
        </p:nvGrpSpPr>
        <p:grpSpPr>
          <a:xfrm rot="5400000" flipH="1">
            <a:off x="-834" y="3899654"/>
            <a:ext cx="2960767" cy="2959100"/>
            <a:chOff x="0" y="12289"/>
            <a:chExt cx="3552" cy="3551"/>
          </a:xfrm>
        </p:grpSpPr>
        <p:sp>
          <p:nvSpPr>
            <p:cNvPr id="182" name="Google Shape;182;p32"/>
            <p:cNvSpPr/>
            <p:nvPr/>
          </p:nvSpPr>
          <p:spPr>
            <a:xfrm>
              <a:off x="2" y="12289"/>
              <a:ext cx="1788" cy="2385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1223" y="14674"/>
              <a:ext cx="2329" cy="1166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185" name="Google Shape;185;p32"/>
          <p:cNvCxnSpPr/>
          <p:nvPr/>
        </p:nvCxnSpPr>
        <p:spPr>
          <a:xfrm>
            <a:off x="952500" y="1938338"/>
            <a:ext cx="2133600" cy="0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6" name="Google Shape;186;p32"/>
          <p:cNvGrpSpPr/>
          <p:nvPr/>
        </p:nvGrpSpPr>
        <p:grpSpPr>
          <a:xfrm>
            <a:off x="6362700" y="0"/>
            <a:ext cx="5829300" cy="3235325"/>
            <a:chOff x="5612972" y="1"/>
            <a:chExt cx="6615961" cy="3672246"/>
          </a:xfrm>
        </p:grpSpPr>
        <p:sp>
          <p:nvSpPr>
            <p:cNvPr id="187" name="Google Shape;187;p32"/>
            <p:cNvSpPr/>
            <p:nvPr/>
          </p:nvSpPr>
          <p:spPr>
            <a:xfrm>
              <a:off x="5612972" y="1"/>
              <a:ext cx="4408840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340872" y="1463133"/>
              <a:ext cx="2208924" cy="2209114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8555201" y="1"/>
              <a:ext cx="1457601" cy="729765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9284902" y="727963"/>
              <a:ext cx="2944031" cy="2944284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2" name="Google Shape;192;p32"/>
          <p:cNvSpPr>
            <a:spLocks noGrp="1"/>
          </p:cNvSpPr>
          <p:nvPr>
            <p:ph type="pic" idx="2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>
            <a:spLocks noGrp="1"/>
          </p:cNvSpPr>
          <p:nvPr>
            <p:ph type="pic" idx="3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952500" y="539316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4"/>
          </p:nvPr>
        </p:nvSpPr>
        <p:spPr>
          <a:xfrm>
            <a:off x="952500" y="4986745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5"/>
          </p:nvPr>
        </p:nvSpPr>
        <p:spPr>
          <a:xfrm>
            <a:off x="3663042" y="539316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6"/>
          </p:nvPr>
        </p:nvSpPr>
        <p:spPr>
          <a:xfrm>
            <a:off x="3663042" y="4986745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7"/>
          </p:nvPr>
        </p:nvSpPr>
        <p:spPr>
          <a:xfrm>
            <a:off x="63670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8"/>
          </p:nvPr>
        </p:nvSpPr>
        <p:spPr>
          <a:xfrm>
            <a:off x="63670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9"/>
          </p:nvPr>
        </p:nvSpPr>
        <p:spPr>
          <a:xfrm>
            <a:off x="91102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3"/>
          </p:nvPr>
        </p:nvSpPr>
        <p:spPr>
          <a:xfrm>
            <a:off x="91102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>
            <a:spLocks noGrp="1"/>
          </p:cNvSpPr>
          <p:nvPr>
            <p:ph type="pic" idx="14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2"/>
          <p:cNvSpPr>
            <a:spLocks noGrp="1"/>
          </p:cNvSpPr>
          <p:nvPr>
            <p:ph type="pic" idx="15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">
  <p:cSld name="2 Co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1"/>
          <p:cNvGrpSpPr/>
          <p:nvPr/>
        </p:nvGrpSpPr>
        <p:grpSpPr>
          <a:xfrm rot="5400000" flipH="1">
            <a:off x="-834" y="3899654"/>
            <a:ext cx="2960767" cy="2959100"/>
            <a:chOff x="0" y="12289"/>
            <a:chExt cx="3552" cy="3551"/>
          </a:xfrm>
        </p:grpSpPr>
        <p:sp>
          <p:nvSpPr>
            <p:cNvPr id="26" name="Google Shape;26;p21"/>
            <p:cNvSpPr/>
            <p:nvPr/>
          </p:nvSpPr>
          <p:spPr>
            <a:xfrm>
              <a:off x="2" y="12289"/>
              <a:ext cx="1788" cy="2385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1223" y="14674"/>
              <a:ext cx="2329" cy="1166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29" name="Google Shape;29;p21"/>
          <p:cNvCxnSpPr/>
          <p:nvPr/>
        </p:nvCxnSpPr>
        <p:spPr>
          <a:xfrm>
            <a:off x="952500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21"/>
          <p:cNvCxnSpPr/>
          <p:nvPr/>
        </p:nvCxnSpPr>
        <p:spPr>
          <a:xfrm>
            <a:off x="6362700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3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4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22"/>
          <p:cNvCxnSpPr/>
          <p:nvPr/>
        </p:nvCxnSpPr>
        <p:spPr>
          <a:xfrm>
            <a:off x="6896100" y="3233738"/>
            <a:ext cx="2133600" cy="3175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1" name="Google Shape;41;p22"/>
          <p:cNvGrpSpPr/>
          <p:nvPr/>
        </p:nvGrpSpPr>
        <p:grpSpPr>
          <a:xfrm rot="10800000">
            <a:off x="8871237" y="0"/>
            <a:ext cx="3325812" cy="3327686"/>
            <a:chOff x="-2" y="12287"/>
            <a:chExt cx="3550" cy="3553"/>
          </a:xfrm>
        </p:grpSpPr>
        <p:sp>
          <p:nvSpPr>
            <p:cNvPr id="42" name="Google Shape;42;p22"/>
            <p:cNvSpPr/>
            <p:nvPr/>
          </p:nvSpPr>
          <p:spPr>
            <a:xfrm>
              <a:off x="-2" y="12287"/>
              <a:ext cx="1789" cy="2387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>
              <a:off x="1220" y="14676"/>
              <a:ext cx="2328" cy="1164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6896100" y="5102063"/>
            <a:ext cx="4914900" cy="5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ubTitle" idx="2"/>
          </p:nvPr>
        </p:nvSpPr>
        <p:spPr>
          <a:xfrm>
            <a:off x="6907623" y="3591098"/>
            <a:ext cx="4903377" cy="105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>
            <a:spLocks noGrp="1"/>
          </p:cNvSpPr>
          <p:nvPr>
            <p:ph type="pic" idx="3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3"/>
          <p:cNvGrpSpPr/>
          <p:nvPr/>
        </p:nvGrpSpPr>
        <p:grpSpPr>
          <a:xfrm rot="5400000" flipH="1">
            <a:off x="-834" y="3899654"/>
            <a:ext cx="2960767" cy="2959100"/>
            <a:chOff x="0" y="12289"/>
            <a:chExt cx="3552" cy="3551"/>
          </a:xfrm>
        </p:grpSpPr>
        <p:sp>
          <p:nvSpPr>
            <p:cNvPr id="51" name="Google Shape;51;p23"/>
            <p:cNvSpPr/>
            <p:nvPr/>
          </p:nvSpPr>
          <p:spPr>
            <a:xfrm>
              <a:off x="2" y="12289"/>
              <a:ext cx="1788" cy="2385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1223" y="14674"/>
              <a:ext cx="2329" cy="1166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54" name="Google Shape;54;p23"/>
          <p:cNvCxnSpPr/>
          <p:nvPr/>
        </p:nvCxnSpPr>
        <p:spPr>
          <a:xfrm>
            <a:off x="952500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23"/>
          <p:cNvSpPr>
            <a:spLocks noGrp="1"/>
          </p:cNvSpPr>
          <p:nvPr>
            <p:ph type="pic" idx="2"/>
          </p:nvPr>
        </p:nvSpPr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Brea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24"/>
          <p:cNvCxnSpPr/>
          <p:nvPr/>
        </p:nvCxnSpPr>
        <p:spPr>
          <a:xfrm>
            <a:off x="7154863" y="4003675"/>
            <a:ext cx="2133600" cy="4763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3" name="Google Shape;63;p24"/>
          <p:cNvGrpSpPr/>
          <p:nvPr/>
        </p:nvGrpSpPr>
        <p:grpSpPr>
          <a:xfrm rot="10800000">
            <a:off x="9509760" y="-3"/>
            <a:ext cx="2682238" cy="2682238"/>
            <a:chOff x="0" y="12289"/>
            <a:chExt cx="3550" cy="3551"/>
          </a:xfrm>
        </p:grpSpPr>
        <p:sp>
          <p:nvSpPr>
            <p:cNvPr id="64" name="Google Shape;64;p2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210" y="4883653"/>
            <a:ext cx="7722108" cy="168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/>
        </p:nvSpPr>
        <p:spPr>
          <a:xfrm>
            <a:off x="700088" y="547688"/>
            <a:ext cx="1589087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 dirty="0"/>
          </a:p>
        </p:txBody>
      </p:sp>
      <p:grpSp>
        <p:nvGrpSpPr>
          <p:cNvPr id="72" name="Google Shape;72;p25"/>
          <p:cNvGrpSpPr/>
          <p:nvPr/>
        </p:nvGrpSpPr>
        <p:grpSpPr>
          <a:xfrm>
            <a:off x="6362700" y="0"/>
            <a:ext cx="5829300" cy="3235325"/>
            <a:chOff x="5612972" y="1"/>
            <a:chExt cx="6615961" cy="3672246"/>
          </a:xfrm>
        </p:grpSpPr>
        <p:sp>
          <p:nvSpPr>
            <p:cNvPr id="73" name="Google Shape;73;p25"/>
            <p:cNvSpPr/>
            <p:nvPr/>
          </p:nvSpPr>
          <p:spPr>
            <a:xfrm>
              <a:off x="5612972" y="1"/>
              <a:ext cx="4408840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6340872" y="1463133"/>
              <a:ext cx="2208924" cy="2209114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>
              <a:off x="8555201" y="1"/>
              <a:ext cx="1457601" cy="729765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9284902" y="727963"/>
              <a:ext cx="2944031" cy="2944284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8" name="Google Shape;78;p25"/>
          <p:cNvGrpSpPr/>
          <p:nvPr/>
        </p:nvGrpSpPr>
        <p:grpSpPr>
          <a:xfrm rot="5400000" flipH="1">
            <a:off x="-834" y="3899654"/>
            <a:ext cx="2960767" cy="2959100"/>
            <a:chOff x="0" y="12289"/>
            <a:chExt cx="3552" cy="3551"/>
          </a:xfrm>
        </p:grpSpPr>
        <p:sp>
          <p:nvSpPr>
            <p:cNvPr id="79" name="Google Shape;79;p25"/>
            <p:cNvSpPr/>
            <p:nvPr/>
          </p:nvSpPr>
          <p:spPr>
            <a:xfrm>
              <a:off x="2" y="12289"/>
              <a:ext cx="1788" cy="2385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>
              <a:off x="1223" y="14674"/>
              <a:ext cx="2329" cy="1166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">
  <p:cSld name="3 co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6"/>
          <p:cNvGrpSpPr/>
          <p:nvPr/>
        </p:nvGrpSpPr>
        <p:grpSpPr>
          <a:xfrm rot="5400000" flipH="1">
            <a:off x="-834" y="3899654"/>
            <a:ext cx="2960767" cy="2959100"/>
            <a:chOff x="0" y="12289"/>
            <a:chExt cx="3552" cy="3551"/>
          </a:xfrm>
        </p:grpSpPr>
        <p:sp>
          <p:nvSpPr>
            <p:cNvPr id="85" name="Google Shape;85;p26"/>
            <p:cNvSpPr/>
            <p:nvPr/>
          </p:nvSpPr>
          <p:spPr>
            <a:xfrm>
              <a:off x="2" y="12289"/>
              <a:ext cx="1788" cy="2385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1223" y="14674"/>
              <a:ext cx="2329" cy="1166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88" name="Google Shape;88;p26"/>
          <p:cNvCxnSpPr/>
          <p:nvPr/>
        </p:nvCxnSpPr>
        <p:spPr>
          <a:xfrm>
            <a:off x="952500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26"/>
          <p:cNvCxnSpPr/>
          <p:nvPr/>
        </p:nvCxnSpPr>
        <p:spPr>
          <a:xfrm>
            <a:off x="4568825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26"/>
          <p:cNvCxnSpPr/>
          <p:nvPr/>
        </p:nvCxnSpPr>
        <p:spPr>
          <a:xfrm>
            <a:off x="8186738" y="1938338"/>
            <a:ext cx="2133600" cy="476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3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4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5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6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>
            <a:spLocks noGrp="1"/>
          </p:cNvSpPr>
          <p:nvPr>
            <p:ph type="chart" idx="2"/>
          </p:nvPr>
        </p:nvSpPr>
        <p:spPr>
          <a:xfrm>
            <a:off x="952500" y="1939108"/>
            <a:ext cx="10352810" cy="411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eelawadee"/>
                <a:ea typeface="Leelawadee"/>
                <a:cs typeface="Leelawadee"/>
                <a:sym typeface="Leelawade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A0"/>
                </a:solidFill>
                <a:latin typeface="Leelawadee"/>
                <a:ea typeface="Leelawadee"/>
                <a:cs typeface="Leelawadee"/>
                <a:sym typeface="Leelawade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7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">
  <p:cSld name="Timeline 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8"/>
          <p:cNvCxnSpPr/>
          <p:nvPr/>
        </p:nvCxnSpPr>
        <p:spPr>
          <a:xfrm flipH="1">
            <a:off x="1046163" y="2214563"/>
            <a:ext cx="1587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8"/>
          <p:cNvCxnSpPr/>
          <p:nvPr/>
        </p:nvCxnSpPr>
        <p:spPr>
          <a:xfrm flipH="1">
            <a:off x="6180138" y="2214563"/>
            <a:ext cx="11112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28"/>
          <p:cNvCxnSpPr/>
          <p:nvPr/>
        </p:nvCxnSpPr>
        <p:spPr>
          <a:xfrm flipH="1">
            <a:off x="8745538" y="3905250"/>
            <a:ext cx="1587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28"/>
          <p:cNvCxnSpPr/>
          <p:nvPr/>
        </p:nvCxnSpPr>
        <p:spPr>
          <a:xfrm flipH="1">
            <a:off x="3611563" y="3895725"/>
            <a:ext cx="1587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8"/>
          <p:cNvCxnSpPr/>
          <p:nvPr/>
        </p:nvCxnSpPr>
        <p:spPr>
          <a:xfrm>
            <a:off x="968375" y="3968750"/>
            <a:ext cx="10274300" cy="0"/>
          </a:xfrm>
          <a:prstGeom prst="straightConnector1">
            <a:avLst/>
          </a:prstGeom>
          <a:noFill/>
          <a:ln w="165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/>
          <p:nvPr/>
        </p:nvSpPr>
        <p:spPr>
          <a:xfrm>
            <a:off x="963613" y="3883025"/>
            <a:ext cx="163512" cy="163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3532188" y="3892550"/>
            <a:ext cx="161925" cy="163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28"/>
          <p:cNvSpPr/>
          <p:nvPr/>
        </p:nvSpPr>
        <p:spPr>
          <a:xfrm>
            <a:off x="6099175" y="3883025"/>
            <a:ext cx="163513" cy="163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28"/>
          <p:cNvSpPr/>
          <p:nvPr/>
        </p:nvSpPr>
        <p:spPr>
          <a:xfrm>
            <a:off x="8666163" y="3892550"/>
            <a:ext cx="163512" cy="163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964323" y="1032791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1296955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1296955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3"/>
          </p:nvPr>
        </p:nvSpPr>
        <p:spPr>
          <a:xfrm>
            <a:off x="3897799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4"/>
          </p:nvPr>
        </p:nvSpPr>
        <p:spPr>
          <a:xfrm>
            <a:off x="3897799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5"/>
          </p:nvPr>
        </p:nvSpPr>
        <p:spPr>
          <a:xfrm>
            <a:off x="9001711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6"/>
          </p:nvPr>
        </p:nvSpPr>
        <p:spPr>
          <a:xfrm>
            <a:off x="9001711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7"/>
          </p:nvPr>
        </p:nvSpPr>
        <p:spPr>
          <a:xfrm>
            <a:off x="6438143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8"/>
          </p:nvPr>
        </p:nvSpPr>
        <p:spPr>
          <a:xfrm>
            <a:off x="6438143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28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A0"/>
                </a:solidFill>
                <a:latin typeface="Leelawadee"/>
                <a:ea typeface="Leelawadee"/>
                <a:cs typeface="Leelawadee"/>
                <a:sym typeface="Leelawade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971550" y="717550"/>
            <a:ext cx="10401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2992438" y="6332538"/>
            <a:ext cx="1312862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9975" y="392113"/>
            <a:ext cx="4352925" cy="449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-college.org/course_exchange/tri_college_academic_calenda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-college.org/course_exchange/forms_informa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tri-college.org/course_exchange/tri_college_academic_calendar/" TargetMode="External"/><Relationship Id="rId4" Type="http://schemas.openxmlformats.org/officeDocument/2006/relationships/hyperlink" Target="https://www.tri-college.org/course_exchange/links_resourc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-college.org/course_exchange/forms_informat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-college.org/course_exchange/forms_inform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-college.org/course_exchange/links_resourc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ri-college.org/course_exchange/tri_college_academic_calenda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ri-College@nd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u.edu/onestop/tri-college-university-regist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-college.org/course_exchange/links_resource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ctrTitle"/>
          </p:nvPr>
        </p:nvSpPr>
        <p:spPr>
          <a:xfrm>
            <a:off x="6367054" y="2116182"/>
            <a:ext cx="4338117" cy="15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1" dirty="0"/>
              <a:t>Maximizing </a:t>
            </a:r>
            <a:br>
              <a:rPr lang="en-US" sz="5400" i="1" dirty="0"/>
            </a:br>
            <a:r>
              <a:rPr lang="en-US" sz="5400" i="1" dirty="0"/>
              <a:t>Academic </a:t>
            </a:r>
            <a:br>
              <a:rPr lang="en-US" sz="5400" i="1" dirty="0"/>
            </a:br>
            <a:r>
              <a:rPr lang="en-US" sz="5400" i="1" dirty="0"/>
              <a:t>Options</a:t>
            </a:r>
            <a:endParaRPr dirty="0"/>
          </a:p>
        </p:txBody>
      </p:sp>
      <p:sp>
        <p:nvSpPr>
          <p:cNvPr id="364" name="Google Shape;364;p1"/>
          <p:cNvSpPr txBox="1">
            <a:spLocks noGrp="1"/>
          </p:cNvSpPr>
          <p:nvPr>
            <p:ph type="body" idx="1"/>
          </p:nvPr>
        </p:nvSpPr>
        <p:spPr>
          <a:xfrm>
            <a:off x="4433350" y="4644000"/>
            <a:ext cx="73956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</a:pPr>
            <a:r>
              <a:rPr lang="en-US" sz="2400" b="1" dirty="0">
                <a:latin typeface="Franklin Gothic"/>
                <a:ea typeface="Franklin Gothic"/>
                <a:cs typeface="Franklin Gothic"/>
                <a:sym typeface="Franklin Gothic"/>
              </a:rPr>
              <a:t>Tim Flakoll</a:t>
            </a:r>
            <a:r>
              <a:rPr lang="en-US" sz="2400" dirty="0">
                <a:latin typeface="Franklin Gothic"/>
                <a:ea typeface="Franklin Gothic"/>
                <a:cs typeface="Franklin Gothic"/>
                <a:sym typeface="Franklin Gothic"/>
              </a:rPr>
              <a:t> ~ Tri-College Provost</a:t>
            </a:r>
            <a:endParaRPr sz="2400" dirty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</a:pPr>
            <a:r>
              <a:rPr lang="en-US" sz="2400" b="1" dirty="0">
                <a:latin typeface="Franklin Gothic"/>
                <a:ea typeface="Franklin Gothic"/>
                <a:cs typeface="Franklin Gothic"/>
                <a:sym typeface="Franklin Gothic"/>
              </a:rPr>
              <a:t>Deanne Sperling</a:t>
            </a:r>
            <a:r>
              <a:rPr lang="en-US" sz="2400" dirty="0">
                <a:latin typeface="Franklin Gothic"/>
                <a:ea typeface="Franklin Gothic"/>
                <a:cs typeface="Franklin Gothic"/>
                <a:sym typeface="Franklin Gothic"/>
              </a:rPr>
              <a:t> ~ Communications Coordinator</a:t>
            </a:r>
            <a:endParaRPr sz="2400" dirty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</a:pPr>
            <a:r>
              <a:rPr lang="en-US" sz="2400" b="1" dirty="0">
                <a:latin typeface="Franklin Gothic"/>
                <a:ea typeface="Franklin Gothic"/>
                <a:cs typeface="Franklin Gothic"/>
                <a:sym typeface="Franklin Gothic"/>
              </a:rPr>
              <a:t>Johnny Cooper</a:t>
            </a:r>
            <a:r>
              <a:rPr lang="en-US" sz="2400" dirty="0">
                <a:latin typeface="Franklin Gothic"/>
                <a:ea typeface="Franklin Gothic"/>
                <a:cs typeface="Franklin Gothic"/>
                <a:sym typeface="Franklin Gothic"/>
              </a:rPr>
              <a:t> ~ Tri-College Student Ambassador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 dirty="0"/>
          </a:p>
        </p:txBody>
      </p:sp>
      <p:sp>
        <p:nvSpPr>
          <p:cNvPr id="365" name="Google Shape;365;p1"/>
          <p:cNvSpPr txBox="1"/>
          <p:nvPr/>
        </p:nvSpPr>
        <p:spPr>
          <a:xfrm>
            <a:off x="1359725" y="1017215"/>
            <a:ext cx="2617500" cy="71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Leelawadee"/>
                <a:ea typeface="Leelawadee"/>
                <a:cs typeface="Leelawadee"/>
                <a:sym typeface="Leelawadee"/>
                <a:hlinkClick r:id="rId3"/>
              </a:rPr>
              <a:t>Tri-College.org</a:t>
            </a:r>
            <a:endParaRPr lang="en-US" sz="2400" dirty="0">
              <a:latin typeface="Leelawadee"/>
              <a:ea typeface="Leelawadee"/>
              <a:cs typeface="Leelawadee"/>
              <a:sym typeface="Leelawad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Leelawadee"/>
              <a:ea typeface="Leelawadee"/>
              <a:cs typeface="Leelawadee"/>
              <a:sym typeface="Leelawad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eelawadee"/>
                <a:ea typeface="Leelawadee"/>
                <a:cs typeface="Leelawadee"/>
                <a:sym typeface="Leelawadee"/>
              </a:rPr>
              <a:t>August 2023</a:t>
            </a:r>
            <a:endParaRPr dirty="0">
              <a:latin typeface="Leelawadee"/>
              <a:ea typeface="Leelawadee"/>
              <a:cs typeface="Leelawadee"/>
              <a:sym typeface="Leelawad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"/>
          <p:cNvSpPr txBox="1">
            <a:spLocks noGrp="1"/>
          </p:cNvSpPr>
          <p:nvPr>
            <p:ph type="title"/>
          </p:nvPr>
        </p:nvSpPr>
        <p:spPr>
          <a:xfrm>
            <a:off x="971550" y="1051845"/>
            <a:ext cx="7668323" cy="6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 of Course Exchange </a:t>
            </a:r>
            <a:endParaRPr dirty="0"/>
          </a:p>
        </p:txBody>
      </p:sp>
      <p:sp>
        <p:nvSpPr>
          <p:cNvPr id="441" name="Google Shape;441;p10"/>
          <p:cNvSpPr txBox="1">
            <a:spLocks noGrp="1"/>
          </p:cNvSpPr>
          <p:nvPr>
            <p:ph type="body" idx="3"/>
          </p:nvPr>
        </p:nvSpPr>
        <p:spPr>
          <a:xfrm>
            <a:off x="882477" y="3100525"/>
            <a:ext cx="5701500" cy="258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7527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sz="2200" dirty="0"/>
              <a:t>Student pays the home tuition campus</a:t>
            </a:r>
            <a:endParaRPr dirty="0"/>
          </a:p>
          <a:p>
            <a:pPr marL="285750" lvl="0" indent="-275272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sz="2200" dirty="0"/>
              <a:t>No additional enrollment fees</a:t>
            </a:r>
            <a:endParaRPr dirty="0"/>
          </a:p>
          <a:p>
            <a:pPr marL="285750" lvl="0" indent="-27527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sz="2200" dirty="0"/>
              <a:t>Effective </a:t>
            </a:r>
            <a:r>
              <a:rPr lang="en-US" sz="2000" dirty="0"/>
              <a:t>1/1/2020</a:t>
            </a:r>
            <a:r>
              <a:rPr lang="en-US" sz="2200" dirty="0"/>
              <a:t>, course exchange includes online courses</a:t>
            </a:r>
            <a:endParaRPr dirty="0"/>
          </a:p>
          <a:p>
            <a:pPr marL="285750" lvl="0" indent="-133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28575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442" name="Google Shape;442;p10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</a:t>
            </a:fld>
            <a:endParaRPr sz="1100" b="0" i="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43" name="Google Shape;4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910" y="2237485"/>
            <a:ext cx="3603925" cy="3451713"/>
          </a:xfrm>
          <a:prstGeom prst="rect">
            <a:avLst/>
          </a:prstGeom>
          <a:noFill/>
          <a:ln w="38100" cap="sq" cmpd="sng">
            <a:solidFill>
              <a:srgbClr val="0033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44" name="Google Shape;444;p10"/>
          <p:cNvSpPr txBox="1"/>
          <p:nvPr/>
        </p:nvSpPr>
        <p:spPr>
          <a:xfrm>
            <a:off x="6875675" y="5771421"/>
            <a:ext cx="35661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President Cook and Provost Flakoll presenting at the F-M-WF Chamber Public Policy meeting. </a:t>
            </a:r>
            <a:endParaRPr dirty="0"/>
          </a:p>
        </p:txBody>
      </p:sp>
      <p:sp>
        <p:nvSpPr>
          <p:cNvPr id="445" name="Google Shape;445;p10"/>
          <p:cNvSpPr txBox="1"/>
          <p:nvPr/>
        </p:nvSpPr>
        <p:spPr>
          <a:xfrm>
            <a:off x="971550" y="2237485"/>
            <a:ext cx="4764088" cy="69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dirty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NDSU Retains Tuition Income and Student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 cost = $0</a:t>
            </a:r>
            <a:endParaRPr lang="en-US" sz="1800" b="0" i="0" dirty="0">
              <a:solidFill>
                <a:schemeClr val="lt2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>
            <a:spLocks noGrp="1"/>
          </p:cNvSpPr>
          <p:nvPr>
            <p:ph type="title"/>
          </p:nvPr>
        </p:nvSpPr>
        <p:spPr>
          <a:xfrm>
            <a:off x="963613" y="989203"/>
            <a:ext cx="4941887" cy="6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Facts &amp; </a:t>
            </a:r>
            <a:r>
              <a:rPr lang="en-US" dirty="0">
                <a:hlinkClick r:id="rId3"/>
              </a:rPr>
              <a:t>Forms</a:t>
            </a:r>
            <a:endParaRPr dirty="0"/>
          </a:p>
        </p:txBody>
      </p:sp>
      <p:sp>
        <p:nvSpPr>
          <p:cNvPr id="452" name="Google Shape;452;p11"/>
          <p:cNvSpPr txBox="1">
            <a:spLocks noGrp="1"/>
          </p:cNvSpPr>
          <p:nvPr>
            <p:ph type="body" idx="1"/>
          </p:nvPr>
        </p:nvSpPr>
        <p:spPr>
          <a:xfrm>
            <a:off x="4575175" y="2107552"/>
            <a:ext cx="3036888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Tuition and Financial Aid</a:t>
            </a:r>
            <a:endParaRPr dirty="0"/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2"/>
          </p:nvPr>
        </p:nvSpPr>
        <p:spPr>
          <a:xfrm>
            <a:off x="4397069" y="4364868"/>
            <a:ext cx="3036888" cy="18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dirty="0"/>
              <a:t>Calculated into GPA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dirty="0"/>
              <a:t>Listed on home campus transcript with an “ * 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285750" lvl="0" indent="-1917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454" name="Google Shape;454;p11"/>
          <p:cNvSpPr txBox="1">
            <a:spLocks noGrp="1"/>
          </p:cNvSpPr>
          <p:nvPr>
            <p:ph type="body" idx="3"/>
          </p:nvPr>
        </p:nvSpPr>
        <p:spPr>
          <a:xfrm>
            <a:off x="963613" y="2075727"/>
            <a:ext cx="3036888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Eligibility </a:t>
            </a:r>
            <a:endParaRPr dirty="0"/>
          </a:p>
        </p:txBody>
      </p:sp>
      <p:sp>
        <p:nvSpPr>
          <p:cNvPr id="455" name="Google Shape;455;p11"/>
          <p:cNvSpPr txBox="1">
            <a:spLocks noGrp="1"/>
          </p:cNvSpPr>
          <p:nvPr>
            <p:ph type="body" idx="4"/>
          </p:nvPr>
        </p:nvSpPr>
        <p:spPr>
          <a:xfrm>
            <a:off x="542544" y="2520853"/>
            <a:ext cx="305117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dirty="0"/>
              <a:t>Must be an </a:t>
            </a:r>
            <a:r>
              <a:rPr lang="en-US" b="1" dirty="0"/>
              <a:t>enrolled </a:t>
            </a:r>
            <a:r>
              <a:rPr lang="en-US" dirty="0"/>
              <a:t>at the </a:t>
            </a:r>
            <a:r>
              <a:rPr lang="en-US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home campus</a:t>
            </a:r>
            <a:endParaRPr lang="en-US" b="1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Exchange is for classes </a:t>
            </a:r>
            <a:r>
              <a:rPr lang="en-US" b="1" dirty="0"/>
              <a:t>not offered</a:t>
            </a:r>
            <a:r>
              <a:rPr lang="en-US" dirty="0"/>
              <a:t> at the </a:t>
            </a:r>
            <a:r>
              <a:rPr lang="en-US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home campus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2 classes per semester</a:t>
            </a:r>
            <a:endParaRPr dirty="0"/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5"/>
          </p:nvPr>
        </p:nvSpPr>
        <p:spPr>
          <a:xfrm>
            <a:off x="8186737" y="2107552"/>
            <a:ext cx="3462718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>
                <a:hlinkClick r:id="rId4"/>
              </a:rPr>
              <a:t>Home Campus vs. Host Campus</a:t>
            </a:r>
            <a:endParaRPr dirty="0"/>
          </a:p>
        </p:txBody>
      </p:sp>
      <p:sp>
        <p:nvSpPr>
          <p:cNvPr id="457" name="Google Shape;457;p11"/>
          <p:cNvSpPr txBox="1">
            <a:spLocks noGrp="1"/>
          </p:cNvSpPr>
          <p:nvPr>
            <p:ph type="body" idx="6"/>
          </p:nvPr>
        </p:nvSpPr>
        <p:spPr>
          <a:xfrm>
            <a:off x="8186737" y="2520853"/>
            <a:ext cx="3036887" cy="367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Host campus</a:t>
            </a:r>
            <a:r>
              <a:rPr lang="en-US" dirty="0"/>
              <a:t>: 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>
                <a:hlinkClick r:id="rId5"/>
              </a:rPr>
              <a:t>Start / end dates</a:t>
            </a:r>
            <a:endParaRPr lang="en-US" dirty="0"/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/>
              <a:t>Holiday / breaks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/>
              <a:t>Final exam schedule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/>
              <a:t>Code of Conduct 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/>
              <a:t>Grade appeal procedure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Char char="▪"/>
            </a:pPr>
            <a:r>
              <a:rPr lang="en-US" dirty="0"/>
              <a:t>Grade posting date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A0"/>
              </a:buClr>
              <a:buSzPct val="100000"/>
              <a:buNone/>
            </a:pPr>
            <a:r>
              <a:rPr lang="en-US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Home campus 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Retains the tuition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Financial Aid disbursement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Drop/add, refund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Prerequisites – Corequisites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Code of Conduct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Repeat class policy 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dirty="0"/>
              <a:t>Withdrawal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A0"/>
              </a:buClr>
              <a:buSzPct val="100000"/>
              <a:buChar char="▪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285750" lvl="0" indent="-1917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458" name="Google Shape;458;p11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fld>
            <a:endParaRPr sz="1100" b="0" i="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9" name="Google Shape;459;p11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1"/>
          <p:cNvSpPr txBox="1"/>
          <p:nvPr/>
        </p:nvSpPr>
        <p:spPr>
          <a:xfrm>
            <a:off x="4575175" y="4019122"/>
            <a:ext cx="3036888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Grades </a:t>
            </a:r>
            <a:endParaRPr dirty="0"/>
          </a:p>
        </p:txBody>
      </p:sp>
      <p:sp>
        <p:nvSpPr>
          <p:cNvPr id="462" name="Google Shape;462;p11"/>
          <p:cNvSpPr txBox="1"/>
          <p:nvPr/>
        </p:nvSpPr>
        <p:spPr>
          <a:xfrm>
            <a:off x="8878887" y="10870407"/>
            <a:ext cx="305117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Calculated into the GPA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Listed on the </a:t>
            </a:r>
            <a:r>
              <a:rPr lang="en-US" sz="1600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home campus </a:t>
            </a:r>
            <a:r>
              <a:rPr lang="en-US" sz="1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transcript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endParaRPr lang="en-US" sz="1600" dirty="0">
              <a:solidFill>
                <a:schemeClr val="dk1"/>
              </a:solidFill>
              <a:latin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endParaRPr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88FC6704-2F38-4BF4-B680-8D312F56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65" y="5288406"/>
            <a:ext cx="5095414" cy="10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453;p11">
            <a:extLst>
              <a:ext uri="{FF2B5EF4-FFF2-40B4-BE49-F238E27FC236}">
                <a16:creationId xmlns:a16="http://schemas.microsoft.com/office/drawing/2014/main" id="{DCA8F064-08E7-40EE-BB62-45FC50D9E133}"/>
              </a:ext>
            </a:extLst>
          </p:cNvPr>
          <p:cNvSpPr txBox="1">
            <a:spLocks/>
          </p:cNvSpPr>
          <p:nvPr/>
        </p:nvSpPr>
        <p:spPr>
          <a:xfrm>
            <a:off x="4397069" y="2520853"/>
            <a:ext cx="3036888" cy="119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3A0"/>
                </a:solidFill>
                <a:latin typeface="Leelawadee"/>
                <a:ea typeface="Leelawadee"/>
                <a:cs typeface="Leelawadee"/>
                <a:sym typeface="Leelawadee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85750" indent="-285750">
              <a:spcBef>
                <a:spcPts val="0"/>
              </a:spcBef>
              <a:buSzPct val="100000"/>
            </a:pPr>
            <a:r>
              <a:rPr lang="en-US" dirty="0"/>
              <a:t>Flows through NDSU</a:t>
            </a:r>
          </a:p>
          <a:p>
            <a:pPr marL="285750" indent="-285750">
              <a:buSzPct val="100000"/>
            </a:pPr>
            <a:r>
              <a:rPr lang="en-US" dirty="0"/>
              <a:t>Tuition at the NDSU rate</a:t>
            </a:r>
          </a:p>
          <a:p>
            <a:pPr marL="285750" indent="-285750">
              <a:buSzPct val="100000"/>
            </a:pPr>
            <a:r>
              <a:rPr lang="en-US" dirty="0"/>
              <a:t>Special course fee DO APPLY -  paid to host campus</a:t>
            </a:r>
          </a:p>
          <a:p>
            <a:pPr marL="0" indent="0">
              <a:buSzPct val="100000"/>
              <a:buFont typeface="Noto Sans Symbols"/>
              <a:buNone/>
            </a:pPr>
            <a:endParaRPr lang="en-US" dirty="0"/>
          </a:p>
          <a:p>
            <a:pPr marL="285750" indent="-191770">
              <a:buSzPct val="100000"/>
              <a:buFont typeface="Noto Sans Symbols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1A81F-7DAD-41DC-BB1D-835F17F53617}"/>
              </a:ext>
            </a:extLst>
          </p:cNvPr>
          <p:cNvSpPr txBox="1"/>
          <p:nvPr/>
        </p:nvSpPr>
        <p:spPr>
          <a:xfrm>
            <a:off x="2146986" y="6378674"/>
            <a:ext cx="958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Direct registration questions to the home campus registrar – don’t refer students to the host campus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C3D67D-3BBA-4560-A501-DD06D18E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1581B-53D7-4D92-9A39-5A90BA964A5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0C07FC-E934-410E-8BD7-0D29D727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1" y="176212"/>
            <a:ext cx="8420100" cy="650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45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"/>
          <p:cNvSpPr>
            <a:spLocks noGrp="1"/>
          </p:cNvSpPr>
          <p:nvPr>
            <p:ph type="chart" idx="2"/>
          </p:nvPr>
        </p:nvSpPr>
        <p:spPr>
          <a:xfrm>
            <a:off x="5001768" y="1892808"/>
            <a:ext cx="6303542" cy="415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p12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1" name="Google Shape;471;p12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472" name="Google Shape;4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75" y="1375862"/>
            <a:ext cx="5200650" cy="43434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 txBox="1">
            <a:spLocks noGrp="1"/>
          </p:cNvSpPr>
          <p:nvPr>
            <p:ph type="title"/>
          </p:nvPr>
        </p:nvSpPr>
        <p:spPr>
          <a:xfrm>
            <a:off x="952500" y="1087225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A Tri-College Minor</a:t>
            </a:r>
            <a:endParaRPr dirty="0"/>
          </a:p>
        </p:txBody>
      </p:sp>
      <p:sp>
        <p:nvSpPr>
          <p:cNvPr id="479" name="Google Shape;479;p13"/>
          <p:cNvSpPr txBox="1"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Research</a:t>
            </a:r>
            <a:endParaRPr dirty="0"/>
          </a:p>
        </p:txBody>
      </p:sp>
      <p:sp>
        <p:nvSpPr>
          <p:cNvPr id="480" name="Google Shape;480;p13"/>
          <p:cNvSpPr txBox="1">
            <a:spLocks noGrp="1"/>
          </p:cNvSpPr>
          <p:nvPr>
            <p:ph type="body" idx="2"/>
          </p:nvPr>
        </p:nvSpPr>
        <p:spPr>
          <a:xfrm>
            <a:off x="952500" y="2799146"/>
            <a:ext cx="3036477" cy="252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Does it complement the major field of study?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Does it expand the student’s resume?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Will it extend graduation?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Does it have financial aid implications?</a:t>
            </a:r>
            <a:endParaRPr dirty="0"/>
          </a:p>
        </p:txBody>
      </p:sp>
      <p:sp>
        <p:nvSpPr>
          <p:cNvPr id="481" name="Google Shape;481;p13"/>
          <p:cNvSpPr txBox="1">
            <a:spLocks noGrp="1"/>
          </p:cNvSpPr>
          <p:nvPr>
            <p:ph type="body" idx="3"/>
          </p:nvPr>
        </p:nvSpPr>
        <p:spPr>
          <a:xfrm>
            <a:off x="4569372" y="2300156"/>
            <a:ext cx="3395052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Submit the form</a:t>
            </a:r>
            <a:r>
              <a:rPr lang="en-US" dirty="0"/>
              <a:t> to </a:t>
            </a:r>
            <a:r>
              <a:rPr lang="en-US" dirty="0">
                <a:solidFill>
                  <a:schemeClr val="dk1"/>
                </a:solidFill>
              </a:rPr>
              <a:t>Host Campus</a:t>
            </a:r>
            <a:endParaRPr dirty="0"/>
          </a:p>
        </p:txBody>
      </p:sp>
      <p:sp>
        <p:nvSpPr>
          <p:cNvPr id="482" name="Google Shape;482;p13"/>
          <p:cNvSpPr txBox="1">
            <a:spLocks noGrp="1"/>
          </p:cNvSpPr>
          <p:nvPr>
            <p:ph type="body" idx="4"/>
          </p:nvPr>
        </p:nvSpPr>
        <p:spPr>
          <a:xfrm>
            <a:off x="4569372" y="2799146"/>
            <a:ext cx="3646890" cy="290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Allow plenty of time to process with the host campus registrar’s office and host campus advisor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The request is approved by both campuses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The student is provided the approved curriculum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TCU registration form is required every semester a class is taken</a:t>
            </a:r>
            <a:endParaRPr dirty="0"/>
          </a:p>
        </p:txBody>
      </p:sp>
      <p:sp>
        <p:nvSpPr>
          <p:cNvPr id="483" name="Google Shape;483;p13"/>
          <p:cNvSpPr txBox="1">
            <a:spLocks noGrp="1"/>
          </p:cNvSpPr>
          <p:nvPr>
            <p:ph type="body" idx="5"/>
          </p:nvPr>
        </p:nvSpPr>
        <p:spPr>
          <a:xfrm>
            <a:off x="8503675" y="2300156"/>
            <a:ext cx="3727615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Unique opportunities</a:t>
            </a:r>
            <a:endParaRPr dirty="0"/>
          </a:p>
        </p:txBody>
      </p:sp>
      <p:sp>
        <p:nvSpPr>
          <p:cNvPr id="484" name="Google Shape;484;p13"/>
          <p:cNvSpPr txBox="1">
            <a:spLocks noGrp="1"/>
          </p:cNvSpPr>
          <p:nvPr>
            <p:ph type="body" idx="6"/>
          </p:nvPr>
        </p:nvSpPr>
        <p:spPr>
          <a:xfrm>
            <a:off x="8532585" y="2760318"/>
            <a:ext cx="3036477" cy="369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Concordia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Languages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?	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MSUM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Education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 ?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NDSU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Agriculture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Engineering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1600"/>
              <a:buChar char="•"/>
            </a:pP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486" name="Google Shape;486;p13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13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6173328-4D09-43CC-81AA-B1084DCF7310}"/>
              </a:ext>
            </a:extLst>
          </p:cNvPr>
          <p:cNvSpPr>
            <a:spLocks noGrp="1"/>
          </p:cNvSpPr>
          <p:nvPr>
            <p:ph type="chart" idx="2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4162E3-609D-45DD-91E8-344228D0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1581B-53D7-4D92-9A39-5A90BA964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78F61-4DA1-40FF-985E-B8987ECE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64" y="233321"/>
            <a:ext cx="8145847" cy="6391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8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 txBox="1">
            <a:spLocks noGrp="1"/>
          </p:cNvSpPr>
          <p:nvPr>
            <p:ph type="title"/>
          </p:nvPr>
        </p:nvSpPr>
        <p:spPr>
          <a:xfrm>
            <a:off x="971550" y="999136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An Appeal Process</a:t>
            </a:r>
            <a:endParaRPr dirty="0"/>
          </a:p>
        </p:txBody>
      </p:sp>
      <p:sp>
        <p:nvSpPr>
          <p:cNvPr id="494" name="Google Shape;494;p14"/>
          <p:cNvSpPr txBox="1">
            <a:spLocks noGrp="1"/>
          </p:cNvSpPr>
          <p:nvPr>
            <p:ph type="body" idx="1"/>
          </p:nvPr>
        </p:nvSpPr>
        <p:spPr>
          <a:xfrm>
            <a:off x="952500" y="2300156"/>
            <a:ext cx="3509772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1900" dirty="0">
                <a:solidFill>
                  <a:srgbClr val="0033A0"/>
                </a:solidFill>
              </a:rPr>
              <a:t>Appeal to the home campus registrar’s office </a:t>
            </a:r>
            <a:r>
              <a:rPr lang="en-US" dirty="0">
                <a:solidFill>
                  <a:srgbClr val="0033A0"/>
                </a:solidFill>
              </a:rPr>
              <a:t>	</a:t>
            </a:r>
            <a:endParaRPr dirty="0"/>
          </a:p>
        </p:txBody>
      </p:sp>
      <p:sp>
        <p:nvSpPr>
          <p:cNvPr id="495" name="Google Shape;495;p14"/>
          <p:cNvSpPr txBox="1">
            <a:spLocks noGrp="1"/>
          </p:cNvSpPr>
          <p:nvPr>
            <p:ph type="body" idx="2"/>
          </p:nvPr>
        </p:nvSpPr>
        <p:spPr>
          <a:xfrm>
            <a:off x="737425" y="2797524"/>
            <a:ext cx="3602048" cy="337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If there is a question of eligibility, student should submit the registration and appeal form together.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Advisor signature is required.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At the discretion of the home campus.</a:t>
            </a:r>
            <a:endParaRPr dirty="0"/>
          </a:p>
        </p:txBody>
      </p:sp>
      <p:sp>
        <p:nvSpPr>
          <p:cNvPr id="496" name="Google Shape;496;p14"/>
          <p:cNvSpPr txBox="1">
            <a:spLocks noGrp="1"/>
          </p:cNvSpPr>
          <p:nvPr>
            <p:ph type="body" idx="3"/>
          </p:nvPr>
        </p:nvSpPr>
        <p:spPr>
          <a:xfrm>
            <a:off x="4605117" y="2296572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Examples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97" name="Google Shape;497;p14"/>
          <p:cNvSpPr txBox="1">
            <a:spLocks noGrp="1"/>
          </p:cNvSpPr>
          <p:nvPr>
            <p:ph type="body" idx="4"/>
          </p:nvPr>
        </p:nvSpPr>
        <p:spPr>
          <a:xfrm>
            <a:off x="4570686" y="2700788"/>
            <a:ext cx="3050628" cy="371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Schedule conflict</a:t>
            </a:r>
            <a:endParaRPr dirty="0"/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Does it create a hardship?</a:t>
            </a:r>
            <a:endParaRPr dirty="0"/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Falling out of sequence </a:t>
            </a:r>
            <a:endParaRPr dirty="0"/>
          </a:p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Jeopardizing on-time graduation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dirty="0"/>
              <a:t>Conflict with work that directly applies to the course of study or career plans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Char char="▪"/>
            </a:pPr>
            <a:r>
              <a:rPr lang="en-US" i="1" dirty="0"/>
              <a:t>Most recently, childcare issues</a:t>
            </a:r>
            <a:endParaRPr i="1" dirty="0"/>
          </a:p>
        </p:txBody>
      </p:sp>
      <p:sp>
        <p:nvSpPr>
          <p:cNvPr id="498" name="Google Shape;498;p14"/>
          <p:cNvSpPr txBox="1">
            <a:spLocks noGrp="1"/>
          </p:cNvSpPr>
          <p:nvPr>
            <p:ph type="body" idx="5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Automatic exceptions</a:t>
            </a:r>
            <a:endParaRPr dirty="0"/>
          </a:p>
        </p:txBody>
      </p:sp>
      <p:sp>
        <p:nvSpPr>
          <p:cNvPr id="499" name="Google Shape;499;p14"/>
          <p:cNvSpPr txBox="1">
            <a:spLocks noGrp="1"/>
          </p:cNvSpPr>
          <p:nvPr>
            <p:ph type="body" idx="6"/>
          </p:nvPr>
        </p:nvSpPr>
        <p:spPr>
          <a:xfrm>
            <a:off x="8187016" y="2627941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Declared minor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Enrollment in Aerospace Studies/Air Force ROTC/ Military Science/Army ROTC</a:t>
            </a:r>
            <a:endParaRPr dirty="0"/>
          </a:p>
        </p:txBody>
      </p:sp>
      <p:sp>
        <p:nvSpPr>
          <p:cNvPr id="500" name="Google Shape;500;p14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501" name="Google Shape;501;p14"/>
          <p:cNvSpPr txBox="1"/>
          <p:nvPr/>
        </p:nvSpPr>
        <p:spPr>
          <a:xfrm>
            <a:off x="10323797" y="2346845"/>
            <a:ext cx="7172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33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👍</a:t>
            </a:r>
            <a:endParaRPr sz="4000" dirty="0">
              <a:solidFill>
                <a:srgbClr val="0033A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6173328-4D09-43CC-81AA-B1084DCF7310}"/>
              </a:ext>
            </a:extLst>
          </p:cNvPr>
          <p:cNvSpPr>
            <a:spLocks noGrp="1"/>
          </p:cNvSpPr>
          <p:nvPr>
            <p:ph type="chart" idx="2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4162E3-609D-45DD-91E8-344228D0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1581B-53D7-4D92-9A39-5A90BA964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D83C9-314D-4C74-B448-8BADDBA4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1" y="101600"/>
            <a:ext cx="813149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93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963613" y="1023168"/>
            <a:ext cx="10493929" cy="6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Spring 2024 open enrollment Nov 1 - Nov 20</a:t>
            </a:r>
            <a:endParaRPr dirty="0"/>
          </a:p>
        </p:txBody>
      </p:sp>
      <p:sp>
        <p:nvSpPr>
          <p:cNvPr id="508" name="Google Shape;508;p15"/>
          <p:cNvSpPr txBox="1">
            <a:spLocks noGrp="1"/>
          </p:cNvSpPr>
          <p:nvPr>
            <p:ph type="body" idx="2"/>
          </p:nvPr>
        </p:nvSpPr>
        <p:spPr>
          <a:xfrm>
            <a:off x="1281907" y="1790269"/>
            <a:ext cx="4733924" cy="2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 1     </a:t>
            </a:r>
            <a:r>
              <a:rPr lang="en-US" sz="1400" dirty="0">
                <a:solidFill>
                  <a:srgbClr val="FF0000"/>
                </a:solidFill>
              </a:rPr>
              <a:t>at least  </a:t>
            </a:r>
            <a:r>
              <a:rPr lang="en-US" sz="2400" dirty="0"/>
              <a:t>1</a:t>
            </a:r>
            <a:r>
              <a:rPr lang="en-US" sz="1400" dirty="0"/>
              <a:t> month before registration </a:t>
            </a:r>
            <a:r>
              <a:rPr lang="en-US" sz="1400" i="1" dirty="0"/>
              <a:t>or earlier</a:t>
            </a:r>
            <a:endParaRPr i="1" dirty="0"/>
          </a:p>
        </p:txBody>
      </p:sp>
      <p:sp>
        <p:nvSpPr>
          <p:cNvPr id="509" name="Google Shape;509;p15"/>
          <p:cNvSpPr txBox="1">
            <a:spLocks noGrp="1"/>
          </p:cNvSpPr>
          <p:nvPr>
            <p:ph type="body" idx="1"/>
          </p:nvPr>
        </p:nvSpPr>
        <p:spPr>
          <a:xfrm>
            <a:off x="1281906" y="2358497"/>
            <a:ext cx="47339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b="1" dirty="0"/>
              <a:t>What is the need?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Enhance?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Excel?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Explore?</a:t>
            </a:r>
            <a:endParaRPr dirty="0"/>
          </a:p>
        </p:txBody>
      </p:sp>
      <p:sp>
        <p:nvSpPr>
          <p:cNvPr id="510" name="Google Shape;510;p15"/>
          <p:cNvSpPr txBox="1">
            <a:spLocks noGrp="1"/>
          </p:cNvSpPr>
          <p:nvPr>
            <p:ph type="body" idx="4"/>
          </p:nvPr>
        </p:nvSpPr>
        <p:spPr>
          <a:xfrm>
            <a:off x="6474962" y="1790269"/>
            <a:ext cx="4235131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 2  Research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dirty="0">
                <a:latin typeface="Libre Franklin"/>
                <a:ea typeface="Libre Franklin"/>
                <a:cs typeface="Libre Franklin"/>
                <a:sym typeface="Libre Franklin"/>
              </a:rPr>
              <a:t>What are the NDSU graduation requirements?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dirty="0">
                <a:latin typeface="Libre Franklin"/>
                <a:ea typeface="Libre Franklin"/>
                <a:cs typeface="Libre Franklin"/>
                <a:sym typeface="Libre Franklin"/>
              </a:rPr>
              <a:t>Find </a:t>
            </a:r>
            <a:r>
              <a:rPr lang="en-US" sz="14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equivalent courses</a:t>
            </a:r>
            <a:endParaRPr sz="1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dirty="0">
                <a:latin typeface="Libre Franklin"/>
                <a:ea typeface="Libre Franklin"/>
                <a:cs typeface="Libre Franklin"/>
                <a:sym typeface="Libre Franklin"/>
              </a:rPr>
              <a:t>Does the student meet home campus prerequisites and corequisites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dirty="0">
                <a:latin typeface="Libre Franklin"/>
                <a:ea typeface="Libre Franklin"/>
                <a:cs typeface="Libre Franklin"/>
                <a:sym typeface="Libre Franklin"/>
              </a:rPr>
              <a:t>Is the student eligible? If not, complete the appeal form which </a:t>
            </a:r>
            <a:r>
              <a:rPr lang="en-US" sz="1400" b="1" i="1" dirty="0">
                <a:latin typeface="Libre Franklin"/>
                <a:ea typeface="Libre Franklin"/>
                <a:cs typeface="Libre Franklin"/>
                <a:sym typeface="Libre Franklin"/>
              </a:rPr>
              <a:t>requires</a:t>
            </a:r>
            <a:r>
              <a:rPr lang="en-US" sz="1400" dirty="0">
                <a:latin typeface="Libre Franklin"/>
                <a:ea typeface="Libre Franklin"/>
                <a:cs typeface="Libre Franklin"/>
                <a:sym typeface="Libre Franklin"/>
              </a:rPr>
              <a:t> advisor signature</a:t>
            </a:r>
            <a:endParaRPr dirty="0"/>
          </a:p>
        </p:txBody>
      </p:sp>
      <p:sp>
        <p:nvSpPr>
          <p:cNvPr id="511" name="Google Shape;511;p15"/>
          <p:cNvSpPr txBox="1">
            <a:spLocks noGrp="1"/>
          </p:cNvSpPr>
          <p:nvPr>
            <p:ph type="body" idx="8"/>
          </p:nvPr>
        </p:nvSpPr>
        <p:spPr>
          <a:xfrm>
            <a:off x="3801018" y="4186840"/>
            <a:ext cx="5200106" cy="2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 3   Submit form to </a:t>
            </a:r>
            <a:r>
              <a:rPr lang="en-US" dirty="0">
                <a:solidFill>
                  <a:srgbClr val="0033A0"/>
                </a:solidFill>
              </a:rPr>
              <a:t>HOME CAMPUS </a:t>
            </a:r>
            <a:r>
              <a:rPr lang="en-US" dirty="0"/>
              <a:t>Registrar	</a:t>
            </a:r>
            <a:endParaRPr dirty="0"/>
          </a:p>
        </p:txBody>
      </p:sp>
      <p:sp>
        <p:nvSpPr>
          <p:cNvPr id="512" name="Google Shape;512;p15"/>
          <p:cNvSpPr txBox="1">
            <a:spLocks noGrp="1"/>
          </p:cNvSpPr>
          <p:nvPr>
            <p:ph type="body" idx="7"/>
          </p:nvPr>
        </p:nvSpPr>
        <p:spPr>
          <a:xfrm>
            <a:off x="3801018" y="4567042"/>
            <a:ext cx="4733924" cy="49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dirty="0"/>
              <a:t>Allow time for Registrar’s office review – incomplete forms slow down the process for everyone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dirty="0"/>
              <a:t>Processed on a first come-first serve basis at the BOTH campuses, getting forms in early is critical</a:t>
            </a:r>
            <a:endParaRPr dirty="0"/>
          </a:p>
        </p:txBody>
      </p:sp>
      <p:sp>
        <p:nvSpPr>
          <p:cNvPr id="513" name="Google Shape;513;p15"/>
          <p:cNvSpPr txBox="1">
            <a:spLocks noGrp="1"/>
          </p:cNvSpPr>
          <p:nvPr>
            <p:ph type="body" idx="6"/>
          </p:nvPr>
        </p:nvSpPr>
        <p:spPr>
          <a:xfrm>
            <a:off x="9001124" y="4186840"/>
            <a:ext cx="2922652" cy="48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 4  Registration</a:t>
            </a:r>
            <a:endParaRPr dirty="0"/>
          </a:p>
        </p:txBody>
      </p:sp>
      <p:sp>
        <p:nvSpPr>
          <p:cNvPr id="514" name="Google Shape;514;p15"/>
          <p:cNvSpPr txBox="1">
            <a:spLocks noGrp="1"/>
          </p:cNvSpPr>
          <p:nvPr>
            <p:ph type="body" idx="5"/>
          </p:nvPr>
        </p:nvSpPr>
        <p:spPr>
          <a:xfrm>
            <a:off x="8927233" y="4419100"/>
            <a:ext cx="2822068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dirty="0"/>
              <a:t>WAIT: Processed during host campus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open enrollment</a:t>
            </a:r>
            <a:r>
              <a:rPr lang="en-US" dirty="0"/>
              <a:t>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dirty="0"/>
              <a:t>Confirmed by email when approved/declined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dirty="0"/>
              <a:t>Shows in student’s schedule</a:t>
            </a:r>
            <a:endParaRPr dirty="0"/>
          </a:p>
        </p:txBody>
      </p:sp>
      <p:sp>
        <p:nvSpPr>
          <p:cNvPr id="515" name="Google Shape;515;p15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18</a:t>
            </a:fld>
            <a:endParaRPr sz="1100" b="0" i="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6" name="Google Shape;516;p15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 to Tri-College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6907213" y="2173288"/>
            <a:ext cx="4903787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2"/>
          </p:nvPr>
        </p:nvSpPr>
        <p:spPr>
          <a:xfrm>
            <a:off x="6907213" y="3590925"/>
            <a:ext cx="4903787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Thanks to your commitment to your students!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We look forward to working together.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pic>
        <p:nvPicPr>
          <p:cNvPr id="542" name="Google Shape;542;p17" descr="Holding hand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7629" y="1558727"/>
            <a:ext cx="6096000" cy="4064396"/>
          </a:xfrm>
          <a:prstGeom prst="rect">
            <a:avLst/>
          </a:prstGeom>
          <a:noFill/>
          <a:ln w="38100" cap="sq" cmpd="sng">
            <a:solidFill>
              <a:srgbClr val="0033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43" name="Google Shape;543;p17"/>
          <p:cNvSpPr txBox="1">
            <a:spLocks noGrp="1"/>
          </p:cNvSpPr>
          <p:nvPr>
            <p:ph type="body" idx="1"/>
          </p:nvPr>
        </p:nvSpPr>
        <p:spPr>
          <a:xfrm>
            <a:off x="6896100" y="5102225"/>
            <a:ext cx="4914900" cy="5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2400"/>
              <a:buNone/>
            </a:pPr>
            <a:r>
              <a:rPr lang="en-US" sz="2400" b="1" dirty="0">
                <a:solidFill>
                  <a:srgbClr val="0033A0"/>
                </a:solidFill>
              </a:rPr>
              <a:t>Tri-College University </a:t>
            </a:r>
            <a:r>
              <a:rPr lang="en-US" sz="2400" dirty="0">
                <a:solidFill>
                  <a:srgbClr val="0033A0"/>
                </a:solidFill>
              </a:rPr>
              <a:t>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dirty="0"/>
              <a:t>Tri-College.org   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Tri-College@ndsu.edu</a:t>
            </a:r>
            <a:r>
              <a:rPr lang="en-US" dirty="0"/>
              <a:t>    701-231-8170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"/>
          <p:cNvSpPr txBox="1">
            <a:spLocks noGrp="1"/>
          </p:cNvSpPr>
          <p:nvPr>
            <p:ph type="title"/>
          </p:nvPr>
        </p:nvSpPr>
        <p:spPr>
          <a:xfrm>
            <a:off x="1002581" y="1082369"/>
            <a:ext cx="5480844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Tri-College Programs</a:t>
            </a:r>
            <a:endParaRPr dirty="0"/>
          </a:p>
        </p:txBody>
      </p:sp>
      <p:sp>
        <p:nvSpPr>
          <p:cNvPr id="371" name="Google Shape;371;p2"/>
          <p:cNvSpPr txBox="1">
            <a:spLocks noGrp="1"/>
          </p:cNvSpPr>
          <p:nvPr>
            <p:ph type="body" idx="3"/>
          </p:nvPr>
        </p:nvSpPr>
        <p:spPr>
          <a:xfrm>
            <a:off x="582953" y="2129388"/>
            <a:ext cx="6320100" cy="4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Course exchange / Tri-College minor - </a:t>
            </a:r>
            <a:r>
              <a:rPr lang="en-US" sz="2400" dirty="0"/>
              <a:t>$300 million savings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Walk into My Future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Library </a:t>
            </a:r>
            <a:endParaRPr sz="2800" b="1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ROTC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Faculty Excellence in Innovation and Adaptive Education Awards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Reading for Recovery</a:t>
            </a:r>
            <a:endParaRPr dirty="0"/>
          </a:p>
        </p:txBody>
      </p:sp>
      <p:pic>
        <p:nvPicPr>
          <p:cNvPr id="372" name="Google Shape;372;p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59298" y="1707210"/>
            <a:ext cx="4998721" cy="3749040"/>
          </a:xfrm>
          <a:prstGeom prst="rect">
            <a:avLst/>
          </a:prstGeom>
          <a:noFill/>
          <a:ln w="38100" cap="sq" cmpd="sng">
            <a:solidFill>
              <a:srgbClr val="0033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73" name="Google Shape;373;p2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374" name="Google Shape;374;p2"/>
          <p:cNvSpPr txBox="1"/>
          <p:nvPr/>
        </p:nvSpPr>
        <p:spPr>
          <a:xfrm>
            <a:off x="7081422" y="6112697"/>
            <a:ext cx="41544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NDSU Archeology booth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2023 Walk into My Future</a:t>
            </a:r>
            <a:endParaRPr sz="12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"/>
          <p:cNvSpPr txBox="1">
            <a:spLocks noGrp="1"/>
          </p:cNvSpPr>
          <p:nvPr>
            <p:ph type="title"/>
          </p:nvPr>
        </p:nvSpPr>
        <p:spPr>
          <a:xfrm>
            <a:off x="1055461" y="2512635"/>
            <a:ext cx="9553781" cy="377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Home Campus </a:t>
            </a:r>
            <a:r>
              <a:rPr lang="en-US" dirty="0"/>
              <a:t>– where the student is registered and will graduate</a:t>
            </a:r>
            <a:br>
              <a:rPr lang="en-US" dirty="0"/>
            </a:br>
            <a:br>
              <a:rPr lang="en-US" dirty="0"/>
            </a:br>
            <a:r>
              <a:rPr lang="en-US" sz="2700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Host Campus </a:t>
            </a:r>
            <a:r>
              <a:rPr lang="en-US" dirty="0"/>
              <a:t>– where the student wants to take the class</a:t>
            </a:r>
            <a:br>
              <a:rPr lang="en-US" dirty="0"/>
            </a:br>
            <a:br>
              <a:rPr lang="en-US" dirty="0"/>
            </a:br>
            <a:r>
              <a:rPr lang="en-US" sz="2700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Tri-College class </a:t>
            </a:r>
            <a:r>
              <a:rPr lang="en-US" sz="2400" dirty="0"/>
              <a:t>–</a:t>
            </a:r>
            <a:r>
              <a:rPr lang="en-US" sz="2700" b="1" dirty="0">
                <a:solidFill>
                  <a:srgbClr val="0033A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dirty="0"/>
              <a:t>a class taken at partner campus using the Tri-College course exchange</a:t>
            </a:r>
            <a:endParaRPr dirty="0"/>
          </a:p>
        </p:txBody>
      </p:sp>
      <p:sp>
        <p:nvSpPr>
          <p:cNvPr id="550" name="Google Shape;550;p18"/>
          <p:cNvSpPr txBox="1"/>
          <p:nvPr/>
        </p:nvSpPr>
        <p:spPr>
          <a:xfrm>
            <a:off x="2496312" y="1827276"/>
            <a:ext cx="3785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Definitions</a:t>
            </a:r>
            <a:endParaRPr sz="1800" b="1" u="sng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/>
          <p:cNvSpPr txBox="1">
            <a:spLocks noGrp="1"/>
          </p:cNvSpPr>
          <p:nvPr>
            <p:ph type="title"/>
          </p:nvPr>
        </p:nvSpPr>
        <p:spPr>
          <a:xfrm>
            <a:off x="6907213" y="2173288"/>
            <a:ext cx="4903787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Launchpad for</a:t>
            </a:r>
            <a:br>
              <a:rPr lang="en-US" dirty="0"/>
            </a:br>
            <a:r>
              <a:rPr lang="en-US" dirty="0"/>
              <a:t>New Programs</a:t>
            </a:r>
            <a:endParaRPr dirty="0"/>
          </a:p>
        </p:txBody>
      </p:sp>
      <p:sp>
        <p:nvSpPr>
          <p:cNvPr id="381" name="Google Shape;381;p3"/>
          <p:cNvSpPr txBox="1">
            <a:spLocks noGrp="1"/>
          </p:cNvSpPr>
          <p:nvPr>
            <p:ph type="subTitle" idx="2"/>
          </p:nvPr>
        </p:nvSpPr>
        <p:spPr>
          <a:xfrm>
            <a:off x="6896100" y="3544900"/>
            <a:ext cx="52473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Educational Leadership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Vaccinology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pic>
        <p:nvPicPr>
          <p:cNvPr id="382" name="Google Shape;382;p3" descr="Portrait of a team member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"/>
          <p:cNvSpPr txBox="1">
            <a:spLocks noGrp="1"/>
          </p:cNvSpPr>
          <p:nvPr>
            <p:ph type="body" idx="1"/>
          </p:nvPr>
        </p:nvSpPr>
        <p:spPr>
          <a:xfrm>
            <a:off x="6896100" y="5102063"/>
            <a:ext cx="4914900" cy="5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247" b="6247"/>
          <a:stretch/>
        </p:blipFill>
        <p:spPr>
          <a:xfrm>
            <a:off x="7150422" y="1654917"/>
            <a:ext cx="4191667" cy="4746626"/>
          </a:xfrm>
          <a:prstGeom prst="rect">
            <a:avLst/>
          </a:prstGeom>
          <a:noFill/>
          <a:ln w="38100" cap="sq" cmpd="sng">
            <a:solidFill>
              <a:srgbClr val="0033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89" name="Google Shape;389;p4"/>
          <p:cNvSpPr txBox="1">
            <a:spLocks noGrp="1"/>
          </p:cNvSpPr>
          <p:nvPr>
            <p:ph type="title"/>
          </p:nvPr>
        </p:nvSpPr>
        <p:spPr>
          <a:xfrm>
            <a:off x="927078" y="1044054"/>
            <a:ext cx="6886886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dirty="0"/>
              <a:t>Marketing &amp; Promotion</a:t>
            </a:r>
            <a:endParaRPr dirty="0"/>
          </a:p>
        </p:txBody>
      </p:sp>
      <p:sp>
        <p:nvSpPr>
          <p:cNvPr id="390" name="Google Shape;390;p4"/>
          <p:cNvSpPr txBox="1">
            <a:spLocks noGrp="1"/>
          </p:cNvSpPr>
          <p:nvPr>
            <p:ph type="body" idx="1"/>
          </p:nvPr>
        </p:nvSpPr>
        <p:spPr>
          <a:xfrm>
            <a:off x="755539" y="2280495"/>
            <a:ext cx="5512975" cy="379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Marketing the Metro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Parent’s Guide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Videos /print materials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Billboards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Student Ambassadors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Yard signs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Youth Activity/Coloring Book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"/>
          <p:cNvSpPr txBox="1">
            <a:spLocks noGrp="1"/>
          </p:cNvSpPr>
          <p:nvPr>
            <p:ph type="body" idx="1"/>
          </p:nvPr>
        </p:nvSpPr>
        <p:spPr>
          <a:xfrm>
            <a:off x="503647" y="615753"/>
            <a:ext cx="11184706" cy="52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>
              <a:latin typeface="Leelawadee"/>
              <a:ea typeface="Leelawadee"/>
              <a:cs typeface="Leelawadee"/>
              <a:sym typeface="Leelawade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dirty="0">
                <a:latin typeface="Franklin Gothic"/>
                <a:ea typeface="Franklin Gothic"/>
                <a:cs typeface="Franklin Gothic"/>
                <a:sym typeface="Franklin Gothic"/>
              </a:rPr>
              <a:t>    </a:t>
            </a:r>
            <a:r>
              <a:rPr lang="en-US" sz="4400" b="1" dirty="0">
                <a:latin typeface="Franklin Gothic"/>
                <a:ea typeface="Franklin Gothic"/>
                <a:cs typeface="Franklin Gothic"/>
                <a:sym typeface="Franklin Gothic"/>
              </a:rPr>
              <a:t>Funding</a:t>
            </a: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Leelawadee"/>
              <a:ea typeface="Leelawadee"/>
              <a:cs typeface="Leelawadee"/>
              <a:sym typeface="Leelawade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Campus assessment formula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Endowment covers ~~ 10%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Grants and advertising ~~ 10%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NDSU’s share – less than in 2003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High water mark – 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A0"/>
              </a:buClr>
              <a:buSzPts val="2400"/>
              <a:buChar char="•"/>
            </a:pPr>
            <a:r>
              <a:rPr lang="en-US" sz="2400" b="1" dirty="0"/>
              <a:t>$275,000/FTE in external funding/grants for 3 yr. rolling average</a:t>
            </a:r>
            <a:endParaRPr sz="2400" b="1" dirty="0">
              <a:latin typeface="Leelawadee"/>
              <a:ea typeface="Leelawadee"/>
              <a:cs typeface="Leelawadee"/>
              <a:sym typeface="Leelawadee"/>
            </a:endParaRPr>
          </a:p>
          <a:p>
            <a:pPr marL="2857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latin typeface="Leelawadee"/>
              <a:ea typeface="Leelawadee"/>
              <a:cs typeface="Leelawadee"/>
              <a:sym typeface="Leelawade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397" name="Google Shape;397;p5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fld>
            <a:endParaRPr sz="1100" b="0" i="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99" name="Google Shape;399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5213" y="1219485"/>
            <a:ext cx="4552075" cy="2278575"/>
          </a:xfrm>
          <a:prstGeom prst="rect">
            <a:avLst/>
          </a:prstGeom>
          <a:noFill/>
          <a:ln w="38100" cap="flat" cmpd="sng">
            <a:solidFill>
              <a:srgbClr val="0033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"/>
          <p:cNvSpPr txBox="1">
            <a:spLocks noGrp="1"/>
          </p:cNvSpPr>
          <p:nvPr>
            <p:ph type="title"/>
          </p:nvPr>
        </p:nvSpPr>
        <p:spPr>
          <a:xfrm>
            <a:off x="952498" y="1045317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Events  &amp; Activities </a:t>
            </a:r>
            <a:endParaRPr sz="6000" dirty="0"/>
          </a:p>
        </p:txBody>
      </p:sp>
      <p:sp>
        <p:nvSpPr>
          <p:cNvPr id="405" name="Google Shape;405;p6"/>
          <p:cNvSpPr txBox="1">
            <a:spLocks noGrp="1"/>
          </p:cNvSpPr>
          <p:nvPr>
            <p:ph type="body" idx="1"/>
          </p:nvPr>
        </p:nvSpPr>
        <p:spPr>
          <a:xfrm>
            <a:off x="952499" y="2289362"/>
            <a:ext cx="4941477" cy="38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A.I. Fall series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Professional Development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CIO collaboration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/>
              <a:t>Student Government - Body transition meetings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407" name="Google Shape;407;p6"/>
          <p:cNvSpPr txBox="1">
            <a:spLocks noGrp="1"/>
          </p:cNvSpPr>
          <p:nvPr>
            <p:ph type="ftr" idx="11"/>
          </p:nvPr>
        </p:nvSpPr>
        <p:spPr>
          <a:xfrm>
            <a:off x="1495425" y="6332538"/>
            <a:ext cx="1497013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6"/>
          <p:cNvSpPr txBox="1">
            <a:spLocks noGrp="1"/>
          </p:cNvSpPr>
          <p:nvPr>
            <p:ph type="sldNum" idx="12"/>
          </p:nvPr>
        </p:nvSpPr>
        <p:spPr>
          <a:xfrm>
            <a:off x="971550" y="6332538"/>
            <a:ext cx="523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pic>
        <p:nvPicPr>
          <p:cNvPr id="409" name="Google Shape;409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87" r="50181"/>
          <a:stretch/>
        </p:blipFill>
        <p:spPr>
          <a:xfrm>
            <a:off x="7893875" y="755459"/>
            <a:ext cx="2747745" cy="5096701"/>
          </a:xfrm>
          <a:prstGeom prst="rect">
            <a:avLst/>
          </a:prstGeom>
          <a:noFill/>
          <a:ln w="38100" cap="sq" cmpd="sng">
            <a:solidFill>
              <a:srgbClr val="0033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" descr="Seedling Black and white close u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</p:pic>
      <p:sp>
        <p:nvSpPr>
          <p:cNvPr id="416" name="Google Shape;416;p7"/>
          <p:cNvSpPr txBox="1">
            <a:spLocks noGrp="1"/>
          </p:cNvSpPr>
          <p:nvPr>
            <p:ph type="title"/>
          </p:nvPr>
        </p:nvSpPr>
        <p:spPr>
          <a:xfrm>
            <a:off x="5359154" y="2698595"/>
            <a:ext cx="6038850" cy="11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The Course Exchange Option</a:t>
            </a:r>
            <a:endParaRPr dirty="0"/>
          </a:p>
        </p:txBody>
      </p:sp>
      <p:cxnSp>
        <p:nvCxnSpPr>
          <p:cNvPr id="417" name="Google Shape;417;p7" descr="&quot;&quot;"/>
          <p:cNvCxnSpPr/>
          <p:nvPr/>
        </p:nvCxnSpPr>
        <p:spPr>
          <a:xfrm>
            <a:off x="7395272" y="4014826"/>
            <a:ext cx="2133600" cy="4763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"/>
          <p:cNvSpPr txBox="1">
            <a:spLocks noGrp="1"/>
          </p:cNvSpPr>
          <p:nvPr>
            <p:ph type="title"/>
          </p:nvPr>
        </p:nvSpPr>
        <p:spPr>
          <a:xfrm>
            <a:off x="775660" y="2208774"/>
            <a:ext cx="10031079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i="1" spc="580" dirty="0">
                <a:solidFill>
                  <a:srgbClr val="0033A0"/>
                </a:solidFill>
              </a:rPr>
              <a:t>maximizing  academic  options</a:t>
            </a:r>
            <a:br>
              <a:rPr lang="en-US" dirty="0"/>
            </a:br>
            <a:br>
              <a:rPr lang="en-US" dirty="0"/>
            </a:br>
            <a:r>
              <a:rPr lang="en-US" sz="4900" dirty="0"/>
              <a:t>What do students need to know &amp; when</a:t>
            </a:r>
            <a:endParaRPr dirty="0"/>
          </a:p>
        </p:txBody>
      </p:sp>
      <p:sp>
        <p:nvSpPr>
          <p:cNvPr id="423" name="Google Shape;423;p8"/>
          <p:cNvSpPr txBox="1">
            <a:spLocks noGrp="1"/>
          </p:cNvSpPr>
          <p:nvPr>
            <p:ph type="body" idx="1"/>
          </p:nvPr>
        </p:nvSpPr>
        <p:spPr>
          <a:xfrm>
            <a:off x="964023" y="2929059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Step 1: Basic understanding</a:t>
            </a:r>
            <a:endParaRPr dirty="0"/>
          </a:p>
        </p:txBody>
      </p:sp>
      <p:sp>
        <p:nvSpPr>
          <p:cNvPr id="424" name="Google Shape;424;p8"/>
          <p:cNvSpPr txBox="1">
            <a:spLocks noGrp="1"/>
          </p:cNvSpPr>
          <p:nvPr>
            <p:ph type="body" idx="2"/>
          </p:nvPr>
        </p:nvSpPr>
        <p:spPr>
          <a:xfrm>
            <a:off x="6400801" y="2804162"/>
            <a:ext cx="4764829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dirty="0"/>
              <a:t>Step 2:       </a:t>
            </a:r>
            <a:r>
              <a:rPr lang="en-US" sz="2800" i="1" dirty="0"/>
              <a:t>I</a:t>
            </a:r>
            <a:r>
              <a:rPr lang="en-US" dirty="0"/>
              <a:t>  </a:t>
            </a:r>
            <a:r>
              <a:rPr lang="en-US" sz="2800" i="1" dirty="0"/>
              <a:t>NEED</a:t>
            </a:r>
            <a:r>
              <a:rPr lang="en-US" dirty="0"/>
              <a:t>    a class . . . .</a:t>
            </a:r>
            <a:endParaRPr dirty="0"/>
          </a:p>
        </p:txBody>
      </p:sp>
      <p:sp>
        <p:nvSpPr>
          <p:cNvPr id="425" name="Google Shape;425;p8"/>
          <p:cNvSpPr txBox="1">
            <a:spLocks noGrp="1"/>
          </p:cNvSpPr>
          <p:nvPr>
            <p:ph type="body" idx="3"/>
          </p:nvPr>
        </p:nvSpPr>
        <p:spPr>
          <a:xfrm>
            <a:off x="964023" y="3522824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unique &amp; FREE benefit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Take up to 2 classes at a partner campus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For a class(es) or a Minor not available at NDSU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specialized process requiring additional time and planning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>
                <a:hlinkClick r:id="rId3"/>
              </a:rPr>
              <a:t>https://www.ndsu.edu/onestop/tri-college-university-registration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26" name="Google Shape;426;p8"/>
          <p:cNvSpPr txBox="1">
            <a:spLocks noGrp="1"/>
          </p:cNvSpPr>
          <p:nvPr>
            <p:ph type="body" idx="4"/>
          </p:nvPr>
        </p:nvSpPr>
        <p:spPr>
          <a:xfrm>
            <a:off x="6362700" y="3427221"/>
            <a:ext cx="4756241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How to find a class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What kind of class will work?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Where do I start the process?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Getting started sooner is so much better . . . 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9395A-2CE4-4B4B-8CB2-0EBE4BAF4726}"/>
              </a:ext>
            </a:extLst>
          </p:cNvPr>
          <p:cNvSpPr txBox="1"/>
          <p:nvPr/>
        </p:nvSpPr>
        <p:spPr>
          <a:xfrm>
            <a:off x="3057236" y="5588000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Briana Kautzman – NDSU – Registration Assistant – 1-5474 - NDSU.Registrar@ndsu.edu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Due to the unique nature of the Tri-College Course Exchange, each campus has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 registration specialist working with Tri-College requests  (Jodi Pierce - backup)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"/>
          <p:cNvSpPr txBox="1"/>
          <p:nvPr/>
        </p:nvSpPr>
        <p:spPr>
          <a:xfrm>
            <a:off x="2055043" y="1177524"/>
            <a:ext cx="919250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spc="580" dirty="0">
                <a:solidFill>
                  <a:srgbClr val="0033A0"/>
                </a:solidFill>
                <a:latin typeface="Franklin Gothic"/>
                <a:sym typeface="Libre Franklin"/>
              </a:rPr>
              <a:t>Why do students need the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spc="580" dirty="0">
                <a:solidFill>
                  <a:srgbClr val="0033A0"/>
                </a:solidFill>
                <a:latin typeface="Franklin Gothic"/>
                <a:sym typeface="Libre Franklin"/>
              </a:rPr>
              <a:t>course exchange option?</a:t>
            </a:r>
            <a:endParaRPr sz="4000" b="1" i="1" spc="580" dirty="0">
              <a:solidFill>
                <a:srgbClr val="0033A0"/>
              </a:solidFill>
              <a:latin typeface="Franklin Gothic"/>
              <a:sym typeface="Libre Franklin"/>
            </a:endParaRPr>
          </a:p>
        </p:txBody>
      </p:sp>
      <p:sp>
        <p:nvSpPr>
          <p:cNvPr id="433" name="Google Shape;433;p9"/>
          <p:cNvSpPr txBox="1">
            <a:spLocks noGrp="1"/>
          </p:cNvSpPr>
          <p:nvPr>
            <p:ph type="title"/>
          </p:nvPr>
        </p:nvSpPr>
        <p:spPr>
          <a:xfrm>
            <a:off x="640538" y="2496402"/>
            <a:ext cx="11132400" cy="4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From March 2023 survey</a:t>
            </a:r>
            <a:br>
              <a:rPr lang="en-US" sz="2200" dirty="0"/>
            </a:br>
            <a:br>
              <a:rPr lang="en-US" sz="2400" dirty="0"/>
            </a:br>
            <a:r>
              <a:rPr lang="en-US" sz="2400" dirty="0"/>
              <a:t>#</a:t>
            </a:r>
            <a:r>
              <a:rPr lang="en-US" sz="2400" b="1" dirty="0"/>
              <a:t>1 Reason </a:t>
            </a:r>
            <a:r>
              <a:rPr lang="en-US" sz="2400" dirty="0"/>
              <a:t>– Needed the class /wasn’t available on my campus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#1 Impact </a:t>
            </a:r>
            <a:r>
              <a:rPr lang="en-US" sz="2400" dirty="0"/>
              <a:t>– kept me on track in my program/on track for graduation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#1 Resource </a:t>
            </a:r>
            <a:r>
              <a:rPr lang="en-US" sz="2400" dirty="0"/>
              <a:t>– Advisors and Professors</a:t>
            </a:r>
            <a:br>
              <a:rPr lang="en-US" sz="2400" dirty="0"/>
            </a:br>
            <a:r>
              <a:rPr lang="en-US" sz="2000" dirty="0"/>
              <a:t>	One student said: “</a:t>
            </a:r>
            <a:r>
              <a:rPr lang="en-US" sz="2000" i="1" dirty="0"/>
              <a:t>make sure advisors are informed about the options . . . </a:t>
            </a:r>
            <a:br>
              <a:rPr lang="en-US" sz="2000" i="1" dirty="0"/>
            </a:br>
            <a:r>
              <a:rPr lang="en-US" sz="2000" i="1" dirty="0"/>
              <a:t>	Actually execute the process . . The SHOULD be a great resource as [advisors]</a:t>
            </a:r>
            <a:br>
              <a:rPr lang="en-US" sz="2000" i="1" dirty="0"/>
            </a:br>
            <a:r>
              <a:rPr lang="en-US" sz="2000" i="1" dirty="0"/>
              <a:t>	are the #1 contact for students . . 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</p:bld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C8102E"/>
      </a:lt2>
      <a:accent1>
        <a:srgbClr val="A9D4DB"/>
      </a:accent1>
      <a:accent2>
        <a:srgbClr val="A5A5A5"/>
      </a:accent2>
      <a:accent3>
        <a:srgbClr val="0033A0"/>
      </a:accent3>
      <a:accent4>
        <a:srgbClr val="3372FF"/>
      </a:accent4>
      <a:accent5>
        <a:srgbClr val="115BFF"/>
      </a:accent5>
      <a:accent6>
        <a:srgbClr val="595959"/>
      </a:accent6>
      <a:hlink>
        <a:srgbClr val="C8102E"/>
      </a:hlink>
      <a:folHlink>
        <a:srgbClr val="F046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1240</Words>
  <Application>Microsoft Office PowerPoint</Application>
  <PresentationFormat>Widescreen</PresentationFormat>
  <Paragraphs>205</Paragraphs>
  <Slides>20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Franklin Gothic</vt:lpstr>
      <vt:lpstr>Noto Sans Symbols</vt:lpstr>
      <vt:lpstr>Leelawadee</vt:lpstr>
      <vt:lpstr>Courier New</vt:lpstr>
      <vt:lpstr>Libre Franklin</vt:lpstr>
      <vt:lpstr>Calibri</vt:lpstr>
      <vt:lpstr>Quattrocento Sans</vt:lpstr>
      <vt:lpstr>Theme1</vt:lpstr>
      <vt:lpstr>Maximizing  Academic  Options</vt:lpstr>
      <vt:lpstr>Tri-College Programs</vt:lpstr>
      <vt:lpstr>Launchpad for New Programs</vt:lpstr>
      <vt:lpstr>   Marketing &amp; Promotion</vt:lpstr>
      <vt:lpstr>PowerPoint Presentation</vt:lpstr>
      <vt:lpstr>Events  &amp; Activities </vt:lpstr>
      <vt:lpstr>2. The Course Exchange Option</vt:lpstr>
      <vt:lpstr>   maximizing  academic  options  What do students need to know &amp; when</vt:lpstr>
      <vt:lpstr>From March 2023 survey  #1 Reason – Needed the class /wasn’t available on my campus  #1 Impact – kept me on track in my program/on track for graduation  #1 Resource – Advisors and Professors  One student said: “make sure advisors are informed about the options . . .   Actually execute the process . . The SHOULD be a great resource as [advisors]  are the #1 contact for students . . .</vt:lpstr>
      <vt:lpstr>Cost of Course Exchange </vt:lpstr>
      <vt:lpstr>Basic Facts &amp; Forms</vt:lpstr>
      <vt:lpstr>PowerPoint Presentation</vt:lpstr>
      <vt:lpstr>PowerPoint Presentation</vt:lpstr>
      <vt:lpstr>A Tri-College Minor</vt:lpstr>
      <vt:lpstr>PowerPoint Presentation</vt:lpstr>
      <vt:lpstr>An Appeal Process</vt:lpstr>
      <vt:lpstr>PowerPoint Presentation</vt:lpstr>
      <vt:lpstr>Spring 2024 open enrollment Nov 1 - Nov 20</vt:lpstr>
      <vt:lpstr>Thank you</vt:lpstr>
      <vt:lpstr>Home Campus – where the student is registered and will graduate  Host Campus – where the student wants to take the class  Tri-College class – a class taken at partner campus using the Tri-College course exchange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 Academic  Options</dc:title>
  <dc:creator>Deanne Sperling</dc:creator>
  <cp:lastModifiedBy>Deanne Sperling</cp:lastModifiedBy>
  <cp:revision>26</cp:revision>
  <cp:lastPrinted>2023-08-16T15:55:40Z</cp:lastPrinted>
  <dcterms:created xsi:type="dcterms:W3CDTF">2022-10-06T14:47:07Z</dcterms:created>
  <dcterms:modified xsi:type="dcterms:W3CDTF">2023-08-16T15:57:20Z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