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12"/>
  </p:notesMasterIdLst>
  <p:handoutMasterIdLst>
    <p:handoutMasterId r:id="rId13"/>
  </p:handout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914400" rtl="0" eaLnBrk="1" latinLnBrk="0" hangingPunct="1">
      <a:defRPr kern="1200">
        <a:solidFill>
          <a:schemeClr val="tx1"/>
        </a:solidFill>
        <a:latin typeface="Arial" charset="0"/>
        <a:ea typeface="ＭＳ Ｐゴシック" charset="-128"/>
        <a:cs typeface="ＭＳ Ｐゴシック" charset="-128"/>
      </a:defRPr>
    </a:lvl6pPr>
    <a:lvl7pPr marL="2743200" algn="l" defTabSz="914400" rtl="0" eaLnBrk="1" latinLnBrk="0" hangingPunct="1">
      <a:defRPr kern="1200">
        <a:solidFill>
          <a:schemeClr val="tx1"/>
        </a:solidFill>
        <a:latin typeface="Arial" charset="0"/>
        <a:ea typeface="ＭＳ Ｐゴシック" charset="-128"/>
        <a:cs typeface="ＭＳ Ｐゴシック" charset="-128"/>
      </a:defRPr>
    </a:lvl7pPr>
    <a:lvl8pPr marL="3200400" algn="l" defTabSz="914400" rtl="0" eaLnBrk="1" latinLnBrk="0" hangingPunct="1">
      <a:defRPr kern="1200">
        <a:solidFill>
          <a:schemeClr val="tx1"/>
        </a:solidFill>
        <a:latin typeface="Arial" charset="0"/>
        <a:ea typeface="ＭＳ Ｐゴシック" charset="-128"/>
        <a:cs typeface="ＭＳ Ｐゴシック" charset="-128"/>
      </a:defRPr>
    </a:lvl8pPr>
    <a:lvl9pPr marL="3657600" algn="l" defTabSz="9144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09"/>
    <a:srgbClr val="FAA523"/>
    <a:srgbClr val="FFC830"/>
    <a:srgbClr val="FFCF01"/>
    <a:srgbClr val="0056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46"/>
    <p:restoredTop sz="94628"/>
  </p:normalViewPr>
  <p:slideViewPr>
    <p:cSldViewPr snapToGrid="0" snapToObjects="1">
      <p:cViewPr varScale="1">
        <p:scale>
          <a:sx n="87" d="100"/>
          <a:sy n="87" d="100"/>
        </p:scale>
        <p:origin x="9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sz="quarter" idx="1"/>
          </p:nvPr>
        </p:nvSpPr>
        <p:spPr>
          <a:xfrm>
            <a:off x="3970937" y="0"/>
            <a:ext cx="3037840" cy="466435"/>
          </a:xfrm>
          <a:prstGeom prst="rect">
            <a:avLst/>
          </a:prstGeom>
        </p:spPr>
        <p:txBody>
          <a:bodyPr vert="horz" lIns="93175" tIns="46588" rIns="93175" bIns="46588" rtlCol="0"/>
          <a:lstStyle>
            <a:lvl1pPr algn="r">
              <a:defRPr sz="1200"/>
            </a:lvl1pPr>
          </a:lstStyle>
          <a:p>
            <a:r>
              <a:rPr lang="en-US" smtClean="0"/>
              <a:t>August 17, 2016</a:t>
            </a:r>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75" tIns="46588" rIns="93175"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7" y="8829968"/>
            <a:ext cx="3037840" cy="466434"/>
          </a:xfrm>
          <a:prstGeom prst="rect">
            <a:avLst/>
          </a:prstGeom>
        </p:spPr>
        <p:txBody>
          <a:bodyPr vert="horz" lIns="93175" tIns="46588" rIns="93175" bIns="46588" rtlCol="0" anchor="b"/>
          <a:lstStyle>
            <a:lvl1pPr algn="r">
              <a:defRPr sz="1200"/>
            </a:lvl1pPr>
          </a:lstStyle>
          <a:p>
            <a:fld id="{DA2AEF3F-BA11-42BE-A4C7-BE700DA68C10}" type="slidenum">
              <a:rPr lang="en-US" smtClean="0"/>
              <a:t>‹#›</a:t>
            </a:fld>
            <a:endParaRPr lang="en-US"/>
          </a:p>
        </p:txBody>
      </p:sp>
    </p:spTree>
    <p:extLst>
      <p:ext uri="{BB962C8B-B14F-4D97-AF65-F5344CB8AC3E}">
        <p14:creationId xmlns:p14="http://schemas.microsoft.com/office/powerpoint/2010/main" val="137744077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7" y="0"/>
            <a:ext cx="3037840" cy="466435"/>
          </a:xfrm>
          <a:prstGeom prst="rect">
            <a:avLst/>
          </a:prstGeom>
        </p:spPr>
        <p:txBody>
          <a:bodyPr vert="horz" lIns="93175" tIns="46588" rIns="93175" bIns="46588" rtlCol="0"/>
          <a:lstStyle>
            <a:lvl1pPr algn="r">
              <a:defRPr sz="1200"/>
            </a:lvl1pPr>
          </a:lstStyle>
          <a:p>
            <a:r>
              <a:rPr lang="en-US" smtClean="0"/>
              <a:t>August 17, 2016</a:t>
            </a:r>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2"/>
            <a:ext cx="5608320" cy="3660457"/>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8"/>
            <a:ext cx="3037840" cy="466434"/>
          </a:xfrm>
          <a:prstGeom prst="rect">
            <a:avLst/>
          </a:prstGeom>
        </p:spPr>
        <p:txBody>
          <a:bodyPr vert="horz" lIns="93175" tIns="46588" rIns="93175" bIns="46588" rtlCol="0" anchor="b"/>
          <a:lstStyle>
            <a:lvl1pPr algn="r">
              <a:defRPr sz="1200"/>
            </a:lvl1pPr>
          </a:lstStyle>
          <a:p>
            <a:fld id="{DB218C92-52B6-46F9-8144-F0A0FA70B520}" type="slidenum">
              <a:rPr lang="en-US" smtClean="0"/>
              <a:t>‹#›</a:t>
            </a:fld>
            <a:endParaRPr lang="en-US"/>
          </a:p>
        </p:txBody>
      </p:sp>
    </p:spTree>
    <p:extLst>
      <p:ext uri="{BB962C8B-B14F-4D97-AF65-F5344CB8AC3E}">
        <p14:creationId xmlns:p14="http://schemas.microsoft.com/office/powerpoint/2010/main" val="380249886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1</a:t>
            </a:fld>
            <a:endParaRPr lang="en-US"/>
          </a:p>
        </p:txBody>
      </p:sp>
    </p:spTree>
    <p:extLst>
      <p:ext uri="{BB962C8B-B14F-4D97-AF65-F5344CB8AC3E}">
        <p14:creationId xmlns:p14="http://schemas.microsoft.com/office/powerpoint/2010/main" val="173904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I hope I’ve left you feeling like plagiarism is not inevitable, and that there are things you can do to help your students avoid plagiarizing. If you’d like more information, please feel free to contact me. My contact information is on the </a:t>
            </a:r>
            <a:r>
              <a:rPr lang="en-US" baseline="0" smtClean="0"/>
              <a:t>teaching support handout.</a:t>
            </a:r>
            <a:endParaRPr lang="en-US" dirty="0" smtClean="0"/>
          </a:p>
          <a:p>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10</a:t>
            </a:fld>
            <a:endParaRPr lang="en-US"/>
          </a:p>
        </p:txBody>
      </p:sp>
    </p:spTree>
    <p:extLst>
      <p:ext uri="{BB962C8B-B14F-4D97-AF65-F5344CB8AC3E}">
        <p14:creationId xmlns:p14="http://schemas.microsoft.com/office/powerpoint/2010/main" val="2804895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18C92-52B6-46F9-8144-F0A0FA70B520}" type="slidenum">
              <a:rPr lang="en-US" smtClean="0"/>
              <a:t>2</a:t>
            </a:fld>
            <a:endParaRPr lang="en-US"/>
          </a:p>
        </p:txBody>
      </p:sp>
      <p:sp>
        <p:nvSpPr>
          <p:cNvPr id="5" name="Date Placeholder 4"/>
          <p:cNvSpPr>
            <a:spLocks noGrp="1"/>
          </p:cNvSpPr>
          <p:nvPr>
            <p:ph type="dt" idx="11"/>
          </p:nvPr>
        </p:nvSpPr>
        <p:spPr/>
        <p:txBody>
          <a:bodyPr/>
          <a:lstStyle/>
          <a:p>
            <a:r>
              <a:rPr lang="en-US" smtClean="0"/>
              <a:t>August 17, 2016</a:t>
            </a:r>
            <a:endParaRPr lang="en-US"/>
          </a:p>
        </p:txBody>
      </p:sp>
    </p:spTree>
    <p:extLst>
      <p:ext uri="{BB962C8B-B14F-4D97-AF65-F5344CB8AC3E}">
        <p14:creationId xmlns:p14="http://schemas.microsoft.com/office/powerpoint/2010/main" val="325704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main</a:t>
            </a:r>
            <a:r>
              <a:rPr lang="en-US" baseline="0" dirty="0" smtClean="0"/>
              <a:t> ways you as instructors can help students avoid plagiarism in their work. 1) You can provide them with a Quality Assignment, and 2) you can be involved in their Writing Process. We at the Undergraduate Center for Writers can also help by providing you with teaching support and your students with writing support.</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3</a:t>
            </a:fld>
            <a:endParaRPr lang="en-US"/>
          </a:p>
        </p:txBody>
      </p:sp>
    </p:spTree>
    <p:extLst>
      <p:ext uri="{BB962C8B-B14F-4D97-AF65-F5344CB8AC3E}">
        <p14:creationId xmlns:p14="http://schemas.microsoft.com/office/powerpoint/2010/main" val="75953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what does it mean to provide a quality assignment? </a:t>
            </a:r>
            <a:r>
              <a:rPr lang="en-US" baseline="0" dirty="0" smtClean="0"/>
              <a:t>A </a:t>
            </a:r>
            <a:r>
              <a:rPr lang="en-US" baseline="0" dirty="0" smtClean="0"/>
              <a:t>few principles define quality assignments. 1) They avoid trite or overused topics. The more often people have written about a topic, the more likely it is that students can find materials on that topic that they can just cut and paste, or even that they can purchase from a paper mill. 2) Quality assignments are often not in the typical essay or research paper format, but they are in a format that fits the goals and outcomes of a course. Perhaps students could produce documentary films investigating a theme of your course. Or perhaps they could create infographics exploring a key question raised by your course. In formats like these, students might still need help learning how to cite their sources, but they might be less likely to simply purchase a paper from a paper mill or cut and paste paragraphs from a source. 3) Quality assignments provide clear directions and expectations. Many times students plagiarize out of a sense of insecurity. “I’ve been so confused about what I’m supposed to be doing for the past 3 weeks since the paper was assigned that I haven’t worked on it at all, so now it’s the night before it’s due, and I’m in a panic, and I don’t have the time to be careful in my paraphrasing.” Don’t assume anything is obvious to your students about your assignment. Lead them step by step through your every expectation. 4) Quality assignments provide a timeline of due dates. They do not follow the previous example and give students three weeks to turn in the assignment, then never mention it again until the class before it’s due. They break down the assignment into sub-parts, assigning due dates for the sub-parts that lead up to the final due date. The handout from Auburn University works as an outline to help you think about these principles of Quality Assignments as you are making your own assignment.</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4</a:t>
            </a:fld>
            <a:endParaRPr lang="en-US"/>
          </a:p>
        </p:txBody>
      </p:sp>
    </p:spTree>
    <p:extLst>
      <p:ext uri="{BB962C8B-B14F-4D97-AF65-F5344CB8AC3E}">
        <p14:creationId xmlns:p14="http://schemas.microsoft.com/office/powerpoint/2010/main" val="236906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implied by the previous</a:t>
            </a:r>
            <a:r>
              <a:rPr lang="en-US" baseline="0" dirty="0" smtClean="0"/>
              <a:t> mention of providing students with a timeline of due dates, writing is not something that happens quickly in a short amount of time. Unless prompted by you, many students will operate under the false assumption that it does. You can help students improve in their writing habits, not to mention avoid plagiarizing, by helping them see that writing is achieved through many steps. The more you can be involved in these steps with them, the more supported they will feel in their efforts, and the more likely you are to notice instances of plagiarism before the final product is turned in. When this happens, plagiarism becomes a learning opportunity rather than a chance for punishment. In the age of flipped classrooms, you can spend time with students helping them draft and develop their ideas during class times. As you look over drafts, if you have been working with the students on previous steps in the process, you will be familiar with their writing voice, and you will notice when a chunk of writing uses a different voice. You can talk with the student about it at that time, instead of after they’ve turned in their final paper. Perhaps you will learn that the student does not understand the difference between changing a few words of a passage and paraphrasing. If so, you can show them resources that will help them learn the difference. As you can see from the list, there are a lot of opportunities for you to get involved in students’ writing process, and perhaps this is overwhelming…</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5</a:t>
            </a:fld>
            <a:endParaRPr lang="en-US"/>
          </a:p>
        </p:txBody>
      </p:sp>
    </p:spTree>
    <p:extLst>
      <p:ext uri="{BB962C8B-B14F-4D97-AF65-F5344CB8AC3E}">
        <p14:creationId xmlns:p14="http://schemas.microsoft.com/office/powerpoint/2010/main" val="2051844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fear! I’m here</a:t>
            </a:r>
            <a:r>
              <a:rPr lang="en-US" baseline="0" dirty="0" smtClean="0"/>
              <a:t> to help! I can work with you one-on-one to look over your assignments, see how they integrate into your syllabus, and help you revise your teaching materials to better optimize your teaching of writing. You can find more information on the handout. But perhaps you don’t feel like you have time for yet another meeting…</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6</a:t>
            </a:fld>
            <a:endParaRPr lang="en-US"/>
          </a:p>
        </p:txBody>
      </p:sp>
    </p:spTree>
    <p:extLst>
      <p:ext uri="{BB962C8B-B14F-4D97-AF65-F5344CB8AC3E}">
        <p14:creationId xmlns:p14="http://schemas.microsoft.com/office/powerpoint/2010/main" val="3691977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…never fear! Our website</a:t>
            </a:r>
            <a:r>
              <a:rPr lang="en-US" baseline="0" dirty="0" smtClean="0"/>
              <a:t> is here to help! I’ve provided you with the navigation so you can find these resources once you get back home or to your office. I’d like to take you there now to show you a few links that I’ve found particularly useful. (Pedagogical Resources: Auburn University—clearly there are lots more!) (Avoiding Plagiarism: Some are theoretical and some are more practical. Many of the theoretical links address the use of plagiarism detection </a:t>
            </a:r>
            <a:r>
              <a:rPr lang="en-US" baseline="0" dirty="0" smtClean="0"/>
              <a:t>software, such as </a:t>
            </a:r>
            <a:r>
              <a:rPr lang="en-US" baseline="0" dirty="0" err="1" smtClean="0"/>
              <a:t>SafeAssign</a:t>
            </a:r>
            <a:r>
              <a:rPr lang="en-US" baseline="0" dirty="0" smtClean="0"/>
              <a:t> with </a:t>
            </a:r>
            <a:r>
              <a:rPr lang="en-US" baseline="0" dirty="0" err="1" smtClean="0"/>
              <a:t>BlackBoard</a:t>
            </a:r>
            <a:r>
              <a:rPr lang="en-US" baseline="0" dirty="0" smtClean="0"/>
              <a:t> or </a:t>
            </a:r>
            <a:r>
              <a:rPr lang="en-US" baseline="0" dirty="0" err="1" smtClean="0"/>
              <a:t>Turnitin</a:t>
            </a:r>
            <a:r>
              <a:rPr lang="en-US" baseline="0" dirty="0" smtClean="0"/>
              <a:t>. </a:t>
            </a:r>
            <a:r>
              <a:rPr lang="en-US" baseline="0" dirty="0" smtClean="0"/>
              <a:t>In short, although this software seems to be an easy cure-all, it’s not. </a:t>
            </a:r>
            <a:r>
              <a:rPr lang="en-US" baseline="0" dirty="0" smtClean="0"/>
              <a:t>1) There can be issues with copyright. Students often have to sign over their copyright ownership when they upload their papers for scanning, and some people take issue with this. 2) </a:t>
            </a:r>
            <a:r>
              <a:rPr lang="en-US" baseline="0" dirty="0" smtClean="0"/>
              <a:t>It supports the corporatization of education. NDUS is paying Bboard who knows how much money to provide this tool, rather than supporting instructors in learning more about the topic. </a:t>
            </a:r>
            <a:r>
              <a:rPr lang="en-US" baseline="0" dirty="0" smtClean="0"/>
              <a:t>3) </a:t>
            </a:r>
            <a:r>
              <a:rPr lang="en-US" baseline="0" dirty="0" smtClean="0"/>
              <a:t>It promotes fear and othering. Teachers are out to get cheating students. </a:t>
            </a:r>
            <a:r>
              <a:rPr lang="en-US" baseline="0" dirty="0" smtClean="0"/>
              <a:t>4) </a:t>
            </a:r>
            <a:r>
              <a:rPr lang="en-US" baseline="0" dirty="0" smtClean="0"/>
              <a:t>It is faulty. There are false positives as well as false negatives. If you’d like to know more, there’s plenty here for you to read. There are also practical links, such as the tutorial from the Harvard School of Education)</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7</a:t>
            </a:fld>
            <a:endParaRPr lang="en-US"/>
          </a:p>
        </p:txBody>
      </p:sp>
    </p:spTree>
    <p:extLst>
      <p:ext uri="{BB962C8B-B14F-4D97-AF65-F5344CB8AC3E}">
        <p14:creationId xmlns:p14="http://schemas.microsoft.com/office/powerpoint/2010/main" val="28693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provide services to help your students, so you are not</a:t>
            </a:r>
            <a:r>
              <a:rPr lang="en-US" baseline="0" dirty="0" smtClean="0"/>
              <a:t> alone in your efforts. We hire undergraduate students from across the disciplines (or at least we aim to…please let us know if you come across strong writers in any of your classes so we can hire them to help other students). Our peer consultants work one-on-one or in small groups with your students to provide them with feedback on their writing. We aim to help students understand the writing process that works best for them, help them identify their typical problem areas, and help them learn what questions to ask about their writing in order to make it fit the intended purpose and audience. But maybe your students think they are too busy for a 30-minute session…</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8</a:t>
            </a:fld>
            <a:endParaRPr lang="en-US"/>
          </a:p>
        </p:txBody>
      </p:sp>
    </p:spTree>
    <p:extLst>
      <p:ext uri="{BB962C8B-B14F-4D97-AF65-F5344CB8AC3E}">
        <p14:creationId xmlns:p14="http://schemas.microsoft.com/office/powerpoint/2010/main" val="232479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no</a:t>
            </a:r>
            <a:r>
              <a:rPr lang="en-US" baseline="0" dirty="0" smtClean="0"/>
              <a:t> fear! Our website is here to help! Our website offers an extensive list of resources that can help your students (and you!) understand more about a wide variety of writing related topics. Although intended primarily to support writers themselves, the writing resources section of our page can also help you as you think of new types of documents you might have your students write, or find new materials that can help support your students during the various stages of the writing process. </a:t>
            </a:r>
            <a:endParaRPr lang="en-US" dirty="0"/>
          </a:p>
        </p:txBody>
      </p:sp>
      <p:sp>
        <p:nvSpPr>
          <p:cNvPr id="4" name="Date Placeholder 3"/>
          <p:cNvSpPr>
            <a:spLocks noGrp="1"/>
          </p:cNvSpPr>
          <p:nvPr>
            <p:ph type="dt" idx="10"/>
          </p:nvPr>
        </p:nvSpPr>
        <p:spPr/>
        <p:txBody>
          <a:bodyPr/>
          <a:lstStyle/>
          <a:p>
            <a:r>
              <a:rPr lang="en-US" smtClean="0"/>
              <a:t>August 17, 2016</a:t>
            </a:r>
            <a:endParaRPr lang="en-US"/>
          </a:p>
        </p:txBody>
      </p:sp>
      <p:sp>
        <p:nvSpPr>
          <p:cNvPr id="5" name="Slide Number Placeholder 4"/>
          <p:cNvSpPr>
            <a:spLocks noGrp="1"/>
          </p:cNvSpPr>
          <p:nvPr>
            <p:ph type="sldNum" sz="quarter" idx="11"/>
          </p:nvPr>
        </p:nvSpPr>
        <p:spPr/>
        <p:txBody>
          <a:bodyPr/>
          <a:lstStyle/>
          <a:p>
            <a:fld id="{DB218C92-52B6-46F9-8144-F0A0FA70B520}" type="slidenum">
              <a:rPr lang="en-US" smtClean="0"/>
              <a:t>9</a:t>
            </a:fld>
            <a:endParaRPr lang="en-US"/>
          </a:p>
        </p:txBody>
      </p:sp>
    </p:spTree>
    <p:extLst>
      <p:ext uri="{BB962C8B-B14F-4D97-AF65-F5344CB8AC3E}">
        <p14:creationId xmlns:p14="http://schemas.microsoft.com/office/powerpoint/2010/main" val="3524474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 slide">
    <p:bg>
      <p:bgPr>
        <a:solidFill>
          <a:schemeClr val="bg1">
            <a:alpha val="3137"/>
          </a:schemeClr>
        </a:solidFill>
        <a:effectLst/>
      </p:bgPr>
    </p:bg>
    <p:spTree>
      <p:nvGrpSpPr>
        <p:cNvPr id="1" name=""/>
        <p:cNvGrpSpPr/>
        <p:nvPr/>
      </p:nvGrpSpPr>
      <p:grpSpPr>
        <a:xfrm>
          <a:off x="0" y="0"/>
          <a:ext cx="0" cy="0"/>
          <a:chOff x="0" y="0"/>
          <a:chExt cx="0" cy="0"/>
        </a:xfrm>
      </p:grpSpPr>
      <p:pic>
        <p:nvPicPr>
          <p:cNvPr id="2"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943225"/>
            <a:ext cx="73660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4">
            <a:alphaModFix amt="60000"/>
            <a:extLst>
              <a:ext uri="{28A0092B-C50C-407E-A947-70E740481C1C}">
                <a14:useLocalDpi xmlns:a14="http://schemas.microsoft.com/office/drawing/2010/main" val="0"/>
              </a:ext>
            </a:extLst>
          </a:blip>
          <a:srcRect/>
          <a:stretch>
            <a:fillRect/>
          </a:stretch>
        </p:blipFill>
        <p:spPr bwMode="auto">
          <a:xfrm>
            <a:off x="812800" y="5953125"/>
            <a:ext cx="7526338" cy="711200"/>
          </a:xfrm>
          <a:prstGeom prst="rect">
            <a:avLst/>
          </a:prstGeom>
          <a:noFill/>
          <a:ln>
            <a:noFill/>
          </a:ln>
          <a:extLst>
            <a:ext uri="{909E8E84-426E-40DD-AFC4-6F175D3DCCD1}">
              <a14:hiddenFill xmlns:a14="http://schemas.microsoft.com/office/drawing/2010/main">
                <a:solidFill>
                  <a:srgbClr val="FFFFFF">
                    <a:alpha val="59999"/>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1387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9F44DE-E4E8-EB4C-9A7B-2DEDF0C3876C}" type="datetime1">
              <a:rPr lang="en-US"/>
              <a:pPr>
                <a:defRPr/>
              </a:pPr>
              <a:t>8/1/2016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C8C7B5-F1FF-E143-A0DC-61D325F7B00D}" type="slidenum">
              <a:rPr lang="en-US"/>
              <a:pPr>
                <a:defRPr/>
              </a:pPr>
              <a:t>‹#›</a:t>
            </a:fld>
            <a:endParaRPr lang="en-US" dirty="0"/>
          </a:p>
        </p:txBody>
      </p:sp>
    </p:spTree>
    <p:extLst>
      <p:ext uri="{BB962C8B-B14F-4D97-AF65-F5344CB8AC3E}">
        <p14:creationId xmlns:p14="http://schemas.microsoft.com/office/powerpoint/2010/main" val="99412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936BFB7-B1C7-FD42-828B-1527DA969057}" type="datetime1">
              <a:rPr lang="en-US"/>
              <a:pPr>
                <a:defRPr/>
              </a:pPr>
              <a:t>8/1/2016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4E50D3-8D5C-A244-B5A4-734784BF4CD2}" type="slidenum">
              <a:rPr lang="en-US"/>
              <a:pPr>
                <a:defRPr/>
              </a:pPr>
              <a:t>‹#›</a:t>
            </a:fld>
            <a:endParaRPr lang="en-US" dirty="0"/>
          </a:p>
        </p:txBody>
      </p:sp>
    </p:spTree>
    <p:extLst>
      <p:ext uri="{BB962C8B-B14F-4D97-AF65-F5344CB8AC3E}">
        <p14:creationId xmlns:p14="http://schemas.microsoft.com/office/powerpoint/2010/main" val="879597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E79C2E1-6517-5943-8EE4-F782B0475CF8}" type="datetime1">
              <a:rPr lang="en-US"/>
              <a:pPr>
                <a:defRPr/>
              </a:pPr>
              <a:t>8/1/2016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442139-67EB-B54E-8603-EB361F114994}" type="slidenum">
              <a:rPr lang="en-US"/>
              <a:pPr>
                <a:defRPr/>
              </a:pPr>
              <a:t>‹#›</a:t>
            </a:fld>
            <a:endParaRPr lang="en-US" dirty="0"/>
          </a:p>
        </p:txBody>
      </p:sp>
    </p:spTree>
    <p:extLst>
      <p:ext uri="{BB962C8B-B14F-4D97-AF65-F5344CB8AC3E}">
        <p14:creationId xmlns:p14="http://schemas.microsoft.com/office/powerpoint/2010/main" val="123739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Opening slide">
    <p:spTree>
      <p:nvGrpSpPr>
        <p:cNvPr id="1" name=""/>
        <p:cNvGrpSpPr/>
        <p:nvPr/>
      </p:nvGrpSpPr>
      <p:grpSpPr>
        <a:xfrm>
          <a:off x="0" y="0"/>
          <a:ext cx="0" cy="0"/>
          <a:chOff x="0" y="0"/>
          <a:chExt cx="0" cy="0"/>
        </a:xfrm>
      </p:grpSpPr>
      <p:pic>
        <p:nvPicPr>
          <p:cNvPr id="2" name="Picture 8" descr="green.template_graphics3.wmf"/>
          <p:cNvPicPr>
            <a:picLocks noChangeAspect="1"/>
          </p:cNvPicPr>
          <p:nvPr/>
        </p:nvPicPr>
        <p:blipFill>
          <a:blip r:embed="rId2">
            <a:alphaModFix amt="31000"/>
            <a:extLst>
              <a:ext uri="{28A0092B-C50C-407E-A947-70E740481C1C}">
                <a14:useLocalDpi xmlns:a14="http://schemas.microsoft.com/office/drawing/2010/main" val="0"/>
              </a:ext>
            </a:extLst>
          </a:blip>
          <a:srcRect/>
          <a:stretch>
            <a:fillRect/>
          </a:stretch>
        </p:blipFill>
        <p:spPr bwMode="auto">
          <a:xfrm>
            <a:off x="889000" y="5883275"/>
            <a:ext cx="7366000" cy="163513"/>
          </a:xfrm>
          <a:prstGeom prst="rect">
            <a:avLst/>
          </a:prstGeom>
          <a:noFill/>
          <a:ln>
            <a:noFill/>
          </a:ln>
          <a:extLst>
            <a:ext uri="{909E8E84-426E-40DD-AFC4-6F175D3DCCD1}">
              <a14:hiddenFill xmlns:a14="http://schemas.microsoft.com/office/drawing/2010/main">
                <a:solidFill>
                  <a:srgbClr val="FFFFFF">
                    <a:alpha val="3098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878138"/>
            <a:ext cx="7292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6653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E95B480-7E3A-8344-902F-9A774CDA0672}" type="datetime1">
              <a:rPr lang="en-US"/>
              <a:pPr>
                <a:defRPr/>
              </a:pPr>
              <a:t>8/1/2016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C46DD9-DC17-0448-B794-808967D1DDA8}" type="slidenum">
              <a:rPr lang="en-US"/>
              <a:pPr>
                <a:defRPr/>
              </a:pPr>
              <a:t>‹#›</a:t>
            </a:fld>
            <a:endParaRPr lang="en-US" dirty="0"/>
          </a:p>
        </p:txBody>
      </p:sp>
    </p:spTree>
    <p:extLst>
      <p:ext uri="{BB962C8B-B14F-4D97-AF65-F5344CB8AC3E}">
        <p14:creationId xmlns:p14="http://schemas.microsoft.com/office/powerpoint/2010/main" val="150612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5B878A1-5FCB-F945-A4B8-7BA165818EC5}" type="datetime1">
              <a:rPr lang="en-US"/>
              <a:pPr>
                <a:defRPr/>
              </a:pPr>
              <a:t>8/1/2016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786067-DFE5-4A47-A9D8-911D0FCD8E3D}" type="slidenum">
              <a:rPr lang="en-US"/>
              <a:pPr>
                <a:defRPr/>
              </a:pPr>
              <a:t>‹#›</a:t>
            </a:fld>
            <a:endParaRPr lang="en-US" dirty="0"/>
          </a:p>
        </p:txBody>
      </p:sp>
    </p:spTree>
    <p:extLst>
      <p:ext uri="{BB962C8B-B14F-4D97-AF65-F5344CB8AC3E}">
        <p14:creationId xmlns:p14="http://schemas.microsoft.com/office/powerpoint/2010/main" val="99080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A86E34-D192-FA49-A48D-FCF57DE3F0DD}" type="datetime1">
              <a:rPr lang="en-US"/>
              <a:pPr>
                <a:defRPr/>
              </a:pPr>
              <a:t>8/1/2016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F21E64-6BB2-6941-8F54-968B20972D0E}" type="slidenum">
              <a:rPr lang="en-US"/>
              <a:pPr>
                <a:defRPr/>
              </a:pPr>
              <a:t>‹#›</a:t>
            </a:fld>
            <a:endParaRPr lang="en-US" dirty="0"/>
          </a:p>
        </p:txBody>
      </p:sp>
    </p:spTree>
    <p:extLst>
      <p:ext uri="{BB962C8B-B14F-4D97-AF65-F5344CB8AC3E}">
        <p14:creationId xmlns:p14="http://schemas.microsoft.com/office/powerpoint/2010/main" val="91269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A89C1B2-220A-1742-99A8-E57A6FD835E8}" type="datetime1">
              <a:rPr lang="en-US"/>
              <a:pPr>
                <a:defRPr/>
              </a:pPr>
              <a:t>8/1/2016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9196FA-443F-8444-9A4C-34B2159A441E}" type="slidenum">
              <a:rPr lang="en-US"/>
              <a:pPr>
                <a:defRPr/>
              </a:pPr>
              <a:t>‹#›</a:t>
            </a:fld>
            <a:endParaRPr lang="en-US" dirty="0"/>
          </a:p>
        </p:txBody>
      </p:sp>
    </p:spTree>
    <p:extLst>
      <p:ext uri="{BB962C8B-B14F-4D97-AF65-F5344CB8AC3E}">
        <p14:creationId xmlns:p14="http://schemas.microsoft.com/office/powerpoint/2010/main" val="22862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bg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28B1491-E44F-2147-ADAC-890FBA765EC3}" type="datetime1">
              <a:rPr lang="en-US"/>
              <a:pPr>
                <a:defRPr/>
              </a:pPr>
              <a:t>8/1/2016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52BE36-469A-C448-AA38-D905EB713C4F}" type="slidenum">
              <a:rPr lang="en-US"/>
              <a:pPr>
                <a:defRPr/>
              </a:pPr>
              <a:t>‹#›</a:t>
            </a:fld>
            <a:endParaRPr lang="en-US" dirty="0"/>
          </a:p>
        </p:txBody>
      </p:sp>
    </p:spTree>
    <p:extLst>
      <p:ext uri="{BB962C8B-B14F-4D97-AF65-F5344CB8AC3E}">
        <p14:creationId xmlns:p14="http://schemas.microsoft.com/office/powerpoint/2010/main" val="576633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6D68A5D-B759-3441-8850-DE0446C3E2EF}" type="datetime1">
              <a:rPr lang="en-US"/>
              <a:pPr>
                <a:defRPr/>
              </a:pPr>
              <a:t>8/1/2016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2EA87D0-C267-1E45-B5B9-E76F769DD4F9}" type="slidenum">
              <a:rPr lang="en-US"/>
              <a:pPr>
                <a:defRPr/>
              </a:pPr>
              <a:t>‹#›</a:t>
            </a:fld>
            <a:endParaRPr lang="en-US" dirty="0"/>
          </a:p>
        </p:txBody>
      </p:sp>
    </p:spTree>
    <p:extLst>
      <p:ext uri="{BB962C8B-B14F-4D97-AF65-F5344CB8AC3E}">
        <p14:creationId xmlns:p14="http://schemas.microsoft.com/office/powerpoint/2010/main" val="2032565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253C69-616B-1247-ACE7-F791040F1CB3}" type="datetime1">
              <a:rPr lang="en-US"/>
              <a:pPr>
                <a:defRPr/>
              </a:pPr>
              <a:t>8/1/2016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11A00F-8514-3543-A9DD-CD38EA4B7B5E}" type="slidenum">
              <a:rPr lang="en-US"/>
              <a:pPr>
                <a:defRPr/>
              </a:pPr>
              <a:t>‹#›</a:t>
            </a:fld>
            <a:endParaRPr lang="en-US" dirty="0"/>
          </a:p>
        </p:txBody>
      </p:sp>
    </p:spTree>
    <p:extLst>
      <p:ext uri="{BB962C8B-B14F-4D97-AF65-F5344CB8AC3E}">
        <p14:creationId xmlns:p14="http://schemas.microsoft.com/office/powerpoint/2010/main" val="130509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4B1D67-62CC-D640-A4BD-B148109E1A2D}" type="datetime1">
              <a:rPr lang="en-US"/>
              <a:pPr>
                <a:defRPr/>
              </a:pPr>
              <a:t>8/1/2016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7BDFD5-E7DB-AF44-8483-6EA0F694CABB}" type="slidenum">
              <a:rPr lang="en-US"/>
              <a:pPr>
                <a:defRPr/>
              </a:pPr>
              <a:t>‹#›</a:t>
            </a:fld>
            <a:endParaRPr lang="en-US" dirty="0"/>
          </a:p>
        </p:txBody>
      </p:sp>
    </p:spTree>
    <p:extLst>
      <p:ext uri="{BB962C8B-B14F-4D97-AF65-F5344CB8AC3E}">
        <p14:creationId xmlns:p14="http://schemas.microsoft.com/office/powerpoint/2010/main" val="332013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0"/>
                <a:cs typeface="ＭＳ Ｐゴシック" charset="0"/>
              </a:defRPr>
            </a:lvl1pPr>
          </a:lstStyle>
          <a:p>
            <a:pPr>
              <a:defRPr/>
            </a:pPr>
            <a:fld id="{D0AB1ECB-AEA2-0946-B050-41792B5689D2}" type="datetime1">
              <a:rPr lang="en-US"/>
              <a:pPr>
                <a:defRPr/>
              </a:pPr>
              <a:t>8/1/2016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0"/>
                <a:cs typeface="ＭＳ Ｐゴシック" charset="0"/>
              </a:defRPr>
            </a:lvl1pPr>
          </a:lstStyle>
          <a:p>
            <a:pPr>
              <a:defRPr/>
            </a:pPr>
            <a:fld id="{5AAD8630-A56E-2948-81E5-CE78C1CAB20A}" type="slidenum">
              <a:rPr lang="en-US"/>
              <a:pPr>
                <a:defRPr/>
              </a:pPr>
              <a:t>‹#›</a:t>
            </a:fld>
            <a:endParaRPr lang="en-US" dirty="0"/>
          </a:p>
        </p:txBody>
      </p:sp>
      <p:pic>
        <p:nvPicPr>
          <p:cNvPr id="1031" name="Picture 6" descr="white.slide.wm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08000" y="6135688"/>
            <a:ext cx="25146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7" r:id="rId13"/>
  </p:sldLayoutIdLst>
  <p:txStyles>
    <p:titleStyle>
      <a:lvl1pPr algn="ctr" defTabSz="457200" rtl="0" eaLnBrk="1" fontAlgn="base" hangingPunct="1">
        <a:spcBef>
          <a:spcPct val="0"/>
        </a:spcBef>
        <a:spcAft>
          <a:spcPct val="0"/>
        </a:spcAft>
        <a:defRPr sz="4400" kern="1200">
          <a:solidFill>
            <a:srgbClr val="005643"/>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rgbClr val="005643"/>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ＭＳ Ｐゴシック" charset="-128"/>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128"/>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ＭＳ Ｐゴシック"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0797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691852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4985"/>
            <a:ext cx="7772400" cy="1470025"/>
          </a:xfrm>
        </p:spPr>
        <p:txBody>
          <a:bodyPr/>
          <a:lstStyle/>
          <a:p>
            <a:r>
              <a:rPr lang="en-US" dirty="0">
                <a:ea typeface="ＭＳ Ｐゴシック" pitchFamily="34" charset="-128"/>
              </a:rPr>
              <a:t>Copyright and Plagiarism in the Academy</a:t>
            </a:r>
            <a:endParaRPr lang="en-US" dirty="0"/>
          </a:p>
        </p:txBody>
      </p:sp>
      <p:sp>
        <p:nvSpPr>
          <p:cNvPr id="3" name="Subtitle 2"/>
          <p:cNvSpPr>
            <a:spLocks noGrp="1"/>
          </p:cNvSpPr>
          <p:nvPr>
            <p:ph type="subTitle" idx="1"/>
          </p:nvPr>
        </p:nvSpPr>
        <p:spPr>
          <a:xfrm>
            <a:off x="1371600" y="2623836"/>
            <a:ext cx="6400800" cy="1752600"/>
          </a:xfrm>
        </p:spPr>
        <p:txBody>
          <a:bodyPr/>
          <a:lstStyle/>
          <a:p>
            <a:r>
              <a:rPr lang="en-US" dirty="0">
                <a:solidFill>
                  <a:srgbClr val="FFC830"/>
                </a:solidFill>
                <a:ea typeface="ＭＳ Ｐゴシック" pitchFamily="34" charset="-128"/>
              </a:rPr>
              <a:t>Karen P. Peirce, Ph.D.</a:t>
            </a:r>
          </a:p>
          <a:p>
            <a:r>
              <a:rPr lang="en-US" dirty="0">
                <a:solidFill>
                  <a:srgbClr val="FFC830"/>
                </a:solidFill>
                <a:ea typeface="ＭＳ Ｐゴシック" pitchFamily="34" charset="-128"/>
              </a:rPr>
              <a:t>Associate Director</a:t>
            </a:r>
          </a:p>
          <a:p>
            <a:endParaRPr lang="en-US" dirty="0"/>
          </a:p>
        </p:txBody>
      </p:sp>
      <p:pic>
        <p:nvPicPr>
          <p:cNvPr id="4" name="Picture 3"/>
          <p:cNvPicPr>
            <a:picLocks noChangeAspect="1"/>
          </p:cNvPicPr>
          <p:nvPr/>
        </p:nvPicPr>
        <p:blipFill>
          <a:blip r:embed="rId3"/>
          <a:stretch>
            <a:fillRect/>
          </a:stretch>
        </p:blipFill>
        <p:spPr>
          <a:xfrm>
            <a:off x="1923069" y="4080543"/>
            <a:ext cx="5054022" cy="1085182"/>
          </a:xfrm>
          <a:prstGeom prst="rect">
            <a:avLst/>
          </a:prstGeom>
        </p:spPr>
      </p:pic>
    </p:spTree>
    <p:extLst>
      <p:ext uri="{BB962C8B-B14F-4D97-AF65-F5344CB8AC3E}">
        <p14:creationId xmlns:p14="http://schemas.microsoft.com/office/powerpoint/2010/main" val="49266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Agenda</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Ways to Avoid Plagiarism in Student Work</a:t>
            </a:r>
          </a:p>
          <a:p>
            <a:pPr lvl="1">
              <a:buFont typeface="Wingdings" pitchFamily="2" charset="2"/>
              <a:buChar char="Ø"/>
            </a:pPr>
            <a:r>
              <a:rPr lang="en-US" dirty="0">
                <a:ea typeface="ＭＳ Ｐゴシック" pitchFamily="34" charset="-128"/>
              </a:rPr>
              <a:t>Provide a Quality Assignment</a:t>
            </a:r>
          </a:p>
          <a:p>
            <a:pPr lvl="1">
              <a:buFont typeface="Wingdings" pitchFamily="2" charset="2"/>
              <a:buChar char="Ø"/>
            </a:pPr>
            <a:r>
              <a:rPr lang="en-US" dirty="0">
                <a:ea typeface="ＭＳ Ｐゴシック" pitchFamily="34" charset="-128"/>
              </a:rPr>
              <a:t>Be Involved in the Writing Process</a:t>
            </a:r>
          </a:p>
          <a:p>
            <a:pPr marL="457200" lvl="1" indent="0">
              <a:buNone/>
            </a:pPr>
            <a:endParaRPr lang="en-US" sz="3200" dirty="0">
              <a:ea typeface="ＭＳ Ｐゴシック" pitchFamily="34" charset="-128"/>
            </a:endParaRPr>
          </a:p>
          <a:p>
            <a:pPr>
              <a:buFont typeface="Wingdings" pitchFamily="2" charset="2"/>
              <a:buChar char="Ø"/>
            </a:pPr>
            <a:r>
              <a:rPr lang="en-US" dirty="0">
                <a:ea typeface="ＭＳ Ｐゴシック" pitchFamily="34" charset="-128"/>
              </a:rPr>
              <a:t>How the Undergraduate Center for Writers Can Help</a:t>
            </a:r>
          </a:p>
          <a:p>
            <a:pPr lvl="1">
              <a:buFont typeface="Wingdings" pitchFamily="2" charset="2"/>
              <a:buChar char="Ø"/>
            </a:pPr>
            <a:r>
              <a:rPr lang="en-US" dirty="0">
                <a:ea typeface="ＭＳ Ｐゴシック" pitchFamily="34" charset="-128"/>
              </a:rPr>
              <a:t>Teaching Support</a:t>
            </a:r>
          </a:p>
          <a:p>
            <a:pPr lvl="1">
              <a:buFont typeface="Wingdings" pitchFamily="2" charset="2"/>
              <a:buChar char="Ø"/>
            </a:pPr>
            <a:r>
              <a:rPr lang="en-US" dirty="0">
                <a:ea typeface="ＭＳ Ｐゴシック" pitchFamily="34" charset="-128"/>
              </a:rPr>
              <a:t>Student </a:t>
            </a:r>
            <a:r>
              <a:rPr lang="en-US" dirty="0" smtClean="0">
                <a:ea typeface="ＭＳ Ｐゴシック" pitchFamily="34" charset="-128"/>
              </a:rPr>
              <a:t>Support</a:t>
            </a:r>
            <a:endParaRPr lang="en-US" dirty="0"/>
          </a:p>
        </p:txBody>
      </p:sp>
    </p:spTree>
    <p:extLst>
      <p:ext uri="{BB962C8B-B14F-4D97-AF65-F5344CB8AC3E}">
        <p14:creationId xmlns:p14="http://schemas.microsoft.com/office/powerpoint/2010/main" val="2146697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Provide a Quality Assignment</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Avoid trite/overused topics</a:t>
            </a:r>
          </a:p>
          <a:p>
            <a:pPr>
              <a:buFont typeface="Wingdings" pitchFamily="2" charset="2"/>
              <a:buChar char="Ø"/>
            </a:pPr>
            <a:r>
              <a:rPr lang="en-US" dirty="0">
                <a:ea typeface="ＭＳ Ｐゴシック" pitchFamily="34" charset="-128"/>
              </a:rPr>
              <a:t>Avoid typical essay/research paper format</a:t>
            </a:r>
          </a:p>
          <a:p>
            <a:pPr>
              <a:buFont typeface="Wingdings" pitchFamily="2" charset="2"/>
              <a:buChar char="Ø"/>
            </a:pPr>
            <a:r>
              <a:rPr lang="en-US" dirty="0">
                <a:ea typeface="ＭＳ Ｐゴシック" pitchFamily="34" charset="-128"/>
              </a:rPr>
              <a:t>Provide clear directions/expectations</a:t>
            </a:r>
          </a:p>
          <a:p>
            <a:pPr>
              <a:buFont typeface="Wingdings" pitchFamily="2" charset="2"/>
              <a:buChar char="Ø"/>
            </a:pPr>
            <a:r>
              <a:rPr lang="en-US" dirty="0">
                <a:ea typeface="ＭＳ Ｐゴシック" pitchFamily="34" charset="-128"/>
              </a:rPr>
              <a:t>Provide a timeline of due </a:t>
            </a:r>
            <a:r>
              <a:rPr lang="en-US" dirty="0" smtClean="0">
                <a:ea typeface="ＭＳ Ｐゴシック" pitchFamily="34" charset="-128"/>
              </a:rPr>
              <a:t>dates</a:t>
            </a:r>
            <a:endParaRPr lang="en-US" dirty="0">
              <a:ea typeface="ＭＳ Ｐゴシック" pitchFamily="34" charset="-128"/>
            </a:endParaRPr>
          </a:p>
        </p:txBody>
      </p:sp>
    </p:spTree>
    <p:extLst>
      <p:ext uri="{BB962C8B-B14F-4D97-AF65-F5344CB8AC3E}">
        <p14:creationId xmlns:p14="http://schemas.microsoft.com/office/powerpoint/2010/main" val="76068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Be Involved in the Writing Process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Brainstorm topics</a:t>
            </a:r>
          </a:p>
          <a:p>
            <a:pPr>
              <a:buFont typeface="Wingdings" pitchFamily="2" charset="2"/>
              <a:buChar char="Ø"/>
            </a:pPr>
            <a:r>
              <a:rPr lang="en-US" dirty="0">
                <a:ea typeface="ＭＳ Ｐゴシック" pitchFamily="34" charset="-128"/>
              </a:rPr>
              <a:t>Make a claim</a:t>
            </a:r>
          </a:p>
          <a:p>
            <a:pPr>
              <a:buFont typeface="Wingdings" pitchFamily="2" charset="2"/>
              <a:buChar char="Ø"/>
            </a:pPr>
            <a:r>
              <a:rPr lang="en-US" dirty="0">
                <a:ea typeface="ＭＳ Ｐゴシック" pitchFamily="34" charset="-128"/>
              </a:rPr>
              <a:t>Find sources</a:t>
            </a:r>
          </a:p>
          <a:p>
            <a:pPr>
              <a:buFont typeface="Wingdings" pitchFamily="2" charset="2"/>
              <a:buChar char="Ø"/>
            </a:pPr>
            <a:r>
              <a:rPr lang="en-US" dirty="0">
                <a:ea typeface="ＭＳ Ｐゴシック" pitchFamily="34" charset="-128"/>
              </a:rPr>
              <a:t>Focus, organize, and develop ideas</a:t>
            </a:r>
          </a:p>
          <a:p>
            <a:pPr>
              <a:buFont typeface="Wingdings" pitchFamily="2" charset="2"/>
              <a:buChar char="Ø"/>
            </a:pPr>
            <a:r>
              <a:rPr lang="en-US" dirty="0">
                <a:ea typeface="ＭＳ Ｐゴシック" pitchFamily="34" charset="-128"/>
              </a:rPr>
              <a:t>Revise for audience and context</a:t>
            </a:r>
          </a:p>
          <a:p>
            <a:pPr>
              <a:buFont typeface="Wingdings" pitchFamily="2" charset="2"/>
              <a:buChar char="Ø"/>
            </a:pPr>
            <a:r>
              <a:rPr lang="en-US" dirty="0">
                <a:ea typeface="ＭＳ Ｐゴシック" pitchFamily="34" charset="-128"/>
              </a:rPr>
              <a:t>Apply grammar and punctuation guidelines</a:t>
            </a:r>
          </a:p>
          <a:p>
            <a:pPr>
              <a:buFont typeface="Wingdings" pitchFamily="2" charset="2"/>
              <a:buChar char="Ø"/>
            </a:pPr>
            <a:r>
              <a:rPr lang="en-US" dirty="0">
                <a:ea typeface="ＭＳ Ｐゴシック" pitchFamily="34" charset="-128"/>
              </a:rPr>
              <a:t>Document according to </a:t>
            </a:r>
            <a:r>
              <a:rPr lang="en-US" dirty="0" smtClean="0">
                <a:ea typeface="ＭＳ Ｐゴシック" pitchFamily="34" charset="-128"/>
              </a:rPr>
              <a:t>guidelines</a:t>
            </a:r>
            <a:endParaRPr lang="en-US" dirty="0">
              <a:ea typeface="ＭＳ Ｐゴシック" pitchFamily="34" charset="-128"/>
            </a:endParaRPr>
          </a:p>
        </p:txBody>
      </p:sp>
    </p:spTree>
    <p:extLst>
      <p:ext uri="{BB962C8B-B14F-4D97-AF65-F5344CB8AC3E}">
        <p14:creationId xmlns:p14="http://schemas.microsoft.com/office/powerpoint/2010/main" val="369909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Teaching Support</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The Undergraduate Center for Writers will help you integrate writing into undergraduate courses</a:t>
            </a:r>
          </a:p>
          <a:p>
            <a:pPr lvl="1">
              <a:buFont typeface="Wingdings" pitchFamily="2" charset="2"/>
              <a:buChar char="Ø"/>
            </a:pPr>
            <a:r>
              <a:rPr lang="en-US" dirty="0">
                <a:ea typeface="ＭＳ Ｐゴシック" pitchFamily="34" charset="-128"/>
              </a:rPr>
              <a:t>Formal writing assignments</a:t>
            </a:r>
          </a:p>
          <a:p>
            <a:pPr lvl="1">
              <a:buFont typeface="Wingdings" pitchFamily="2" charset="2"/>
              <a:buChar char="Ø"/>
            </a:pPr>
            <a:r>
              <a:rPr lang="en-US" dirty="0">
                <a:ea typeface="ＭＳ Ｐゴシック" pitchFamily="34" charset="-128"/>
              </a:rPr>
              <a:t>Informal writing activities</a:t>
            </a:r>
          </a:p>
          <a:p>
            <a:pPr lvl="1">
              <a:buFont typeface="Wingdings" pitchFamily="2" charset="2"/>
              <a:buChar char="Ø"/>
            </a:pPr>
            <a:r>
              <a:rPr lang="en-US" dirty="0">
                <a:ea typeface="ＭＳ Ｐゴシック" pitchFamily="34" charset="-128"/>
              </a:rPr>
              <a:t>Plagiarism prevention</a:t>
            </a:r>
          </a:p>
          <a:p>
            <a:pPr lvl="1">
              <a:buFont typeface="Wingdings" pitchFamily="2" charset="2"/>
              <a:buChar char="Ø"/>
            </a:pPr>
            <a:r>
              <a:rPr lang="en-US" dirty="0">
                <a:ea typeface="ＭＳ Ｐゴシック" pitchFamily="34" charset="-128"/>
              </a:rPr>
              <a:t>Etc</a:t>
            </a:r>
            <a:r>
              <a:rPr lang="en-US" dirty="0" smtClean="0">
                <a:ea typeface="ＭＳ Ｐゴシック" pitchFamily="34" charset="-128"/>
              </a:rPr>
              <a:t>.</a:t>
            </a:r>
            <a:endParaRPr lang="en-US" dirty="0">
              <a:ea typeface="ＭＳ Ｐゴシック" pitchFamily="34" charset="-128"/>
            </a:endParaRPr>
          </a:p>
        </p:txBody>
      </p:sp>
    </p:spTree>
    <p:extLst>
      <p:ext uri="{BB962C8B-B14F-4D97-AF65-F5344CB8AC3E}">
        <p14:creationId xmlns:p14="http://schemas.microsoft.com/office/powerpoint/2010/main" val="959640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Teaching Resources on Website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https://www.ndsu.edu/cfwriters</a:t>
            </a:r>
          </a:p>
          <a:p>
            <a:pPr lvl="1">
              <a:buFont typeface="Wingdings" pitchFamily="2" charset="2"/>
              <a:buChar char="Ø"/>
            </a:pPr>
            <a:r>
              <a:rPr lang="en-US" dirty="0">
                <a:ea typeface="ＭＳ Ｐゴシック" pitchFamily="34" charset="-128"/>
              </a:rPr>
              <a:t>Teaching Resources</a:t>
            </a:r>
          </a:p>
          <a:p>
            <a:pPr lvl="2">
              <a:buFont typeface="Wingdings" pitchFamily="2" charset="2"/>
              <a:buChar char="Ø"/>
            </a:pPr>
            <a:r>
              <a:rPr lang="en-US" dirty="0">
                <a:ea typeface="ＭＳ Ｐゴシック" pitchFamily="34" charset="-128"/>
              </a:rPr>
              <a:t>Instructional Support</a:t>
            </a:r>
          </a:p>
          <a:p>
            <a:pPr lvl="3">
              <a:buFont typeface="Wingdings" pitchFamily="2" charset="2"/>
              <a:buChar char="Ø"/>
            </a:pPr>
            <a:r>
              <a:rPr lang="en-US" sz="2400" dirty="0">
                <a:ea typeface="ＭＳ Ｐゴシック" pitchFamily="34" charset="-128"/>
              </a:rPr>
              <a:t>Pedagogical Resources</a:t>
            </a:r>
          </a:p>
          <a:p>
            <a:pPr lvl="3">
              <a:buFont typeface="Wingdings" pitchFamily="2" charset="2"/>
              <a:buChar char="Ø"/>
            </a:pPr>
            <a:r>
              <a:rPr lang="en-US" sz="2400" dirty="0">
                <a:ea typeface="ＭＳ Ｐゴシック" pitchFamily="34" charset="-128"/>
              </a:rPr>
              <a:t>Avoiding Plagiarism</a:t>
            </a:r>
          </a:p>
          <a:p>
            <a:pPr lvl="3">
              <a:buFont typeface="Wingdings" pitchFamily="2" charset="2"/>
              <a:buChar char="Ø"/>
            </a:pPr>
            <a:r>
              <a:rPr lang="en-US" sz="2400" dirty="0">
                <a:ea typeface="ＭＳ Ｐゴシック" pitchFamily="34" charset="-128"/>
              </a:rPr>
              <a:t>Writing Across the </a:t>
            </a:r>
            <a:r>
              <a:rPr lang="en-US" sz="2400" dirty="0" smtClean="0">
                <a:ea typeface="ＭＳ Ｐゴシック" pitchFamily="34" charset="-128"/>
              </a:rPr>
              <a:t>Curriculum</a:t>
            </a:r>
            <a:endParaRPr lang="en-US" sz="2400" dirty="0">
              <a:ea typeface="ＭＳ Ｐゴシック" pitchFamily="34" charset="-128"/>
            </a:endParaRPr>
          </a:p>
        </p:txBody>
      </p:sp>
    </p:spTree>
    <p:extLst>
      <p:ext uri="{BB962C8B-B14F-4D97-AF65-F5344CB8AC3E}">
        <p14:creationId xmlns:p14="http://schemas.microsoft.com/office/powerpoint/2010/main" val="1431501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Student Support</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Peer consultants help students improve strategies for writing effectively and independently</a:t>
            </a:r>
          </a:p>
          <a:p>
            <a:pPr>
              <a:buFont typeface="Wingdings" pitchFamily="2" charset="2"/>
              <a:buChar char="Ø"/>
            </a:pPr>
            <a:r>
              <a:rPr lang="en-US" dirty="0">
                <a:ea typeface="ＭＳ Ｐゴシック" pitchFamily="34" charset="-128"/>
              </a:rPr>
              <a:t>30-minute appointments</a:t>
            </a:r>
          </a:p>
          <a:p>
            <a:pPr>
              <a:buFont typeface="Wingdings" pitchFamily="2" charset="2"/>
              <a:buChar char="Ø"/>
            </a:pPr>
            <a:r>
              <a:rPr lang="en-US" dirty="0">
                <a:ea typeface="ＭＳ Ｐゴシック" pitchFamily="34" charset="-128"/>
              </a:rPr>
              <a:t>One-on-one feedback</a:t>
            </a:r>
          </a:p>
          <a:p>
            <a:pPr>
              <a:buFont typeface="Wingdings" pitchFamily="2" charset="2"/>
              <a:buChar char="Ø"/>
            </a:pPr>
            <a:r>
              <a:rPr lang="en-US" dirty="0">
                <a:ea typeface="ＭＳ Ｐゴシック" pitchFamily="34" charset="-128"/>
              </a:rPr>
              <a:t>Group format for group </a:t>
            </a:r>
            <a:r>
              <a:rPr lang="en-US" dirty="0" smtClean="0">
                <a:ea typeface="ＭＳ Ｐゴシック" pitchFamily="34" charset="-128"/>
              </a:rPr>
              <a:t>projects</a:t>
            </a:r>
            <a:endParaRPr lang="en-US" dirty="0">
              <a:ea typeface="ＭＳ Ｐゴシック" pitchFamily="34" charset="-128"/>
            </a:endParaRPr>
          </a:p>
        </p:txBody>
      </p:sp>
    </p:spTree>
    <p:extLst>
      <p:ext uri="{BB962C8B-B14F-4D97-AF65-F5344CB8AC3E}">
        <p14:creationId xmlns:p14="http://schemas.microsoft.com/office/powerpoint/2010/main" val="1679573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34" charset="-128"/>
              </a:rPr>
              <a:t>Writing Resources on Website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a:ea typeface="ＭＳ Ｐゴシック" pitchFamily="34" charset="-128"/>
              </a:rPr>
              <a:t>https://www.ndsu.edu/cfwriters</a:t>
            </a:r>
          </a:p>
          <a:p>
            <a:pPr lvl="1">
              <a:buFont typeface="Wingdings" pitchFamily="2" charset="2"/>
              <a:buChar char="Ø"/>
            </a:pPr>
            <a:r>
              <a:rPr lang="en-US" dirty="0">
                <a:ea typeface="ＭＳ Ｐゴシック" pitchFamily="34" charset="-128"/>
              </a:rPr>
              <a:t>Writing Resources</a:t>
            </a:r>
          </a:p>
          <a:p>
            <a:pPr lvl="2">
              <a:buFont typeface="Wingdings" pitchFamily="2" charset="2"/>
              <a:buChar char="Ø"/>
            </a:pPr>
            <a:r>
              <a:rPr lang="en-US" dirty="0">
                <a:ea typeface="ＭＳ Ｐゴシック" pitchFamily="34" charset="-128"/>
              </a:rPr>
              <a:t>Writing Process</a:t>
            </a:r>
          </a:p>
          <a:p>
            <a:pPr lvl="2">
              <a:buFont typeface="Wingdings" pitchFamily="2" charset="2"/>
              <a:buChar char="Ø"/>
            </a:pPr>
            <a:r>
              <a:rPr lang="en-US" dirty="0">
                <a:ea typeface="ＭＳ Ｐゴシック" pitchFamily="34" charset="-128"/>
              </a:rPr>
              <a:t>Finding Sources</a:t>
            </a:r>
          </a:p>
          <a:p>
            <a:pPr lvl="2">
              <a:buFont typeface="Wingdings" pitchFamily="2" charset="2"/>
              <a:buChar char="Ø"/>
            </a:pPr>
            <a:r>
              <a:rPr lang="en-US" dirty="0">
                <a:ea typeface="ＭＳ Ｐゴシック" pitchFamily="34" charset="-128"/>
              </a:rPr>
              <a:t>Citing Sources</a:t>
            </a:r>
          </a:p>
          <a:p>
            <a:pPr lvl="2">
              <a:buFont typeface="Wingdings" pitchFamily="2" charset="2"/>
              <a:buChar char="Ø"/>
            </a:pPr>
            <a:r>
              <a:rPr lang="en-US" dirty="0">
                <a:ea typeface="ＭＳ Ｐゴシック" pitchFamily="34" charset="-128"/>
              </a:rPr>
              <a:t>Genres/Types of Documents</a:t>
            </a:r>
          </a:p>
          <a:p>
            <a:pPr lvl="2">
              <a:buFont typeface="Wingdings" pitchFamily="2" charset="2"/>
              <a:buChar char="Ø"/>
            </a:pPr>
            <a:r>
              <a:rPr lang="en-US" dirty="0">
                <a:ea typeface="ＭＳ Ｐゴシック" pitchFamily="34" charset="-128"/>
              </a:rPr>
              <a:t>Grammar, Usage, and Style</a:t>
            </a:r>
          </a:p>
          <a:p>
            <a:pPr lvl="2">
              <a:buFont typeface="Wingdings" pitchFamily="2" charset="2"/>
              <a:buChar char="Ø"/>
            </a:pPr>
            <a:r>
              <a:rPr lang="en-US" dirty="0">
                <a:ea typeface="ＭＳ Ｐゴシック" pitchFamily="34" charset="-128"/>
              </a:rPr>
              <a:t>Academic Publishing</a:t>
            </a:r>
          </a:p>
          <a:p>
            <a:pPr lvl="2">
              <a:buFont typeface="Wingdings" pitchFamily="2" charset="2"/>
              <a:buChar char="Ø"/>
            </a:pPr>
            <a:r>
              <a:rPr lang="en-US" dirty="0">
                <a:ea typeface="ＭＳ Ｐゴシック" pitchFamily="34" charset="-128"/>
              </a:rPr>
              <a:t>Software and Databases</a:t>
            </a:r>
          </a:p>
          <a:p>
            <a:endParaRPr lang="en-US" dirty="0"/>
          </a:p>
        </p:txBody>
      </p:sp>
    </p:spTree>
    <p:extLst>
      <p:ext uri="{BB962C8B-B14F-4D97-AF65-F5344CB8AC3E}">
        <p14:creationId xmlns:p14="http://schemas.microsoft.com/office/powerpoint/2010/main" val="3644435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ndsu-templat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dsu-template2" id="{8AA3A42C-28C8-7041-ABC6-6393A3C12FF3}" vid="{DD26F8E0-7F35-004A-83CC-A919B7D3F2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ndsu-template2-1</Template>
  <TotalTime>84</TotalTime>
  <Words>1561</Words>
  <Application>Microsoft Office PowerPoint</Application>
  <PresentationFormat>On-screen Show (4:3)</PresentationFormat>
  <Paragraphs>81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ndsu-template1</vt:lpstr>
      <vt:lpstr>PowerPoint Presentation</vt:lpstr>
      <vt:lpstr>Copyright and Plagiarism in the Academy</vt:lpstr>
      <vt:lpstr>Agenda</vt:lpstr>
      <vt:lpstr>Provide a Quality Assignment</vt:lpstr>
      <vt:lpstr>Be Involved in the Writing Process</vt:lpstr>
      <vt:lpstr>Teaching Support</vt:lpstr>
      <vt:lpstr>Teaching Resources on Website</vt:lpstr>
      <vt:lpstr>Student Support</vt:lpstr>
      <vt:lpstr>Writing Resources on Website</vt:lpstr>
      <vt:lpstr>Thank You</vt:lpstr>
    </vt:vector>
  </TitlesOfParts>
  <Company>North Dakota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Peirce</dc:creator>
  <cp:lastModifiedBy>Karen Peirce</cp:lastModifiedBy>
  <cp:revision>9</cp:revision>
  <cp:lastPrinted>2016-07-27T20:30:31Z</cp:lastPrinted>
  <dcterms:created xsi:type="dcterms:W3CDTF">2016-07-27T19:27:45Z</dcterms:created>
  <dcterms:modified xsi:type="dcterms:W3CDTF">2016-08-01T15:48:06Z</dcterms:modified>
</cp:coreProperties>
</file>