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67" r:id="rId6"/>
    <p:sldId id="257" r:id="rId7"/>
    <p:sldId id="277" r:id="rId8"/>
    <p:sldId id="258" r:id="rId9"/>
    <p:sldId id="268" r:id="rId10"/>
    <p:sldId id="283" r:id="rId11"/>
    <p:sldId id="261" r:id="rId12"/>
    <p:sldId id="260" r:id="rId13"/>
    <p:sldId id="281" r:id="rId14"/>
    <p:sldId id="280" r:id="rId15"/>
    <p:sldId id="269" r:id="rId16"/>
    <p:sldId id="259" r:id="rId17"/>
    <p:sldId id="274" r:id="rId18"/>
    <p:sldId id="278" r:id="rId19"/>
    <p:sldId id="264" r:id="rId20"/>
    <p:sldId id="265" r:id="rId21"/>
    <p:sldId id="279" r:id="rId22"/>
    <p:sldId id="272" r:id="rId23"/>
    <p:sldId id="262" r:id="rId24"/>
    <p:sldId id="263" r:id="rId25"/>
    <p:sldId id="276" r:id="rId26"/>
    <p:sldId id="270" r:id="rId27"/>
    <p:sldId id="282" r:id="rId28"/>
    <p:sldId id="26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DFA13-C881-0457-A040-5960D2DEA178}" v="3" dt="2022-09-06T16:52:53.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83" d="100"/>
          <a:sy n="83" d="100"/>
        </p:scale>
        <p:origin x="158" y="72"/>
      </p:cViewPr>
      <p:guideLst/>
    </p:cSldViewPr>
  </p:slideViewPr>
  <p:notesTextViewPr>
    <p:cViewPr>
      <p:scale>
        <a:sx n="1" d="1"/>
        <a:sy n="1" d="1"/>
      </p:scale>
      <p:origin x="0" y="0"/>
    </p:cViewPr>
  </p:notesTextViewPr>
  <p:sorterViewPr>
    <p:cViewPr>
      <p:scale>
        <a:sx n="100" d="100"/>
        <a:sy n="100" d="100"/>
      </p:scale>
      <p:origin x="0" y="-19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Miller" userId="97eb0aac-7b30-4031-9fed-6e471fbac695" providerId="ADAL" clId="{9F580DB6-5F9E-41A9-826D-B6F905D7B915}"/>
    <pc:docChg chg="undo custSel addSld delSld modSld sldOrd">
      <pc:chgData name="Donald Miller" userId="97eb0aac-7b30-4031-9fed-6e471fbac695" providerId="ADAL" clId="{9F580DB6-5F9E-41A9-826D-B6F905D7B915}" dt="2022-09-06T17:14:06.466" v="6140" actId="403"/>
      <pc:docMkLst>
        <pc:docMk/>
      </pc:docMkLst>
      <pc:sldChg chg="modSp">
        <pc:chgData name="Donald Miller" userId="97eb0aac-7b30-4031-9fed-6e471fbac695" providerId="ADAL" clId="{9F580DB6-5F9E-41A9-826D-B6F905D7B915}" dt="2022-08-19T17:38:44.662" v="612" actId="113"/>
        <pc:sldMkLst>
          <pc:docMk/>
          <pc:sldMk cId="1492946470" sldId="256"/>
        </pc:sldMkLst>
        <pc:spChg chg="mod">
          <ac:chgData name="Donald Miller" userId="97eb0aac-7b30-4031-9fed-6e471fbac695" providerId="ADAL" clId="{9F580DB6-5F9E-41A9-826D-B6F905D7B915}" dt="2022-08-19T17:38:12.972" v="559" actId="20577"/>
          <ac:spMkLst>
            <pc:docMk/>
            <pc:sldMk cId="1492946470" sldId="256"/>
            <ac:spMk id="2" creationId="{00000000-0000-0000-0000-000000000000}"/>
          </ac:spMkLst>
        </pc:spChg>
        <pc:spChg chg="mod">
          <ac:chgData name="Donald Miller" userId="97eb0aac-7b30-4031-9fed-6e471fbac695" providerId="ADAL" clId="{9F580DB6-5F9E-41A9-826D-B6F905D7B915}" dt="2022-08-19T17:38:44.662" v="612" actId="113"/>
          <ac:spMkLst>
            <pc:docMk/>
            <pc:sldMk cId="1492946470" sldId="256"/>
            <ac:spMk id="3" creationId="{00000000-0000-0000-0000-000000000000}"/>
          </ac:spMkLst>
        </pc:spChg>
      </pc:sldChg>
      <pc:sldChg chg="modSp">
        <pc:chgData name="Donald Miller" userId="97eb0aac-7b30-4031-9fed-6e471fbac695" providerId="ADAL" clId="{9F580DB6-5F9E-41A9-826D-B6F905D7B915}" dt="2022-08-25T14:46:08.246" v="4135" actId="20577"/>
        <pc:sldMkLst>
          <pc:docMk/>
          <pc:sldMk cId="2815344855" sldId="257"/>
        </pc:sldMkLst>
        <pc:spChg chg="mod">
          <ac:chgData name="Donald Miller" userId="97eb0aac-7b30-4031-9fed-6e471fbac695" providerId="ADAL" clId="{9F580DB6-5F9E-41A9-826D-B6F905D7B915}" dt="2022-08-25T14:46:08.246" v="4135" actId="20577"/>
          <ac:spMkLst>
            <pc:docMk/>
            <pc:sldMk cId="2815344855" sldId="257"/>
            <ac:spMk id="3" creationId="{00000000-0000-0000-0000-000000000000}"/>
          </ac:spMkLst>
        </pc:spChg>
      </pc:sldChg>
      <pc:sldChg chg="modSp ord">
        <pc:chgData name="Donald Miller" userId="97eb0aac-7b30-4031-9fed-6e471fbac695" providerId="ADAL" clId="{9F580DB6-5F9E-41A9-826D-B6F905D7B915}" dt="2022-08-30T17:34:22.825" v="5755" actId="27636"/>
        <pc:sldMkLst>
          <pc:docMk/>
          <pc:sldMk cId="1959238428" sldId="258"/>
        </pc:sldMkLst>
        <pc:spChg chg="mod">
          <ac:chgData name="Donald Miller" userId="97eb0aac-7b30-4031-9fed-6e471fbac695" providerId="ADAL" clId="{9F580DB6-5F9E-41A9-826D-B6F905D7B915}" dt="2022-08-30T17:34:22.825" v="5755" actId="27636"/>
          <ac:spMkLst>
            <pc:docMk/>
            <pc:sldMk cId="1959238428" sldId="258"/>
            <ac:spMk id="3" creationId="{00000000-0000-0000-0000-000000000000}"/>
          </ac:spMkLst>
        </pc:spChg>
      </pc:sldChg>
      <pc:sldChg chg="modSp">
        <pc:chgData name="Donald Miller" userId="97eb0aac-7b30-4031-9fed-6e471fbac695" providerId="ADAL" clId="{9F580DB6-5F9E-41A9-826D-B6F905D7B915}" dt="2022-08-25T19:45:22.486" v="4508" actId="20577"/>
        <pc:sldMkLst>
          <pc:docMk/>
          <pc:sldMk cId="1547647058" sldId="259"/>
        </pc:sldMkLst>
        <pc:spChg chg="mod">
          <ac:chgData name="Donald Miller" userId="97eb0aac-7b30-4031-9fed-6e471fbac695" providerId="ADAL" clId="{9F580DB6-5F9E-41A9-826D-B6F905D7B915}" dt="2022-08-25T19:45:22.486" v="4508" actId="20577"/>
          <ac:spMkLst>
            <pc:docMk/>
            <pc:sldMk cId="1547647058" sldId="259"/>
            <ac:spMk id="3" creationId="{00000000-0000-0000-0000-000000000000}"/>
          </ac:spMkLst>
        </pc:spChg>
      </pc:sldChg>
      <pc:sldChg chg="modSp ord">
        <pc:chgData name="Donald Miller" userId="97eb0aac-7b30-4031-9fed-6e471fbac695" providerId="ADAL" clId="{9F580DB6-5F9E-41A9-826D-B6F905D7B915}" dt="2022-08-24T16:23:06.823" v="3003" actId="20577"/>
        <pc:sldMkLst>
          <pc:docMk/>
          <pc:sldMk cId="976089696" sldId="260"/>
        </pc:sldMkLst>
        <pc:spChg chg="mod">
          <ac:chgData name="Donald Miller" userId="97eb0aac-7b30-4031-9fed-6e471fbac695" providerId="ADAL" clId="{9F580DB6-5F9E-41A9-826D-B6F905D7B915}" dt="2022-08-24T16:23:06.823" v="3003" actId="20577"/>
          <ac:spMkLst>
            <pc:docMk/>
            <pc:sldMk cId="976089696" sldId="260"/>
            <ac:spMk id="3" creationId="{860FADB0-5C76-4A8C-ADD4-9F1C3709D99D}"/>
          </ac:spMkLst>
        </pc:spChg>
      </pc:sldChg>
      <pc:sldChg chg="modSp">
        <pc:chgData name="Donald Miller" userId="97eb0aac-7b30-4031-9fed-6e471fbac695" providerId="ADAL" clId="{9F580DB6-5F9E-41A9-826D-B6F905D7B915}" dt="2022-08-30T17:42:36.669" v="5816" actId="20577"/>
        <pc:sldMkLst>
          <pc:docMk/>
          <pc:sldMk cId="2355784192" sldId="261"/>
        </pc:sldMkLst>
        <pc:spChg chg="mod">
          <ac:chgData name="Donald Miller" userId="97eb0aac-7b30-4031-9fed-6e471fbac695" providerId="ADAL" clId="{9F580DB6-5F9E-41A9-826D-B6F905D7B915}" dt="2022-08-23T18:45:19.170" v="1745" actId="6549"/>
          <ac:spMkLst>
            <pc:docMk/>
            <pc:sldMk cId="2355784192" sldId="261"/>
            <ac:spMk id="2" creationId="{00000000-0000-0000-0000-000000000000}"/>
          </ac:spMkLst>
        </pc:spChg>
        <pc:spChg chg="mod">
          <ac:chgData name="Donald Miller" userId="97eb0aac-7b30-4031-9fed-6e471fbac695" providerId="ADAL" clId="{9F580DB6-5F9E-41A9-826D-B6F905D7B915}" dt="2022-08-30T17:42:36.669" v="5816" actId="20577"/>
          <ac:spMkLst>
            <pc:docMk/>
            <pc:sldMk cId="2355784192" sldId="261"/>
            <ac:spMk id="3" creationId="{00000000-0000-0000-0000-000000000000}"/>
          </ac:spMkLst>
        </pc:spChg>
      </pc:sldChg>
      <pc:sldChg chg="modSp">
        <pc:chgData name="Donald Miller" userId="97eb0aac-7b30-4031-9fed-6e471fbac695" providerId="ADAL" clId="{9F580DB6-5F9E-41A9-826D-B6F905D7B915}" dt="2022-08-25T19:37:54.732" v="4338" actId="403"/>
        <pc:sldMkLst>
          <pc:docMk/>
          <pc:sldMk cId="384522774" sldId="262"/>
        </pc:sldMkLst>
        <pc:spChg chg="mod">
          <ac:chgData name="Donald Miller" userId="97eb0aac-7b30-4031-9fed-6e471fbac695" providerId="ADAL" clId="{9F580DB6-5F9E-41A9-826D-B6F905D7B915}" dt="2022-08-25T19:37:20.428" v="4327" actId="404"/>
          <ac:spMkLst>
            <pc:docMk/>
            <pc:sldMk cId="384522774" sldId="262"/>
            <ac:spMk id="2" creationId="{00000000-0000-0000-0000-000000000000}"/>
          </ac:spMkLst>
        </pc:spChg>
        <pc:graphicFrameChg chg="mod modGraphic">
          <ac:chgData name="Donald Miller" userId="97eb0aac-7b30-4031-9fed-6e471fbac695" providerId="ADAL" clId="{9F580DB6-5F9E-41A9-826D-B6F905D7B915}" dt="2022-08-25T19:37:50.101" v="4336" actId="403"/>
          <ac:graphicFrameMkLst>
            <pc:docMk/>
            <pc:sldMk cId="384522774" sldId="262"/>
            <ac:graphicFrameMk id="4" creationId="{00000000-0000-0000-0000-000000000000}"/>
          </ac:graphicFrameMkLst>
        </pc:graphicFrameChg>
        <pc:graphicFrameChg chg="modGraphic">
          <ac:chgData name="Donald Miller" userId="97eb0aac-7b30-4031-9fed-6e471fbac695" providerId="ADAL" clId="{9F580DB6-5F9E-41A9-826D-B6F905D7B915}" dt="2022-08-25T19:37:54.732" v="4338" actId="403"/>
          <ac:graphicFrameMkLst>
            <pc:docMk/>
            <pc:sldMk cId="384522774" sldId="262"/>
            <ac:graphicFrameMk id="5" creationId="{00000000-0000-0000-0000-000000000000}"/>
          </ac:graphicFrameMkLst>
        </pc:graphicFrameChg>
      </pc:sldChg>
      <pc:sldChg chg="addSp modSp">
        <pc:chgData name="Donald Miller" userId="97eb0aac-7b30-4031-9fed-6e471fbac695" providerId="ADAL" clId="{9F580DB6-5F9E-41A9-826D-B6F905D7B915}" dt="2022-08-30T18:17:19.266" v="6049" actId="14734"/>
        <pc:sldMkLst>
          <pc:docMk/>
          <pc:sldMk cId="573983132" sldId="263"/>
        </pc:sldMkLst>
        <pc:spChg chg="mod">
          <ac:chgData name="Donald Miller" userId="97eb0aac-7b30-4031-9fed-6e471fbac695" providerId="ADAL" clId="{9F580DB6-5F9E-41A9-826D-B6F905D7B915}" dt="2022-08-25T19:37:35.100" v="4332" actId="404"/>
          <ac:spMkLst>
            <pc:docMk/>
            <pc:sldMk cId="573983132" sldId="263"/>
            <ac:spMk id="2" creationId="{00000000-0000-0000-0000-000000000000}"/>
          </ac:spMkLst>
        </pc:spChg>
        <pc:spChg chg="add mod">
          <ac:chgData name="Donald Miller" userId="97eb0aac-7b30-4031-9fed-6e471fbac695" providerId="ADAL" clId="{9F580DB6-5F9E-41A9-826D-B6F905D7B915}" dt="2022-08-25T19:38:11.719" v="4341" actId="6549"/>
          <ac:spMkLst>
            <pc:docMk/>
            <pc:sldMk cId="573983132" sldId="263"/>
            <ac:spMk id="3" creationId="{FB3B56B9-E61A-4D02-86D8-7F28009DE0B0}"/>
          </ac:spMkLst>
        </pc:spChg>
        <pc:graphicFrameChg chg="mod modGraphic">
          <ac:chgData name="Donald Miller" userId="97eb0aac-7b30-4031-9fed-6e471fbac695" providerId="ADAL" clId="{9F580DB6-5F9E-41A9-826D-B6F905D7B915}" dt="2022-08-30T18:17:19.266" v="6049" actId="14734"/>
          <ac:graphicFrameMkLst>
            <pc:docMk/>
            <pc:sldMk cId="573983132" sldId="263"/>
            <ac:graphicFrameMk id="4" creationId="{00000000-0000-0000-0000-000000000000}"/>
          </ac:graphicFrameMkLst>
        </pc:graphicFrameChg>
      </pc:sldChg>
      <pc:sldChg chg="modSp ord">
        <pc:chgData name="Donald Miller" userId="97eb0aac-7b30-4031-9fed-6e471fbac695" providerId="ADAL" clId="{9F580DB6-5F9E-41A9-826D-B6F905D7B915}" dt="2022-09-06T16:46:25.905" v="6089"/>
        <pc:sldMkLst>
          <pc:docMk/>
          <pc:sldMk cId="1380234374" sldId="264"/>
        </pc:sldMkLst>
        <pc:spChg chg="mod">
          <ac:chgData name="Donald Miller" userId="97eb0aac-7b30-4031-9fed-6e471fbac695" providerId="ADAL" clId="{9F580DB6-5F9E-41A9-826D-B6F905D7B915}" dt="2022-09-06T16:46:25.905" v="6089"/>
          <ac:spMkLst>
            <pc:docMk/>
            <pc:sldMk cId="1380234374" sldId="264"/>
            <ac:spMk id="3" creationId="{00000000-0000-0000-0000-000000000000}"/>
          </ac:spMkLst>
        </pc:spChg>
      </pc:sldChg>
      <pc:sldChg chg="modSp">
        <pc:chgData name="Donald Miller" userId="97eb0aac-7b30-4031-9fed-6e471fbac695" providerId="ADAL" clId="{9F580DB6-5F9E-41A9-826D-B6F905D7B915}" dt="2022-09-02T16:53:32.218" v="6070" actId="20577"/>
        <pc:sldMkLst>
          <pc:docMk/>
          <pc:sldMk cId="2613659817" sldId="265"/>
        </pc:sldMkLst>
        <pc:spChg chg="mod">
          <ac:chgData name="Donald Miller" userId="97eb0aac-7b30-4031-9fed-6e471fbac695" providerId="ADAL" clId="{9F580DB6-5F9E-41A9-826D-B6F905D7B915}" dt="2022-08-25T19:56:44.525" v="4615" actId="20577"/>
          <ac:spMkLst>
            <pc:docMk/>
            <pc:sldMk cId="2613659817" sldId="265"/>
            <ac:spMk id="2" creationId="{00000000-0000-0000-0000-000000000000}"/>
          </ac:spMkLst>
        </pc:spChg>
        <pc:spChg chg="mod">
          <ac:chgData name="Donald Miller" userId="97eb0aac-7b30-4031-9fed-6e471fbac695" providerId="ADAL" clId="{9F580DB6-5F9E-41A9-826D-B6F905D7B915}" dt="2022-09-02T16:53:32.218" v="6070" actId="20577"/>
          <ac:spMkLst>
            <pc:docMk/>
            <pc:sldMk cId="2613659817" sldId="265"/>
            <ac:spMk id="3" creationId="{00000000-0000-0000-0000-000000000000}"/>
          </ac:spMkLst>
        </pc:spChg>
      </pc:sldChg>
      <pc:sldChg chg="modSp">
        <pc:chgData name="Donald Miller" userId="97eb0aac-7b30-4031-9fed-6e471fbac695" providerId="ADAL" clId="{9F580DB6-5F9E-41A9-826D-B6F905D7B915}" dt="2022-09-06T17:14:06.466" v="6140" actId="403"/>
        <pc:sldMkLst>
          <pc:docMk/>
          <pc:sldMk cId="4194334220" sldId="266"/>
        </pc:sldMkLst>
        <pc:spChg chg="mod">
          <ac:chgData name="Donald Miller" userId="97eb0aac-7b30-4031-9fed-6e471fbac695" providerId="ADAL" clId="{9F580DB6-5F9E-41A9-826D-B6F905D7B915}" dt="2022-09-06T17:14:06.466" v="6140" actId="403"/>
          <ac:spMkLst>
            <pc:docMk/>
            <pc:sldMk cId="4194334220" sldId="266"/>
            <ac:spMk id="3" creationId="{00000000-0000-0000-0000-000000000000}"/>
          </ac:spMkLst>
        </pc:spChg>
      </pc:sldChg>
      <pc:sldChg chg="modSp">
        <pc:chgData name="Donald Miller" userId="97eb0aac-7b30-4031-9fed-6e471fbac695" providerId="ADAL" clId="{9F580DB6-5F9E-41A9-826D-B6F905D7B915}" dt="2022-08-25T14:43:36.964" v="4077" actId="6549"/>
        <pc:sldMkLst>
          <pc:docMk/>
          <pc:sldMk cId="2411658581" sldId="267"/>
        </pc:sldMkLst>
        <pc:spChg chg="mod">
          <ac:chgData name="Donald Miller" userId="97eb0aac-7b30-4031-9fed-6e471fbac695" providerId="ADAL" clId="{9F580DB6-5F9E-41A9-826D-B6F905D7B915}" dt="2022-08-08T18:27:13.498" v="172" actId="20577"/>
          <ac:spMkLst>
            <pc:docMk/>
            <pc:sldMk cId="2411658581" sldId="267"/>
            <ac:spMk id="2" creationId="{CF05851C-299E-4220-844C-D7973CB0C6A7}"/>
          </ac:spMkLst>
        </pc:spChg>
        <pc:spChg chg="mod">
          <ac:chgData name="Donald Miller" userId="97eb0aac-7b30-4031-9fed-6e471fbac695" providerId="ADAL" clId="{9F580DB6-5F9E-41A9-826D-B6F905D7B915}" dt="2022-08-25T14:43:36.964" v="4077" actId="6549"/>
          <ac:spMkLst>
            <pc:docMk/>
            <pc:sldMk cId="2411658581" sldId="267"/>
            <ac:spMk id="3" creationId="{7A62F344-D95A-4F9C-998B-CC0533DC9B5E}"/>
          </ac:spMkLst>
        </pc:spChg>
      </pc:sldChg>
      <pc:sldChg chg="modSp ord">
        <pc:chgData name="Donald Miller" userId="97eb0aac-7b30-4031-9fed-6e471fbac695" providerId="ADAL" clId="{9F580DB6-5F9E-41A9-826D-B6F905D7B915}" dt="2022-09-06T16:25:39.817" v="6072" actId="114"/>
        <pc:sldMkLst>
          <pc:docMk/>
          <pc:sldMk cId="2814909383" sldId="268"/>
        </pc:sldMkLst>
        <pc:spChg chg="mod">
          <ac:chgData name="Donald Miller" userId="97eb0aac-7b30-4031-9fed-6e471fbac695" providerId="ADAL" clId="{9F580DB6-5F9E-41A9-826D-B6F905D7B915}" dt="2022-09-06T16:25:39.817" v="6072" actId="114"/>
          <ac:spMkLst>
            <pc:docMk/>
            <pc:sldMk cId="2814909383" sldId="268"/>
            <ac:spMk id="3" creationId="{7F47E47E-7A24-4CB4-8EA7-76B9261DF655}"/>
          </ac:spMkLst>
        </pc:spChg>
      </pc:sldChg>
      <pc:sldChg chg="addSp modSp ord">
        <pc:chgData name="Donald Miller" userId="97eb0aac-7b30-4031-9fed-6e471fbac695" providerId="ADAL" clId="{9F580DB6-5F9E-41A9-826D-B6F905D7B915}" dt="2022-08-25T19:35:21.059" v="4291" actId="1076"/>
        <pc:sldMkLst>
          <pc:docMk/>
          <pc:sldMk cId="1088468730" sldId="269"/>
        </pc:sldMkLst>
        <pc:spChg chg="add mod">
          <ac:chgData name="Donald Miller" userId="97eb0aac-7b30-4031-9fed-6e471fbac695" providerId="ADAL" clId="{9F580DB6-5F9E-41A9-826D-B6F905D7B915}" dt="2022-08-24T17:57:34.167" v="3891" actId="14100"/>
          <ac:spMkLst>
            <pc:docMk/>
            <pc:sldMk cId="1088468730" sldId="269"/>
            <ac:spMk id="3" creationId="{D68AE3C3-680E-4793-B911-A535952C2F65}"/>
          </ac:spMkLst>
        </pc:spChg>
        <pc:spChg chg="add mod">
          <ac:chgData name="Donald Miller" userId="97eb0aac-7b30-4031-9fed-6e471fbac695" providerId="ADAL" clId="{9F580DB6-5F9E-41A9-826D-B6F905D7B915}" dt="2022-08-25T19:35:21.059" v="4291" actId="1076"/>
          <ac:spMkLst>
            <pc:docMk/>
            <pc:sldMk cId="1088468730" sldId="269"/>
            <ac:spMk id="4" creationId="{BFB824F9-DB8F-4144-84B6-F38CD49DD4C3}"/>
          </ac:spMkLst>
        </pc:spChg>
        <pc:picChg chg="add mod">
          <ac:chgData name="Donald Miller" userId="97eb0aac-7b30-4031-9fed-6e471fbac695" providerId="ADAL" clId="{9F580DB6-5F9E-41A9-826D-B6F905D7B915}" dt="2022-08-25T19:35:12.410" v="4290" actId="14100"/>
          <ac:picMkLst>
            <pc:docMk/>
            <pc:sldMk cId="1088468730" sldId="269"/>
            <ac:picMk id="2" creationId="{5C91B75B-6290-46AF-BDA5-43F896977E3B}"/>
          </ac:picMkLst>
        </pc:picChg>
        <pc:picChg chg="mod">
          <ac:chgData name="Donald Miller" userId="97eb0aac-7b30-4031-9fed-6e471fbac695" providerId="ADAL" clId="{9F580DB6-5F9E-41A9-826D-B6F905D7B915}" dt="2022-08-24T17:58:03.447" v="3894" actId="1076"/>
          <ac:picMkLst>
            <pc:docMk/>
            <pc:sldMk cId="1088468730" sldId="269"/>
            <ac:picMk id="1026" creationId="{60BA2FB0-68F2-4BBC-81D8-0C6C39E7207E}"/>
          </ac:picMkLst>
        </pc:picChg>
      </pc:sldChg>
      <pc:sldChg chg="modSp">
        <pc:chgData name="Donald Miller" userId="97eb0aac-7b30-4031-9fed-6e471fbac695" providerId="ADAL" clId="{9F580DB6-5F9E-41A9-826D-B6F905D7B915}" dt="2022-09-06T16:48:31.790" v="6090" actId="113"/>
        <pc:sldMkLst>
          <pc:docMk/>
          <pc:sldMk cId="2461571166" sldId="270"/>
        </pc:sldMkLst>
        <pc:spChg chg="mod">
          <ac:chgData name="Donald Miller" userId="97eb0aac-7b30-4031-9fed-6e471fbac695" providerId="ADAL" clId="{9F580DB6-5F9E-41A9-826D-B6F905D7B915}" dt="2022-09-06T16:48:31.790" v="6090" actId="113"/>
          <ac:spMkLst>
            <pc:docMk/>
            <pc:sldMk cId="2461571166" sldId="270"/>
            <ac:spMk id="2" creationId="{65809058-0CDB-47F8-8843-8A36426F3B32}"/>
          </ac:spMkLst>
        </pc:spChg>
        <pc:spChg chg="mod">
          <ac:chgData name="Donald Miller" userId="97eb0aac-7b30-4031-9fed-6e471fbac695" providerId="ADAL" clId="{9F580DB6-5F9E-41A9-826D-B6F905D7B915}" dt="2022-08-26T16:15:04.924" v="5008" actId="20577"/>
          <ac:spMkLst>
            <pc:docMk/>
            <pc:sldMk cId="2461571166" sldId="270"/>
            <ac:spMk id="3" creationId="{271B4EA4-EF17-47F7-ACFC-CBAE91D6AD7E}"/>
          </ac:spMkLst>
        </pc:spChg>
      </pc:sldChg>
      <pc:sldChg chg="modSp add ord">
        <pc:chgData name="Donald Miller" userId="97eb0aac-7b30-4031-9fed-6e471fbac695" providerId="ADAL" clId="{9F580DB6-5F9E-41A9-826D-B6F905D7B915}" dt="2022-08-30T18:12:27.347" v="5925" actId="20577"/>
        <pc:sldMkLst>
          <pc:docMk/>
          <pc:sldMk cId="2580846964" sldId="272"/>
        </pc:sldMkLst>
        <pc:spChg chg="mod">
          <ac:chgData name="Donald Miller" userId="97eb0aac-7b30-4031-9fed-6e471fbac695" providerId="ADAL" clId="{9F580DB6-5F9E-41A9-826D-B6F905D7B915}" dt="2022-08-30T18:12:27.347" v="5925" actId="20577"/>
          <ac:spMkLst>
            <pc:docMk/>
            <pc:sldMk cId="2580846964" sldId="272"/>
            <ac:spMk id="2" creationId="{383B9325-F9B1-4CC8-AAF2-601CA7D76C4E}"/>
          </ac:spMkLst>
        </pc:spChg>
        <pc:spChg chg="mod">
          <ac:chgData name="Donald Miller" userId="97eb0aac-7b30-4031-9fed-6e471fbac695" providerId="ADAL" clId="{9F580DB6-5F9E-41A9-826D-B6F905D7B915}" dt="2022-08-25T19:51:45.773" v="4555" actId="20577"/>
          <ac:spMkLst>
            <pc:docMk/>
            <pc:sldMk cId="2580846964" sldId="272"/>
            <ac:spMk id="3" creationId="{FF1C67AB-D5FE-4CA2-9AA5-62D9A4A3301C}"/>
          </ac:spMkLst>
        </pc:spChg>
      </pc:sldChg>
      <pc:sldChg chg="modSp add">
        <pc:chgData name="Donald Miller" userId="97eb0aac-7b30-4031-9fed-6e471fbac695" providerId="ADAL" clId="{9F580DB6-5F9E-41A9-826D-B6F905D7B915}" dt="2022-08-30T18:08:22.116" v="5822" actId="6549"/>
        <pc:sldMkLst>
          <pc:docMk/>
          <pc:sldMk cId="2326275411" sldId="274"/>
        </pc:sldMkLst>
        <pc:spChg chg="mod">
          <ac:chgData name="Donald Miller" userId="97eb0aac-7b30-4031-9fed-6e471fbac695" providerId="ADAL" clId="{9F580DB6-5F9E-41A9-826D-B6F905D7B915}" dt="2022-08-15T19:34:53.239" v="365" actId="20577"/>
          <ac:spMkLst>
            <pc:docMk/>
            <pc:sldMk cId="2326275411" sldId="274"/>
            <ac:spMk id="2" creationId="{5A5741CE-2606-49FD-B6D7-E58690289E71}"/>
          </ac:spMkLst>
        </pc:spChg>
        <pc:spChg chg="mod">
          <ac:chgData name="Donald Miller" userId="97eb0aac-7b30-4031-9fed-6e471fbac695" providerId="ADAL" clId="{9F580DB6-5F9E-41A9-826D-B6F905D7B915}" dt="2022-08-30T18:08:22.116" v="5822" actId="6549"/>
          <ac:spMkLst>
            <pc:docMk/>
            <pc:sldMk cId="2326275411" sldId="274"/>
            <ac:spMk id="3" creationId="{8061B36B-B57D-47C3-9E47-B7F6D44865B6}"/>
          </ac:spMkLst>
        </pc:spChg>
      </pc:sldChg>
      <pc:sldChg chg="modSp">
        <pc:chgData name="Donald Miller" userId="97eb0aac-7b30-4031-9fed-6e471fbac695" providerId="ADAL" clId="{9F580DB6-5F9E-41A9-826D-B6F905D7B915}" dt="2022-08-29T18:25:24.436" v="5746" actId="20577"/>
        <pc:sldMkLst>
          <pc:docMk/>
          <pc:sldMk cId="1100143841" sldId="276"/>
        </pc:sldMkLst>
        <pc:spChg chg="mod">
          <ac:chgData name="Donald Miller" userId="97eb0aac-7b30-4031-9fed-6e471fbac695" providerId="ADAL" clId="{9F580DB6-5F9E-41A9-826D-B6F905D7B915}" dt="2022-08-29T18:25:24.436" v="5746" actId="20577"/>
          <ac:spMkLst>
            <pc:docMk/>
            <pc:sldMk cId="1100143841" sldId="276"/>
            <ac:spMk id="3" creationId="{7F90CE3B-1202-EB9F-88E5-CB34A4880778}"/>
          </ac:spMkLst>
        </pc:spChg>
      </pc:sldChg>
      <pc:sldChg chg="modSp add">
        <pc:chgData name="Donald Miller" userId="97eb0aac-7b30-4031-9fed-6e471fbac695" providerId="ADAL" clId="{9F580DB6-5F9E-41A9-826D-B6F905D7B915}" dt="2022-08-24T16:13:46.413" v="2889" actId="20577"/>
        <pc:sldMkLst>
          <pc:docMk/>
          <pc:sldMk cId="1353139358" sldId="277"/>
        </pc:sldMkLst>
        <pc:spChg chg="mod">
          <ac:chgData name="Donald Miller" userId="97eb0aac-7b30-4031-9fed-6e471fbac695" providerId="ADAL" clId="{9F580DB6-5F9E-41A9-826D-B6F905D7B915}" dt="2022-08-23T18:36:06.059" v="1603" actId="20577"/>
          <ac:spMkLst>
            <pc:docMk/>
            <pc:sldMk cId="1353139358" sldId="277"/>
            <ac:spMk id="2" creationId="{9840F524-0925-49CF-A1DE-AB0A980DA388}"/>
          </ac:spMkLst>
        </pc:spChg>
        <pc:spChg chg="mod">
          <ac:chgData name="Donald Miller" userId="97eb0aac-7b30-4031-9fed-6e471fbac695" providerId="ADAL" clId="{9F580DB6-5F9E-41A9-826D-B6F905D7B915}" dt="2022-08-24T16:13:46.413" v="2889" actId="20577"/>
          <ac:spMkLst>
            <pc:docMk/>
            <pc:sldMk cId="1353139358" sldId="277"/>
            <ac:spMk id="3" creationId="{CF7FAF75-0E33-405E-9AB2-E411E41FD6EF}"/>
          </ac:spMkLst>
        </pc:spChg>
      </pc:sldChg>
      <pc:sldChg chg="modSp add ord">
        <pc:chgData name="Donald Miller" userId="97eb0aac-7b30-4031-9fed-6e471fbac695" providerId="ADAL" clId="{9F580DB6-5F9E-41A9-826D-B6F905D7B915}" dt="2022-09-06T16:44:05.775" v="6085" actId="20577"/>
        <pc:sldMkLst>
          <pc:docMk/>
          <pc:sldMk cId="1061838403" sldId="278"/>
        </pc:sldMkLst>
        <pc:spChg chg="mod">
          <ac:chgData name="Donald Miller" userId="97eb0aac-7b30-4031-9fed-6e471fbac695" providerId="ADAL" clId="{9F580DB6-5F9E-41A9-826D-B6F905D7B915}" dt="2022-08-30T18:09:07.366" v="5830" actId="20577"/>
          <ac:spMkLst>
            <pc:docMk/>
            <pc:sldMk cId="1061838403" sldId="278"/>
            <ac:spMk id="2" creationId="{3631DFD7-93B3-41C6-911C-7EEF4D340CF9}"/>
          </ac:spMkLst>
        </pc:spChg>
        <pc:spChg chg="mod">
          <ac:chgData name="Donald Miller" userId="97eb0aac-7b30-4031-9fed-6e471fbac695" providerId="ADAL" clId="{9F580DB6-5F9E-41A9-826D-B6F905D7B915}" dt="2022-09-06T16:44:05.775" v="6085" actId="20577"/>
          <ac:spMkLst>
            <pc:docMk/>
            <pc:sldMk cId="1061838403" sldId="278"/>
            <ac:spMk id="3" creationId="{3C8A457F-934D-47DE-BB96-51DC65A021D5}"/>
          </ac:spMkLst>
        </pc:spChg>
      </pc:sldChg>
      <pc:sldChg chg="modSp add">
        <pc:chgData name="Donald Miller" userId="97eb0aac-7b30-4031-9fed-6e471fbac695" providerId="ADAL" clId="{9F580DB6-5F9E-41A9-826D-B6F905D7B915}" dt="2022-08-25T19:56:20.194" v="4611" actId="27636"/>
        <pc:sldMkLst>
          <pc:docMk/>
          <pc:sldMk cId="1190170618" sldId="279"/>
        </pc:sldMkLst>
        <pc:spChg chg="mod">
          <ac:chgData name="Donald Miller" userId="97eb0aac-7b30-4031-9fed-6e471fbac695" providerId="ADAL" clId="{9F580DB6-5F9E-41A9-826D-B6F905D7B915}" dt="2022-08-25T19:52:19.273" v="4580" actId="20577"/>
          <ac:spMkLst>
            <pc:docMk/>
            <pc:sldMk cId="1190170618" sldId="279"/>
            <ac:spMk id="2" creationId="{EFCC28B8-EDF3-4745-99D8-174A9AD14B4E}"/>
          </ac:spMkLst>
        </pc:spChg>
        <pc:spChg chg="mod">
          <ac:chgData name="Donald Miller" userId="97eb0aac-7b30-4031-9fed-6e471fbac695" providerId="ADAL" clId="{9F580DB6-5F9E-41A9-826D-B6F905D7B915}" dt="2022-08-25T19:56:20.194" v="4611" actId="27636"/>
          <ac:spMkLst>
            <pc:docMk/>
            <pc:sldMk cId="1190170618" sldId="279"/>
            <ac:spMk id="3" creationId="{FEB35FED-1326-4DFE-B5E1-274733E1EBE4}"/>
          </ac:spMkLst>
        </pc:spChg>
      </pc:sldChg>
      <pc:sldChg chg="addSp delSp modSp add ord">
        <pc:chgData name="Donald Miller" userId="97eb0aac-7b30-4031-9fed-6e471fbac695" providerId="ADAL" clId="{9F580DB6-5F9E-41A9-826D-B6F905D7B915}" dt="2022-08-25T19:33:38.161" v="4289" actId="14100"/>
        <pc:sldMkLst>
          <pc:docMk/>
          <pc:sldMk cId="1068429822" sldId="280"/>
        </pc:sldMkLst>
        <pc:spChg chg="mod">
          <ac:chgData name="Donald Miller" userId="97eb0aac-7b30-4031-9fed-6e471fbac695" providerId="ADAL" clId="{9F580DB6-5F9E-41A9-826D-B6F905D7B915}" dt="2022-08-24T17:51:32.001" v="3849" actId="20577"/>
          <ac:spMkLst>
            <pc:docMk/>
            <pc:sldMk cId="1068429822" sldId="280"/>
            <ac:spMk id="2" creationId="{0F0F5D3B-85FB-4F9A-B8D4-075F327808FB}"/>
          </ac:spMkLst>
        </pc:spChg>
        <pc:spChg chg="del">
          <ac:chgData name="Donald Miller" userId="97eb0aac-7b30-4031-9fed-6e471fbac695" providerId="ADAL" clId="{9F580DB6-5F9E-41A9-826D-B6F905D7B915}" dt="2022-08-24T17:55:50.864" v="3850"/>
          <ac:spMkLst>
            <pc:docMk/>
            <pc:sldMk cId="1068429822" sldId="280"/>
            <ac:spMk id="3" creationId="{751BE331-AE79-4743-9EB1-C1C5A3141910}"/>
          </ac:spMkLst>
        </pc:spChg>
        <pc:picChg chg="add mod">
          <ac:chgData name="Donald Miller" userId="97eb0aac-7b30-4031-9fed-6e471fbac695" providerId="ADAL" clId="{9F580DB6-5F9E-41A9-826D-B6F905D7B915}" dt="2022-08-25T19:33:38.161" v="4289" actId="14100"/>
          <ac:picMkLst>
            <pc:docMk/>
            <pc:sldMk cId="1068429822" sldId="280"/>
            <ac:picMk id="5" creationId="{DAC1D606-BF31-4ECB-AC50-D8D7F4897204}"/>
          </ac:picMkLst>
        </pc:picChg>
        <pc:picChg chg="add mod">
          <ac:chgData name="Donald Miller" userId="97eb0aac-7b30-4031-9fed-6e471fbac695" providerId="ADAL" clId="{9F580DB6-5F9E-41A9-826D-B6F905D7B915}" dt="2022-08-24T17:56:35.863" v="3861" actId="1076"/>
          <ac:picMkLst>
            <pc:docMk/>
            <pc:sldMk cId="1068429822" sldId="280"/>
            <ac:picMk id="7" creationId="{4F4BBF06-22F6-4B27-9798-60947466565E}"/>
          </ac:picMkLst>
        </pc:picChg>
      </pc:sldChg>
      <pc:sldChg chg="addSp modSp add modAnim">
        <pc:chgData name="Donald Miller" userId="97eb0aac-7b30-4031-9fed-6e471fbac695" providerId="ADAL" clId="{9F580DB6-5F9E-41A9-826D-B6F905D7B915}" dt="2022-08-25T19:33:26.041" v="4288" actId="1076"/>
        <pc:sldMkLst>
          <pc:docMk/>
          <pc:sldMk cId="1483586864" sldId="281"/>
        </pc:sldMkLst>
        <pc:picChg chg="add mod">
          <ac:chgData name="Donald Miller" userId="97eb0aac-7b30-4031-9fed-6e471fbac695" providerId="ADAL" clId="{9F580DB6-5F9E-41A9-826D-B6F905D7B915}" dt="2022-08-25T19:33:26.041" v="4288" actId="1076"/>
          <ac:picMkLst>
            <pc:docMk/>
            <pc:sldMk cId="1483586864" sldId="281"/>
            <ac:picMk id="3" creationId="{19F85E5E-2DA6-4C67-8022-36E3F1B034C8}"/>
          </ac:picMkLst>
        </pc:picChg>
        <pc:picChg chg="add mod">
          <ac:chgData name="Donald Miller" userId="97eb0aac-7b30-4031-9fed-6e471fbac695" providerId="ADAL" clId="{9F580DB6-5F9E-41A9-826D-B6F905D7B915}" dt="2022-08-25T19:33:20.553" v="4287" actId="14100"/>
          <ac:picMkLst>
            <pc:docMk/>
            <pc:sldMk cId="1483586864" sldId="281"/>
            <ac:picMk id="4" creationId="{DD1B219B-D5DA-48EC-801C-9A6587852BC4}"/>
          </ac:picMkLst>
        </pc:picChg>
      </pc:sldChg>
      <pc:sldChg chg="modSp add">
        <pc:chgData name="Donald Miller" userId="97eb0aac-7b30-4031-9fed-6e471fbac695" providerId="ADAL" clId="{9F580DB6-5F9E-41A9-826D-B6F905D7B915}" dt="2022-08-25T19:36:03.491" v="4293" actId="403"/>
        <pc:sldMkLst>
          <pc:docMk/>
          <pc:sldMk cId="4266530052" sldId="282"/>
        </pc:sldMkLst>
        <pc:spChg chg="mod">
          <ac:chgData name="Donald Miller" userId="97eb0aac-7b30-4031-9fed-6e471fbac695" providerId="ADAL" clId="{9F580DB6-5F9E-41A9-826D-B6F905D7B915}" dt="2022-08-25T19:26:41.736" v="4192" actId="20577"/>
          <ac:spMkLst>
            <pc:docMk/>
            <pc:sldMk cId="4266530052" sldId="282"/>
            <ac:spMk id="2" creationId="{61E18B31-CE5C-4AAF-B9A3-F6B4AE1F9D2B}"/>
          </ac:spMkLst>
        </pc:spChg>
        <pc:spChg chg="mod">
          <ac:chgData name="Donald Miller" userId="97eb0aac-7b30-4031-9fed-6e471fbac695" providerId="ADAL" clId="{9F580DB6-5F9E-41A9-826D-B6F905D7B915}" dt="2022-08-25T19:36:03.491" v="4293" actId="403"/>
          <ac:spMkLst>
            <pc:docMk/>
            <pc:sldMk cId="4266530052" sldId="282"/>
            <ac:spMk id="3" creationId="{A69D4C0A-A44E-45CD-B33E-896BF197E5AF}"/>
          </ac:spMkLst>
        </pc:spChg>
      </pc:sldChg>
      <pc:sldChg chg="modSp add">
        <pc:chgData name="Donald Miller" userId="97eb0aac-7b30-4031-9fed-6e471fbac695" providerId="ADAL" clId="{9F580DB6-5F9E-41A9-826D-B6F905D7B915}" dt="2022-09-06T16:36:01.546" v="6082" actId="20577"/>
        <pc:sldMkLst>
          <pc:docMk/>
          <pc:sldMk cId="203231271" sldId="283"/>
        </pc:sldMkLst>
        <pc:spChg chg="mod">
          <ac:chgData name="Donald Miller" userId="97eb0aac-7b30-4031-9fed-6e471fbac695" providerId="ADAL" clId="{9F580DB6-5F9E-41A9-826D-B6F905D7B915}" dt="2022-08-29T16:47:43.892" v="5117" actId="20577"/>
          <ac:spMkLst>
            <pc:docMk/>
            <pc:sldMk cId="203231271" sldId="283"/>
            <ac:spMk id="2" creationId="{4A05F0C5-DDC3-464E-B893-E44B676052D4}"/>
          </ac:spMkLst>
        </pc:spChg>
        <pc:spChg chg="mod">
          <ac:chgData name="Donald Miller" userId="97eb0aac-7b30-4031-9fed-6e471fbac695" providerId="ADAL" clId="{9F580DB6-5F9E-41A9-826D-B6F905D7B915}" dt="2022-09-06T16:36:01.546" v="6082" actId="20577"/>
          <ac:spMkLst>
            <pc:docMk/>
            <pc:sldMk cId="203231271" sldId="283"/>
            <ac:spMk id="3" creationId="{C72220B9-3379-46F8-9EFA-39FA88703A06}"/>
          </ac:spMkLst>
        </pc:spChg>
      </pc:sldChg>
    </pc:docChg>
  </pc:docChgLst>
  <pc:docChgLst>
    <pc:chgData name="Miller, Donald" userId="S::donald.r.miller@ndus.edu::97eb0aac-7b30-4031-9fed-6e471fbac695" providerId="AD" clId="Web-{706194D3-0D25-4F26-E521-B51C6FC3E0B6}"/>
    <pc:docChg chg="addSld modSld">
      <pc:chgData name="Miller, Donald" userId="S::donald.r.miller@ndus.edu::97eb0aac-7b30-4031-9fed-6e471fbac695" providerId="AD" clId="Web-{706194D3-0D25-4F26-E521-B51C6FC3E0B6}" dt="2022-08-17T00:28:46.912" v="79" actId="20577"/>
      <pc:docMkLst>
        <pc:docMk/>
      </pc:docMkLst>
      <pc:sldChg chg="modSp new">
        <pc:chgData name="Miller, Donald" userId="S::donald.r.miller@ndus.edu::97eb0aac-7b30-4031-9fed-6e471fbac695" providerId="AD" clId="Web-{706194D3-0D25-4F26-E521-B51C6FC3E0B6}" dt="2022-08-17T00:28:32.850" v="78" actId="20577"/>
        <pc:sldMkLst>
          <pc:docMk/>
          <pc:sldMk cId="1100143841" sldId="276"/>
        </pc:sldMkLst>
        <pc:spChg chg="mod">
          <ac:chgData name="Miller, Donald" userId="S::donald.r.miller@ndus.edu::97eb0aac-7b30-4031-9fed-6e471fbac695" providerId="AD" clId="Web-{706194D3-0D25-4F26-E521-B51C6FC3E0B6}" dt="2022-08-17T00:26:27.724" v="18" actId="20577"/>
          <ac:spMkLst>
            <pc:docMk/>
            <pc:sldMk cId="1100143841" sldId="276"/>
            <ac:spMk id="2" creationId="{198C38F2-EA15-9D44-7A32-00B9DB17928F}"/>
          </ac:spMkLst>
        </pc:spChg>
        <pc:spChg chg="mod">
          <ac:chgData name="Miller, Donald" userId="S::donald.r.miller@ndus.edu::97eb0aac-7b30-4031-9fed-6e471fbac695" providerId="AD" clId="Web-{706194D3-0D25-4F26-E521-B51C6FC3E0B6}" dt="2022-08-17T00:28:32.850" v="78" actId="20577"/>
          <ac:spMkLst>
            <pc:docMk/>
            <pc:sldMk cId="1100143841" sldId="276"/>
            <ac:spMk id="3" creationId="{7F90CE3B-1202-EB9F-88E5-CB34A4880778}"/>
          </ac:spMkLst>
        </pc:spChg>
      </pc:sldChg>
    </pc:docChg>
  </pc:docChgLst>
  <pc:docChgLst>
    <pc:chgData name="Donald Miller" userId="97eb0aac-7b30-4031-9fed-6e471fbac695" providerId="ADAL" clId="{8521DFD3-A1F7-4D5E-83B4-ADA469514B32}"/>
    <pc:docChg chg="custSel addSld modSld">
      <pc:chgData name="Donald Miller" userId="97eb0aac-7b30-4031-9fed-6e471fbac695" providerId="ADAL" clId="{8521DFD3-A1F7-4D5E-83B4-ADA469514B32}" dt="2022-08-02T17:04:20.900" v="135" actId="5793"/>
      <pc:docMkLst>
        <pc:docMk/>
      </pc:docMkLst>
      <pc:sldChg chg="modSp">
        <pc:chgData name="Donald Miller" userId="97eb0aac-7b30-4031-9fed-6e471fbac695" providerId="ADAL" clId="{8521DFD3-A1F7-4D5E-83B4-ADA469514B32}" dt="2022-08-02T17:01:55.201" v="0" actId="6549"/>
        <pc:sldMkLst>
          <pc:docMk/>
          <pc:sldMk cId="1380234374" sldId="264"/>
        </pc:sldMkLst>
        <pc:spChg chg="mod">
          <ac:chgData name="Donald Miller" userId="97eb0aac-7b30-4031-9fed-6e471fbac695" providerId="ADAL" clId="{8521DFD3-A1F7-4D5E-83B4-ADA469514B32}" dt="2022-08-02T17:01:55.201" v="0" actId="6549"/>
          <ac:spMkLst>
            <pc:docMk/>
            <pc:sldMk cId="1380234374" sldId="264"/>
            <ac:spMk id="3" creationId="{00000000-0000-0000-0000-000000000000}"/>
          </ac:spMkLst>
        </pc:spChg>
      </pc:sldChg>
      <pc:sldChg chg="modSp add">
        <pc:chgData name="Donald Miller" userId="97eb0aac-7b30-4031-9fed-6e471fbac695" providerId="ADAL" clId="{8521DFD3-A1F7-4D5E-83B4-ADA469514B32}" dt="2022-08-02T17:02:51.162" v="49" actId="20577"/>
        <pc:sldMkLst>
          <pc:docMk/>
          <pc:sldMk cId="2461571166" sldId="270"/>
        </pc:sldMkLst>
        <pc:spChg chg="mod">
          <ac:chgData name="Donald Miller" userId="97eb0aac-7b30-4031-9fed-6e471fbac695" providerId="ADAL" clId="{8521DFD3-A1F7-4D5E-83B4-ADA469514B32}" dt="2022-08-02T17:02:24.072" v="11" actId="20577"/>
          <ac:spMkLst>
            <pc:docMk/>
            <pc:sldMk cId="2461571166" sldId="270"/>
            <ac:spMk id="2" creationId="{65809058-0CDB-47F8-8843-8A36426F3B32}"/>
          </ac:spMkLst>
        </pc:spChg>
        <pc:spChg chg="mod">
          <ac:chgData name="Donald Miller" userId="97eb0aac-7b30-4031-9fed-6e471fbac695" providerId="ADAL" clId="{8521DFD3-A1F7-4D5E-83B4-ADA469514B32}" dt="2022-08-02T17:02:51.162" v="49" actId="20577"/>
          <ac:spMkLst>
            <pc:docMk/>
            <pc:sldMk cId="2461571166" sldId="270"/>
            <ac:spMk id="3" creationId="{271B4EA4-EF17-47F7-ACFC-CBAE91D6AD7E}"/>
          </ac:spMkLst>
        </pc:spChg>
      </pc:sldChg>
    </pc:docChg>
  </pc:docChgLst>
  <pc:docChgLst>
    <pc:chgData name="Miller, Donald" userId="S::donald.r.miller@ndus.edu::97eb0aac-7b30-4031-9fed-6e471fbac695" providerId="AD" clId="Web-{C43DFA13-C881-0457-A040-5960D2DEA178}"/>
    <pc:docChg chg="modSld">
      <pc:chgData name="Miller, Donald" userId="S::donald.r.miller@ndus.edu::97eb0aac-7b30-4031-9fed-6e471fbac695" providerId="AD" clId="Web-{C43DFA13-C881-0457-A040-5960D2DEA178}" dt="2022-09-06T16:52:53.336" v="2" actId="20577"/>
      <pc:docMkLst>
        <pc:docMk/>
      </pc:docMkLst>
      <pc:sldChg chg="modSp">
        <pc:chgData name="Miller, Donald" userId="S::donald.r.miller@ndus.edu::97eb0aac-7b30-4031-9fed-6e471fbac695" providerId="AD" clId="Web-{C43DFA13-C881-0457-A040-5960D2DEA178}" dt="2022-09-06T16:52:22.101" v="0" actId="20577"/>
        <pc:sldMkLst>
          <pc:docMk/>
          <pc:sldMk cId="2411658581" sldId="267"/>
        </pc:sldMkLst>
        <pc:spChg chg="mod">
          <ac:chgData name="Miller, Donald" userId="S::donald.r.miller@ndus.edu::97eb0aac-7b30-4031-9fed-6e471fbac695" providerId="AD" clId="Web-{C43DFA13-C881-0457-A040-5960D2DEA178}" dt="2022-09-06T16:52:22.101" v="0" actId="20577"/>
          <ac:spMkLst>
            <pc:docMk/>
            <pc:sldMk cId="2411658581" sldId="267"/>
            <ac:spMk id="3" creationId="{7A62F344-D95A-4F9C-998B-CC0533DC9B5E}"/>
          </ac:spMkLst>
        </pc:spChg>
      </pc:sldChg>
      <pc:sldChg chg="modSp">
        <pc:chgData name="Miller, Donald" userId="S::donald.r.miller@ndus.edu::97eb0aac-7b30-4031-9fed-6e471fbac695" providerId="AD" clId="Web-{C43DFA13-C881-0457-A040-5960D2DEA178}" dt="2022-09-06T16:52:53.336" v="2" actId="20577"/>
        <pc:sldMkLst>
          <pc:docMk/>
          <pc:sldMk cId="2814909383" sldId="268"/>
        </pc:sldMkLst>
        <pc:spChg chg="mod">
          <ac:chgData name="Miller, Donald" userId="S::donald.r.miller@ndus.edu::97eb0aac-7b30-4031-9fed-6e471fbac695" providerId="AD" clId="Web-{C43DFA13-C881-0457-A040-5960D2DEA178}" dt="2022-09-06T16:52:53.336" v="2" actId="20577"/>
          <ac:spMkLst>
            <pc:docMk/>
            <pc:sldMk cId="2814909383" sldId="268"/>
            <ac:spMk id="3" creationId="{7F47E47E-7A24-4CB4-8EA7-76B9261DF65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A12BC3-C497-45E2-861C-9CBA436F3B85}"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BC6D-0FF6-4F80-9315-822E38754EF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89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12BC3-C497-45E2-861C-9CBA436F3B85}"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1895358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12BC3-C497-45E2-861C-9CBA436F3B85}"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394909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12BC3-C497-45E2-861C-9CBA436F3B85}"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102330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A12BC3-C497-45E2-861C-9CBA436F3B85}"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BC6D-0FF6-4F80-9315-822E38754EF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224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A12BC3-C497-45E2-861C-9CBA436F3B85}"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117867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A12BC3-C497-45E2-861C-9CBA436F3B85}" type="datetimeFigureOut">
              <a:rPr lang="en-US" smtClean="0"/>
              <a:t>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1586242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A12BC3-C497-45E2-861C-9CBA436F3B85}" type="datetimeFigureOut">
              <a:rPr lang="en-US" smtClean="0"/>
              <a:t>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101615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1A12BC3-C497-45E2-861C-9CBA436F3B85}" type="datetimeFigureOut">
              <a:rPr lang="en-US" smtClean="0"/>
              <a:t>9/6/2022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414139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1A12BC3-C497-45E2-861C-9CBA436F3B85}" type="datetimeFigureOut">
              <a:rPr lang="en-US" smtClean="0"/>
              <a:t>9/6/2022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A03BC6D-0FF6-4F80-9315-822E38754EFA}" type="slidenum">
              <a:rPr lang="en-US" smtClean="0"/>
              <a:t>‹#›</a:t>
            </a:fld>
            <a:endParaRPr lang="en-US"/>
          </a:p>
        </p:txBody>
      </p:sp>
    </p:spTree>
    <p:extLst>
      <p:ext uri="{BB962C8B-B14F-4D97-AF65-F5344CB8AC3E}">
        <p14:creationId xmlns:p14="http://schemas.microsoft.com/office/powerpoint/2010/main" val="68779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A12BC3-C497-45E2-861C-9CBA436F3B85}"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3BC6D-0FF6-4F80-9315-822E38754EFA}" type="slidenum">
              <a:rPr lang="en-US" smtClean="0"/>
              <a:t>‹#›</a:t>
            </a:fld>
            <a:endParaRPr lang="en-US"/>
          </a:p>
        </p:txBody>
      </p:sp>
    </p:spTree>
    <p:extLst>
      <p:ext uri="{BB962C8B-B14F-4D97-AF65-F5344CB8AC3E}">
        <p14:creationId xmlns:p14="http://schemas.microsoft.com/office/powerpoint/2010/main" val="12897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1A12BC3-C497-45E2-861C-9CBA436F3B85}" type="datetimeFigureOut">
              <a:rPr lang="en-US" smtClean="0"/>
              <a:t>9/6/2022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A03BC6D-0FF6-4F80-9315-822E38754EF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934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https://static01.nyt.com/images/2022/08/02/multimedia/02-THE-MORNING-NL-Pelosi/merlin_210397026_6b8eb2aa-d8f7-425f-ae75-c1040aef1603-articleLarge.jp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apha.msgfocus.com/c/1MaVu4zP3uDhzto2QXjFtnD0S1aq"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ongress.gov/search?q=%7B%22source%22%3A%22legislation%22%2C%22congress%22%3A117%7D" TargetMode="External"/><Relationship Id="rId2" Type="http://schemas.openxmlformats.org/officeDocument/2006/relationships/hyperlink" Target="https://www.congress.go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votervoice.net/ACCP/Campaigns/79110/Respond" TargetMode="External"/><Relationship Id="rId3" Type="http://schemas.openxmlformats.org/officeDocument/2006/relationships/hyperlink" Target="https://p2a.co/ywz5JtS?_ga=2.261385549.1100239644.1661286962-936337042.1661286962" TargetMode="External"/><Relationship Id="rId7" Type="http://schemas.openxmlformats.org/officeDocument/2006/relationships/hyperlink" Target="https://ashsp.ac360.aristotleactioncenter.com/#/searchForMe" TargetMode="External"/><Relationship Id="rId2" Type="http://schemas.openxmlformats.org/officeDocument/2006/relationships/hyperlink" Target="https://www.nursingworld.org/practice-policy/advocacy/" TargetMode="External"/><Relationship Id="rId1" Type="http://schemas.openxmlformats.org/officeDocument/2006/relationships/slideLayout" Target="../slideLayouts/slideLayout2.xml"/><Relationship Id="rId6" Type="http://schemas.openxmlformats.org/officeDocument/2006/relationships/hyperlink" Target="https://www.pharmacist.com/Advocacy/Issues" TargetMode="External"/><Relationship Id="rId5" Type="http://schemas.openxmlformats.org/officeDocument/2006/relationships/hyperlink" Target="https://apha.org/policies-and-advocacy/advocacy-for-public-health/action-alerts" TargetMode="External"/><Relationship Id="rId4" Type="http://schemas.openxmlformats.org/officeDocument/2006/relationships/hyperlink" Target="https://apha.org/Policies-and-Advocacy/Advocacy-for-Public-Health" TargetMode="External"/><Relationship Id="rId9" Type="http://schemas.openxmlformats.org/officeDocument/2006/relationships/hyperlink" Target="https://ncpa.org/legislative-action-center"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ongress.gov/bill/117th-congress/senate-bill/1362?q=%7B%22search%22%3A%5B%22s1362%22%2C%22s1362%22%5D%7D&amp;s=2&amp;r=1" TargetMode="External"/><Relationship Id="rId2" Type="http://schemas.openxmlformats.org/officeDocument/2006/relationships/hyperlink" Target="https://www.congress.gov/bill/117th-congress/house-bill/2759?q=%7B%22search%22%3A%5B%22hr2759%22%2C%22hr2759%22%5D%7D&amp;s=1&amp;r=1" TargetMode="External"/><Relationship Id="rId1" Type="http://schemas.openxmlformats.org/officeDocument/2006/relationships/slideLayout" Target="../slideLayouts/slideLayout2.xml"/><Relationship Id="rId5" Type="http://schemas.openxmlformats.org/officeDocument/2006/relationships/hyperlink" Target="https://www.pharmacist.com/Advocacy/Issues/Medicare-Provider-Status-Recognition" TargetMode="External"/><Relationship Id="rId4" Type="http://schemas.openxmlformats.org/officeDocument/2006/relationships/hyperlink" Target="https://ashsp.ac360.aristotleactioncenter.com/#/alertId/7a08b943-77c9-4b09-b500-17f965bbf41c/"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p2a.co/F2hp4BX" TargetMode="External"/><Relationship Id="rId3" Type="http://schemas.openxmlformats.org/officeDocument/2006/relationships/hyperlink" Target="https://www.congress.gov/bill/117th-congress/house-bill/851" TargetMode="External"/><Relationship Id="rId7" Type="http://schemas.openxmlformats.org/officeDocument/2006/relationships/hyperlink" Target="https://ashsp.ac360.aristotleactioncenter.com/#/searchForMe" TargetMode="External"/><Relationship Id="rId2" Type="http://schemas.openxmlformats.org/officeDocument/2006/relationships/hyperlink" Target="https://www.congress.gov/bill/117th-congress/senate-bill/246?q=%7B%22search%22%3A%5B%22s246%22%2C%22s246%22%5D%7D&amp;s=6&amp;r=1" TargetMode="External"/><Relationship Id="rId1" Type="http://schemas.openxmlformats.org/officeDocument/2006/relationships/slideLayout" Target="../slideLayouts/slideLayout2.xml"/><Relationship Id="rId6" Type="http://schemas.openxmlformats.org/officeDocument/2006/relationships/hyperlink" Target="https://www.congress.gov/bill/117th-congress/house-bill/1195?q=%7B%22search%22%3A%5B%22hr1195%22%2C%22hr1195%22%5D%7D&amp;s=10&amp;r=1" TargetMode="External"/><Relationship Id="rId5" Type="http://schemas.openxmlformats.org/officeDocument/2006/relationships/hyperlink" Target="https://www.congress.gov/bill/117th-congress/senate-bill/4182?q=%7B%22search%22%3A%5B%22s4182%22%2C%22s4182%22%5D%7D&amp;s=9&amp;r=1" TargetMode="External"/><Relationship Id="rId10" Type="http://schemas.openxmlformats.org/officeDocument/2006/relationships/hyperlink" Target="https://apha.org/Policies-and-Advocacy/Advocacy-for-Public-Health/Action-Alerts/infrastructure" TargetMode="External"/><Relationship Id="rId4" Type="http://schemas.openxmlformats.org/officeDocument/2006/relationships/hyperlink" Target="https://p2a.co/Kh4501g" TargetMode="External"/><Relationship Id="rId9" Type="http://schemas.openxmlformats.org/officeDocument/2006/relationships/hyperlink" Target="https://p2a.co/CSPiw9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congress.gov/bill/117th-congress/senate-bill/298?q=%7B%22search%22%3A%5B%22s298%22%2C%22s298%22%5D%7D&amp;s=3&amp;r=1" TargetMode="External"/><Relationship Id="rId7" Type="http://schemas.openxmlformats.org/officeDocument/2006/relationships/hyperlink" Target="https://rheum.app.sparkinfluence.net/help-copays-act/" TargetMode="External"/><Relationship Id="rId2" Type="http://schemas.openxmlformats.org/officeDocument/2006/relationships/hyperlink" Target="https://www.congress.gov/bill/117th-congress/senate-bill/4293?q=%7B%22search%22%3A%5B%22s4293%22%2C%22s4293%22%5D%7D&amp;s=2&amp;r=1" TargetMode="External"/><Relationship Id="rId1" Type="http://schemas.openxmlformats.org/officeDocument/2006/relationships/slideLayout" Target="../slideLayouts/slideLayout2.xml"/><Relationship Id="rId6" Type="http://schemas.openxmlformats.org/officeDocument/2006/relationships/hyperlink" Target="https://www.congress.gov/bill/117th-congress/house-bill/5801?q=%7B%22search%22%3A%5B%22hr5801%22%2C%22hr5801%22%5D%7D&amp;s=5&amp;r=1" TargetMode="External"/><Relationship Id="rId5" Type="http://schemas.openxmlformats.org/officeDocument/2006/relationships/hyperlink" Target="https://rheum.app.sparkinfluence.net/take-action-make-pbms-transparent-accountable/" TargetMode="External"/><Relationship Id="rId4" Type="http://schemas.openxmlformats.org/officeDocument/2006/relationships/hyperlink" Target="https://www.congress.gov/bill/117th-congress/house-bill/1829?q=%7B%22search%22%3A%5B%22hr1829%22%2C%22hr1829%22%5D%7D&amp;s=4&amp;r=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hoeven.senate.gov/" TargetMode="External"/><Relationship Id="rId2" Type="http://schemas.openxmlformats.org/officeDocument/2006/relationships/hyperlink" Target="http://www.congress.gov/" TargetMode="External"/><Relationship Id="rId1" Type="http://schemas.openxmlformats.org/officeDocument/2006/relationships/slideLayout" Target="../slideLayouts/slideLayout2.xml"/><Relationship Id="rId6" Type="http://schemas.openxmlformats.org/officeDocument/2006/relationships/hyperlink" Target="mailto:Grace_Bruno@cramer.senate.gov" TargetMode="External"/><Relationship Id="rId5" Type="http://schemas.openxmlformats.org/officeDocument/2006/relationships/hyperlink" Target="https://www.cramer.senate.gov/" TargetMode="External"/><Relationship Id="rId4" Type="http://schemas.openxmlformats.org/officeDocument/2006/relationships/hyperlink" Target="mailto:ty_kennedy@hoeven.senate.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rmstrong.house.gov/" TargetMode="External"/><Relationship Id="rId2" Type="http://schemas.openxmlformats.org/officeDocument/2006/relationships/hyperlink" Target="http://www.congress.gov/" TargetMode="External"/><Relationship Id="rId1" Type="http://schemas.openxmlformats.org/officeDocument/2006/relationships/slideLayout" Target="../slideLayouts/slideLayout2.xml"/><Relationship Id="rId4" Type="http://schemas.openxmlformats.org/officeDocument/2006/relationships/hyperlink" Target="mailto:Connor.Crowley@mail.house.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7ifqp4JtH1I" TargetMode="External"/><Relationship Id="rId2" Type="http://schemas.openxmlformats.org/officeDocument/2006/relationships/hyperlink" Target="https://www.accp.com/govt/advocacyResources.asp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ndstate.co1.qualtrics.com/jfe/form/SV_9zYdVkBt2uRylq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academic.oup.com/ajhp/article/76/4/251/530569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apha.org/Policies-and-Advocacy/Public-Health-Policy-Statement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Political Advocacy in the Health Professions</a:t>
            </a:r>
          </a:p>
        </p:txBody>
      </p:sp>
      <p:sp>
        <p:nvSpPr>
          <p:cNvPr id="3" name="Subtitle 2"/>
          <p:cNvSpPr>
            <a:spLocks noGrp="1"/>
          </p:cNvSpPr>
          <p:nvPr>
            <p:ph type="subTitle" idx="1"/>
          </p:nvPr>
        </p:nvSpPr>
        <p:spPr/>
        <p:txBody>
          <a:bodyPr/>
          <a:lstStyle/>
          <a:p>
            <a:pPr algn="ctr"/>
            <a:r>
              <a:rPr lang="en-US" b="1" dirty="0"/>
              <a:t>Don Miller, Pharm.D.</a:t>
            </a:r>
          </a:p>
          <a:p>
            <a:pPr algn="ctr"/>
            <a:r>
              <a:rPr lang="en-US" b="1" dirty="0"/>
              <a:t>Professor of Pharmacy Practice</a:t>
            </a:r>
          </a:p>
        </p:txBody>
      </p:sp>
    </p:spTree>
    <p:extLst>
      <p:ext uri="{BB962C8B-B14F-4D97-AF65-F5344CB8AC3E}">
        <p14:creationId xmlns:p14="http://schemas.microsoft.com/office/powerpoint/2010/main" val="149294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85E5E-2DA6-4C67-8022-36E3F1B03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552" y="1281708"/>
            <a:ext cx="5726111" cy="4294583"/>
          </a:xfrm>
          <a:prstGeom prst="rect">
            <a:avLst/>
          </a:prstGeom>
        </p:spPr>
      </p:pic>
      <p:pic>
        <p:nvPicPr>
          <p:cNvPr id="4" name="MVIMG_20190516_130013">
            <a:hlinkClick r:id="" action="ppaction://media"/>
            <a:extLst>
              <a:ext uri="{FF2B5EF4-FFF2-40B4-BE49-F238E27FC236}">
                <a16:creationId xmlns:a16="http://schemas.microsoft.com/office/drawing/2014/main" id="{DD1B219B-D5DA-48EC-801C-9A6587852B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337" y="378691"/>
            <a:ext cx="6123353" cy="4592203"/>
          </a:xfrm>
          <a:prstGeom prst="rect">
            <a:avLst/>
          </a:prstGeom>
        </p:spPr>
      </p:pic>
    </p:spTree>
    <p:extLst>
      <p:ext uri="{BB962C8B-B14F-4D97-AF65-F5344CB8AC3E}">
        <p14:creationId xmlns:p14="http://schemas.microsoft.com/office/powerpoint/2010/main" val="148358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5D3B-85FB-4F9A-B8D4-075F327808FB}"/>
              </a:ext>
            </a:extLst>
          </p:cNvPr>
          <p:cNvSpPr>
            <a:spLocks noGrp="1"/>
          </p:cNvSpPr>
          <p:nvPr>
            <p:ph type="title"/>
          </p:nvPr>
        </p:nvSpPr>
        <p:spPr/>
        <p:txBody>
          <a:bodyPr/>
          <a:lstStyle/>
          <a:p>
            <a:r>
              <a:rPr lang="en-US" dirty="0"/>
              <a:t>Getting Around the Capital</a:t>
            </a:r>
          </a:p>
        </p:txBody>
      </p:sp>
      <p:pic>
        <p:nvPicPr>
          <p:cNvPr id="5" name="Content Placeholder 4">
            <a:extLst>
              <a:ext uri="{FF2B5EF4-FFF2-40B4-BE49-F238E27FC236}">
                <a16:creationId xmlns:a16="http://schemas.microsoft.com/office/drawing/2014/main" id="{DAC1D606-BF31-4ECB-AC50-D8D7F48972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7221" y="1925739"/>
            <a:ext cx="5595042" cy="4196282"/>
          </a:xfrm>
        </p:spPr>
      </p:pic>
      <p:pic>
        <p:nvPicPr>
          <p:cNvPr id="7" name="Picture 6">
            <a:extLst>
              <a:ext uri="{FF2B5EF4-FFF2-40B4-BE49-F238E27FC236}">
                <a16:creationId xmlns:a16="http://schemas.microsoft.com/office/drawing/2014/main" id="{4F4BBF06-22F6-4B27-9798-609474665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64" y="1925739"/>
            <a:ext cx="5595043" cy="4196282"/>
          </a:xfrm>
          <a:prstGeom prst="rect">
            <a:avLst/>
          </a:prstGeom>
        </p:spPr>
      </p:pic>
    </p:spTree>
    <p:extLst>
      <p:ext uri="{BB962C8B-B14F-4D97-AF65-F5344CB8AC3E}">
        <p14:creationId xmlns:p14="http://schemas.microsoft.com/office/powerpoint/2010/main" val="1068429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01.nyt.com/images/2022/08/02/multimedia/02-THE-MORNING-NL-Pelosi/merlin_210397026_6b8eb2aa-d8f7-425f-ae75-c1040aef1603-articleLarge.jpg">
            <a:extLst>
              <a:ext uri="{FF2B5EF4-FFF2-40B4-BE49-F238E27FC236}">
                <a16:creationId xmlns:a16="http://schemas.microsoft.com/office/drawing/2014/main" id="{60BA2FB0-68F2-4BBC-81D8-0C6C39E7207E}"/>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134792" y="1464867"/>
            <a:ext cx="6144273" cy="409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s://tse3.mm.bing.net/th?id=OIP.INBSMAdcO-sdRifveY_1-QHaFj&amp;pid=Api&amp;P=0">
            <a:extLst>
              <a:ext uri="{FF2B5EF4-FFF2-40B4-BE49-F238E27FC236}">
                <a16:creationId xmlns:a16="http://schemas.microsoft.com/office/drawing/2014/main" id="{5C91B75B-6290-46AF-BDA5-43F896977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272" y="1405804"/>
            <a:ext cx="5649019" cy="41256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68AE3C3-680E-4793-B911-A535952C2F65}"/>
              </a:ext>
            </a:extLst>
          </p:cNvPr>
          <p:cNvSpPr>
            <a:spLocks noGrp="1"/>
          </p:cNvSpPr>
          <p:nvPr>
            <p:ph type="title"/>
          </p:nvPr>
        </p:nvSpPr>
        <p:spPr>
          <a:xfrm>
            <a:off x="1097280" y="286604"/>
            <a:ext cx="10058400" cy="806982"/>
          </a:xfrm>
        </p:spPr>
        <p:txBody>
          <a:bodyPr/>
          <a:lstStyle/>
          <a:p>
            <a:r>
              <a:rPr lang="en-US" dirty="0"/>
              <a:t>Who Knows Who You’ll See!</a:t>
            </a:r>
          </a:p>
        </p:txBody>
      </p:sp>
      <p:sp>
        <p:nvSpPr>
          <p:cNvPr id="4" name="Content Placeholder 3">
            <a:extLst>
              <a:ext uri="{FF2B5EF4-FFF2-40B4-BE49-F238E27FC236}">
                <a16:creationId xmlns:a16="http://schemas.microsoft.com/office/drawing/2014/main" id="{BFB824F9-DB8F-4144-84B6-F38CD49DD4C3}"/>
              </a:ext>
            </a:extLst>
          </p:cNvPr>
          <p:cNvSpPr>
            <a:spLocks noGrp="1"/>
          </p:cNvSpPr>
          <p:nvPr>
            <p:ph idx="1"/>
          </p:nvPr>
        </p:nvSpPr>
        <p:spPr>
          <a:xfrm>
            <a:off x="123709" y="1547994"/>
            <a:ext cx="10937702" cy="4125659"/>
          </a:xfrm>
        </p:spPr>
        <p:txBody>
          <a:bodyPr/>
          <a:lstStyle/>
          <a:p>
            <a:endParaRPr lang="en-US" dirty="0"/>
          </a:p>
        </p:txBody>
      </p:sp>
    </p:spTree>
    <p:extLst>
      <p:ext uri="{BB962C8B-B14F-4D97-AF65-F5344CB8AC3E}">
        <p14:creationId xmlns:p14="http://schemas.microsoft.com/office/powerpoint/2010/main" val="1088468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Something Happen Immediately?</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r>
              <a:rPr lang="en-US" sz="2400" dirty="0"/>
              <a:t>Unfortunately, no. You have to be in it for the long haul. Many introduced bills are never passed.</a:t>
            </a:r>
          </a:p>
          <a:p>
            <a:r>
              <a:rPr lang="en-US" sz="2400" dirty="0"/>
              <a:t>Creating a relationship with representatives takes time. Most of the work and contact with you is done by legislator’s staff.</a:t>
            </a:r>
            <a:endParaRPr lang="en-US" sz="2400" dirty="0">
              <a:cs typeface="Calibri"/>
            </a:endParaRPr>
          </a:p>
          <a:p>
            <a:pPr lvl="1"/>
            <a:r>
              <a:rPr lang="en-US" sz="2000" dirty="0"/>
              <a:t>Staff are young (about 25 on average) and turn over frequently.</a:t>
            </a:r>
          </a:p>
          <a:p>
            <a:r>
              <a:rPr lang="en-US" sz="2400" dirty="0"/>
              <a:t>Many issues are on their plate, and most members of congress are focused on just a few issues.</a:t>
            </a:r>
          </a:p>
          <a:p>
            <a:r>
              <a:rPr lang="en-US" sz="2400" dirty="0"/>
              <a:t>There are usually other interests arguing on the opposite side, and the bill may cost money.</a:t>
            </a:r>
          </a:p>
          <a:p>
            <a:r>
              <a:rPr lang="en-US" sz="2400" dirty="0"/>
              <a:t>But…strength in numbers can push a bill.</a:t>
            </a:r>
            <a:endParaRPr lang="en-US" sz="2400" dirty="0">
              <a:cs typeface="Calibri"/>
            </a:endParaRPr>
          </a:p>
          <a:p>
            <a:r>
              <a:rPr lang="en-US" sz="2400" dirty="0"/>
              <a:t>Most often, many smaller bills get wrapped into major legislation when a chance arises.</a:t>
            </a:r>
          </a:p>
        </p:txBody>
      </p:sp>
    </p:spTree>
    <p:extLst>
      <p:ext uri="{BB962C8B-B14F-4D97-AF65-F5344CB8AC3E}">
        <p14:creationId xmlns:p14="http://schemas.microsoft.com/office/powerpoint/2010/main" val="154764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41CE-2606-49FD-B6D7-E58690289E71}"/>
              </a:ext>
            </a:extLst>
          </p:cNvPr>
          <p:cNvSpPr>
            <a:spLocks noGrp="1"/>
          </p:cNvSpPr>
          <p:nvPr>
            <p:ph type="title"/>
          </p:nvPr>
        </p:nvSpPr>
        <p:spPr/>
        <p:txBody>
          <a:bodyPr/>
          <a:lstStyle/>
          <a:p>
            <a:r>
              <a:rPr lang="en-US" dirty="0"/>
              <a:t>What’s Current?</a:t>
            </a:r>
          </a:p>
        </p:txBody>
      </p:sp>
      <p:sp>
        <p:nvSpPr>
          <p:cNvPr id="3" name="Content Placeholder 2">
            <a:extLst>
              <a:ext uri="{FF2B5EF4-FFF2-40B4-BE49-F238E27FC236}">
                <a16:creationId xmlns:a16="http://schemas.microsoft.com/office/drawing/2014/main" id="{8061B36B-B57D-47C3-9E47-B7F6D44865B6}"/>
              </a:ext>
            </a:extLst>
          </p:cNvPr>
          <p:cNvSpPr>
            <a:spLocks noGrp="1"/>
          </p:cNvSpPr>
          <p:nvPr>
            <p:ph idx="1"/>
          </p:nvPr>
        </p:nvSpPr>
        <p:spPr/>
        <p:txBody>
          <a:bodyPr>
            <a:normAutofit fontScale="92500" lnSpcReduction="10000"/>
          </a:bodyPr>
          <a:lstStyle/>
          <a:p>
            <a:r>
              <a:rPr lang="en-US" sz="2600" dirty="0"/>
              <a:t>Congress recently passed the </a:t>
            </a:r>
            <a:r>
              <a:rPr lang="en-US" sz="2600" u="sng" dirty="0">
                <a:hlinkClick r:id="rId2"/>
              </a:rPr>
              <a:t>Inflation Reduction Act</a:t>
            </a:r>
            <a:r>
              <a:rPr lang="en-US" sz="2600" dirty="0"/>
              <a:t> which includes a number of Medicare prescription drug provisions affecting pharmacists and patients:</a:t>
            </a:r>
          </a:p>
          <a:p>
            <a:r>
              <a:rPr lang="en-US" dirty="0"/>
              <a:t>Medicare drug negotiations: the bill will permit the HHS secretary to negotiate a maximum price for 10 of the most expensive Part D drugs beginning in 2026, increasing to 20 drugs (including Part B drug plans).</a:t>
            </a:r>
          </a:p>
          <a:p>
            <a:r>
              <a:rPr lang="en-US" dirty="0"/>
              <a:t>Inflation rebates: the bill will require drug manufacturers to repay the government the difference in profits above the cost of inflation on Medicare Part B and Part D drugs beginning in 2023 if they raise the price of a drug above what is needed to match inflation or face stiff penalties) by 2029, with penalties for manufacturers that do not negotiate. </a:t>
            </a:r>
          </a:p>
          <a:p>
            <a:pPr lvl="0"/>
            <a:r>
              <a:rPr lang="en-US" dirty="0"/>
              <a:t>Caps insulin copays: for plan years 2023–2025, the monthly copayment spent on insulin is capped at $35 for Part D and Medicare Advantage plans.</a:t>
            </a:r>
          </a:p>
          <a:p>
            <a:pPr lvl="0"/>
            <a:r>
              <a:rPr lang="en-US" dirty="0"/>
              <a:t>Caps out-of-pocket drug costs under Medicare Part D: starting in 2025, Medicare patients will not have to pay more than $2,000 a year.</a:t>
            </a:r>
          </a:p>
          <a:p>
            <a:endParaRPr lang="en-US" dirty="0"/>
          </a:p>
        </p:txBody>
      </p:sp>
    </p:spTree>
    <p:extLst>
      <p:ext uri="{BB962C8B-B14F-4D97-AF65-F5344CB8AC3E}">
        <p14:creationId xmlns:p14="http://schemas.microsoft.com/office/powerpoint/2010/main" val="232627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DFD7-93B3-41C6-911C-7EEF4D340CF9}"/>
              </a:ext>
            </a:extLst>
          </p:cNvPr>
          <p:cNvSpPr>
            <a:spLocks noGrp="1"/>
          </p:cNvSpPr>
          <p:nvPr>
            <p:ph type="title"/>
          </p:nvPr>
        </p:nvSpPr>
        <p:spPr/>
        <p:txBody>
          <a:bodyPr/>
          <a:lstStyle/>
          <a:p>
            <a:r>
              <a:rPr lang="en-US" dirty="0"/>
              <a:t>Finding Information on a Current Bill</a:t>
            </a:r>
          </a:p>
        </p:txBody>
      </p:sp>
      <p:sp>
        <p:nvSpPr>
          <p:cNvPr id="3" name="Content Placeholder 2">
            <a:extLst>
              <a:ext uri="{FF2B5EF4-FFF2-40B4-BE49-F238E27FC236}">
                <a16:creationId xmlns:a16="http://schemas.microsoft.com/office/drawing/2014/main" id="{3C8A457F-934D-47DE-BB96-51DC65A021D5}"/>
              </a:ext>
            </a:extLst>
          </p:cNvPr>
          <p:cNvSpPr>
            <a:spLocks noGrp="1"/>
          </p:cNvSpPr>
          <p:nvPr>
            <p:ph idx="1"/>
          </p:nvPr>
        </p:nvSpPr>
        <p:spPr/>
        <p:txBody>
          <a:bodyPr>
            <a:normAutofit/>
          </a:bodyPr>
          <a:lstStyle/>
          <a:p>
            <a:r>
              <a:rPr lang="en-US" sz="2400" dirty="0"/>
              <a:t>This is where your professional organizations come in. Check the legislative center on the web site of your favorite organization.</a:t>
            </a:r>
          </a:p>
          <a:p>
            <a:r>
              <a:rPr lang="en-US" sz="2400" dirty="0"/>
              <a:t>You can also use the congressional tracker at </a:t>
            </a:r>
            <a:r>
              <a:rPr lang="en-US" sz="2400" dirty="0">
                <a:hlinkClick r:id="rId2"/>
              </a:rPr>
              <a:t>Congress.gov | Library of Congress</a:t>
            </a:r>
            <a:r>
              <a:rPr lang="en-US" sz="2400" dirty="0"/>
              <a:t>  and </a:t>
            </a:r>
            <a:r>
              <a:rPr lang="en-US" sz="2400" dirty="0">
                <a:hlinkClick r:id="rId3"/>
              </a:rPr>
              <a:t>Legislative Search Results | Congress.gov | Library of Congress</a:t>
            </a:r>
            <a:endParaRPr lang="en-US" sz="2400" dirty="0"/>
          </a:p>
        </p:txBody>
      </p:sp>
    </p:spTree>
    <p:extLst>
      <p:ext uri="{BB962C8B-B14F-4D97-AF65-F5344CB8AC3E}">
        <p14:creationId xmlns:p14="http://schemas.microsoft.com/office/powerpoint/2010/main" val="106183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Letters</a:t>
            </a:r>
          </a:p>
        </p:txBody>
      </p:sp>
      <p:sp>
        <p:nvSpPr>
          <p:cNvPr id="3" name="Content Placeholder 2"/>
          <p:cNvSpPr>
            <a:spLocks noGrp="1"/>
          </p:cNvSpPr>
          <p:nvPr>
            <p:ph idx="1"/>
          </p:nvPr>
        </p:nvSpPr>
        <p:spPr/>
        <p:txBody>
          <a:bodyPr>
            <a:normAutofit/>
          </a:bodyPr>
          <a:lstStyle/>
          <a:p>
            <a:r>
              <a:rPr lang="en-US" dirty="0"/>
              <a:t>Pre-written, </a:t>
            </a:r>
            <a:r>
              <a:rPr lang="en-US" b="1" dirty="0"/>
              <a:t>editable</a:t>
            </a:r>
            <a:r>
              <a:rPr lang="en-US" dirty="0"/>
              <a:t> advocacy alerts to ask your U.S. Representative and Senators to co-sponsor a bill or thank them if they have already signed on to the legislation. The form will automatically populate with the correct “please support” or “thank you” text based on your address.</a:t>
            </a:r>
          </a:p>
          <a:p>
            <a:r>
              <a:rPr lang="en-US" dirty="0"/>
              <a:t>ANA </a:t>
            </a:r>
            <a:r>
              <a:rPr lang="en-US" dirty="0">
                <a:hlinkClick r:id="rId2"/>
              </a:rPr>
              <a:t>Advocacy (nursingworld.org)</a:t>
            </a:r>
            <a:r>
              <a:rPr lang="en-US" dirty="0"/>
              <a:t> and </a:t>
            </a:r>
            <a:r>
              <a:rPr lang="en-US" dirty="0" err="1">
                <a:hlinkClick r:id="rId3"/>
              </a:rPr>
              <a:t>RNAction</a:t>
            </a:r>
            <a:r>
              <a:rPr lang="en-US" dirty="0">
                <a:hlinkClick r:id="rId3"/>
              </a:rPr>
              <a:t> Center (p2a.co)</a:t>
            </a:r>
            <a:endParaRPr lang="en-US" dirty="0"/>
          </a:p>
          <a:p>
            <a:r>
              <a:rPr lang="en-US" dirty="0"/>
              <a:t>American Public Health Association </a:t>
            </a:r>
            <a:r>
              <a:rPr lang="en-US" dirty="0">
                <a:hlinkClick r:id="rId4"/>
              </a:rPr>
              <a:t>Advocacy for Public Health (apha.org)</a:t>
            </a:r>
            <a:r>
              <a:rPr lang="en-US" dirty="0"/>
              <a:t> </a:t>
            </a:r>
            <a:r>
              <a:rPr lang="en-US" dirty="0">
                <a:hlinkClick r:id="rId5"/>
              </a:rPr>
              <a:t>Action Alerts (apha.org)</a:t>
            </a:r>
            <a:endParaRPr lang="en-US" dirty="0"/>
          </a:p>
          <a:p>
            <a:r>
              <a:rPr lang="en-US" dirty="0"/>
              <a:t>American Pharmacists Association </a:t>
            </a:r>
            <a:r>
              <a:rPr lang="en-US" dirty="0">
                <a:hlinkClick r:id="rId6"/>
              </a:rPr>
              <a:t>Advocacy Issues (pharmacist.com)</a:t>
            </a:r>
            <a:endParaRPr lang="en-US" dirty="0"/>
          </a:p>
          <a:p>
            <a:r>
              <a:rPr lang="en-US" dirty="0"/>
              <a:t>American Society of Health-System Pharmacists </a:t>
            </a:r>
            <a:r>
              <a:rPr lang="en-US" dirty="0">
                <a:hlinkClick r:id="rId7"/>
              </a:rPr>
              <a:t>Take Action (aristotleactioncenter.com)</a:t>
            </a:r>
            <a:endParaRPr lang="en-US" dirty="0"/>
          </a:p>
          <a:p>
            <a:r>
              <a:rPr lang="en-US" dirty="0"/>
              <a:t>American College of Clinical Pharmacy  </a:t>
            </a:r>
            <a:r>
              <a:rPr lang="en-US" dirty="0">
                <a:hlinkClick r:id="rId8"/>
              </a:rPr>
              <a:t>Action Center (votervoice.net)</a:t>
            </a:r>
            <a:endParaRPr lang="en-US" dirty="0"/>
          </a:p>
          <a:p>
            <a:r>
              <a:rPr lang="en-US" dirty="0"/>
              <a:t>National Community Pharmacists Association </a:t>
            </a:r>
            <a:r>
              <a:rPr lang="en-US" dirty="0">
                <a:hlinkClick r:id="rId9"/>
              </a:rPr>
              <a:t>Legislative Action Center | NCPA</a:t>
            </a:r>
            <a:endParaRPr lang="en-US" dirty="0"/>
          </a:p>
        </p:txBody>
      </p:sp>
    </p:spTree>
    <p:extLst>
      <p:ext uri="{BB962C8B-B14F-4D97-AF65-F5344CB8AC3E}">
        <p14:creationId xmlns:p14="http://schemas.microsoft.com/office/powerpoint/2010/main" val="1380234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Example</a:t>
            </a:r>
          </a:p>
        </p:txBody>
      </p:sp>
      <p:sp>
        <p:nvSpPr>
          <p:cNvPr id="3" name="Content Placeholder 2"/>
          <p:cNvSpPr>
            <a:spLocks noGrp="1"/>
          </p:cNvSpPr>
          <p:nvPr>
            <p:ph idx="1"/>
          </p:nvPr>
        </p:nvSpPr>
        <p:spPr>
          <a:xfrm>
            <a:off x="1097280" y="1845734"/>
            <a:ext cx="10195560" cy="4023360"/>
          </a:xfrm>
        </p:spPr>
        <p:txBody>
          <a:bodyPr>
            <a:normAutofit/>
          </a:bodyPr>
          <a:lstStyle/>
          <a:p>
            <a:r>
              <a:rPr lang="en-US" dirty="0">
                <a:hlinkClick r:id="rId2"/>
              </a:rPr>
              <a:t>H.R.2759</a:t>
            </a:r>
            <a:r>
              <a:rPr lang="en-US" b="1" dirty="0"/>
              <a:t>/</a:t>
            </a:r>
            <a:r>
              <a:rPr lang="en-US" dirty="0">
                <a:hlinkClick r:id="rId3"/>
              </a:rPr>
              <a:t> S.1362</a:t>
            </a:r>
            <a:r>
              <a:rPr lang="en-US" b="1" dirty="0"/>
              <a:t> The Pharmacy and Medically Underserved Areas Enhancement Act</a:t>
            </a:r>
          </a:p>
          <a:p>
            <a:pPr fontAlgn="base"/>
            <a:r>
              <a:rPr lang="en-US" dirty="0"/>
              <a:t>This bill will recognize pharmacists as health care providers for Medicare patients in underserved areas, and mandate pharmacists are fairly compensated for their patient care services.</a:t>
            </a:r>
          </a:p>
          <a:p>
            <a:pPr fontAlgn="base"/>
            <a:r>
              <a:rPr lang="en-US" dirty="0"/>
              <a:t>Would amend section 1861 of the Social Security Act to add “qualified clinical pharmacists” as recognized providers under Medicare definitions.</a:t>
            </a:r>
          </a:p>
          <a:p>
            <a:pPr fontAlgn="base"/>
            <a:r>
              <a:rPr lang="en-US" b="1" dirty="0"/>
              <a:t>House Cosponsors include:  </a:t>
            </a:r>
            <a:r>
              <a:rPr lang="en-US" dirty="0"/>
              <a:t>Dean Phillips MN-3 and Tom Emmer MN-6  (71 total). Main sponsor is GK Butterfield (D-NC)</a:t>
            </a:r>
          </a:p>
          <a:p>
            <a:pPr fontAlgn="base"/>
            <a:r>
              <a:rPr lang="en-US" b="1" dirty="0"/>
              <a:t>Senate Cosponsors include</a:t>
            </a:r>
            <a:r>
              <a:rPr lang="en-US" dirty="0"/>
              <a:t>: John </a:t>
            </a:r>
            <a:r>
              <a:rPr lang="en-US" dirty="0" err="1"/>
              <a:t>Hoeven</a:t>
            </a:r>
            <a:r>
              <a:rPr lang="en-US" dirty="0"/>
              <a:t> ND (15 total)  Main sponsor is Charles Grassley (R-Iowa)</a:t>
            </a:r>
          </a:p>
          <a:p>
            <a:pPr fontAlgn="base"/>
            <a:r>
              <a:rPr lang="en-US" dirty="0">
                <a:hlinkClick r:id="rId4"/>
              </a:rPr>
              <a:t>Take Action (aristotleactioncenter.com)</a:t>
            </a:r>
            <a:r>
              <a:rPr lang="en-US" dirty="0"/>
              <a:t>  or </a:t>
            </a:r>
            <a:r>
              <a:rPr lang="en-US" dirty="0">
                <a:hlinkClick r:id="rId5"/>
              </a:rPr>
              <a:t>Medicare Provider Status Recognition (pharmacist.com)</a:t>
            </a:r>
            <a:endParaRPr lang="en-US" dirty="0"/>
          </a:p>
          <a:p>
            <a:pPr fontAlgn="base"/>
            <a:endParaRPr lang="en-US" dirty="0"/>
          </a:p>
        </p:txBody>
      </p:sp>
    </p:spTree>
    <p:extLst>
      <p:ext uri="{BB962C8B-B14F-4D97-AF65-F5344CB8AC3E}">
        <p14:creationId xmlns:p14="http://schemas.microsoft.com/office/powerpoint/2010/main" val="2613659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C28B8-EDF3-4745-99D8-174A9AD14B4E}"/>
              </a:ext>
            </a:extLst>
          </p:cNvPr>
          <p:cNvSpPr>
            <a:spLocks noGrp="1"/>
          </p:cNvSpPr>
          <p:nvPr>
            <p:ph type="title"/>
          </p:nvPr>
        </p:nvSpPr>
        <p:spPr/>
        <p:txBody>
          <a:bodyPr/>
          <a:lstStyle/>
          <a:p>
            <a:r>
              <a:rPr lang="en-US" dirty="0"/>
              <a:t>Current Issues (all bipartisan)</a:t>
            </a:r>
          </a:p>
        </p:txBody>
      </p:sp>
      <p:sp>
        <p:nvSpPr>
          <p:cNvPr id="3" name="Content Placeholder 2">
            <a:extLst>
              <a:ext uri="{FF2B5EF4-FFF2-40B4-BE49-F238E27FC236}">
                <a16:creationId xmlns:a16="http://schemas.microsoft.com/office/drawing/2014/main" id="{FEB35FED-1326-4DFE-B5E1-274733E1EBE4}"/>
              </a:ext>
            </a:extLst>
          </p:cNvPr>
          <p:cNvSpPr>
            <a:spLocks noGrp="1"/>
          </p:cNvSpPr>
          <p:nvPr>
            <p:ph idx="1"/>
          </p:nvPr>
        </p:nvSpPr>
        <p:spPr>
          <a:xfrm>
            <a:off x="1097280" y="1845733"/>
            <a:ext cx="10058400" cy="4222557"/>
          </a:xfrm>
        </p:spPr>
        <p:txBody>
          <a:bodyPr>
            <a:normAutofit/>
          </a:bodyPr>
          <a:lstStyle/>
          <a:p>
            <a:r>
              <a:rPr lang="en-US" dirty="0"/>
              <a:t>The Future Advancement of Academic Nursing Act (</a:t>
            </a:r>
            <a:r>
              <a:rPr lang="en-US" dirty="0">
                <a:hlinkClick r:id="rId2"/>
              </a:rPr>
              <a:t>S.246</a:t>
            </a:r>
            <a:r>
              <a:rPr lang="en-US" dirty="0"/>
              <a:t>/</a:t>
            </a:r>
            <a:r>
              <a:rPr lang="en-US" u="sng" dirty="0">
                <a:hlinkClick r:id="rId3"/>
              </a:rPr>
              <a:t>H.R. 851</a:t>
            </a:r>
            <a:r>
              <a:rPr lang="en-US" dirty="0"/>
              <a:t>) provides much needed funding for increasing faculty to improve the education of nurses. </a:t>
            </a:r>
            <a:r>
              <a:rPr lang="en-US" dirty="0">
                <a:hlinkClick r:id="rId4"/>
              </a:rPr>
              <a:t>Nurses Don’t Need Platitudes. Congress must help end the nursing shortage crisis (p2a.co)</a:t>
            </a:r>
            <a:endParaRPr lang="en-US" dirty="0"/>
          </a:p>
          <a:p>
            <a:pPr marL="0" indent="0">
              <a:buNone/>
            </a:pPr>
            <a:endParaRPr lang="en-US" dirty="0"/>
          </a:p>
          <a:p>
            <a:r>
              <a:rPr lang="en-US" dirty="0"/>
              <a:t>The Workplace Violence Prevention for Health Care and Social Service Workers Act (</a:t>
            </a:r>
            <a:r>
              <a:rPr lang="en-US" dirty="0">
                <a:hlinkClick r:id="rId5"/>
              </a:rPr>
              <a:t>S.4182</a:t>
            </a:r>
            <a:r>
              <a:rPr lang="en-US" dirty="0"/>
              <a:t>) and the House-passed companion bill </a:t>
            </a:r>
            <a:r>
              <a:rPr lang="en-US" dirty="0">
                <a:hlinkClick r:id="rId6"/>
              </a:rPr>
              <a:t>H.R.1195 </a:t>
            </a:r>
            <a:r>
              <a:rPr lang="en-US" dirty="0"/>
              <a:t>. These bills would protect workers in healthcare, social services, and other related sectors from violence by requiring employers to create workplace violence prevention plans. </a:t>
            </a:r>
            <a:r>
              <a:rPr lang="en-US" dirty="0">
                <a:hlinkClick r:id="rId7"/>
              </a:rPr>
              <a:t>Take Action (aristotleactioncenter.com)</a:t>
            </a:r>
            <a:r>
              <a:rPr lang="en-US" dirty="0"/>
              <a:t> or </a:t>
            </a:r>
            <a:r>
              <a:rPr lang="en-US" dirty="0">
                <a:hlinkClick r:id="rId8"/>
              </a:rPr>
              <a:t>Tell the Senate to Support the Workplace Violence Bill Immediately (p2a.co)</a:t>
            </a:r>
            <a:endParaRPr lang="en-US" dirty="0"/>
          </a:p>
          <a:p>
            <a:pPr marL="0" indent="0">
              <a:buNone/>
            </a:pPr>
            <a:endParaRPr lang="en-US" dirty="0"/>
          </a:p>
          <a:p>
            <a:r>
              <a:rPr lang="en-US" dirty="0"/>
              <a:t>Investing in Public Health – See </a:t>
            </a:r>
            <a:r>
              <a:rPr lang="en-US" dirty="0">
                <a:hlinkClick r:id="rId9"/>
              </a:rPr>
              <a:t>Demand a Focus on Public Health (p2a.co)</a:t>
            </a:r>
            <a:r>
              <a:rPr lang="en-US" dirty="0"/>
              <a:t> or </a:t>
            </a:r>
            <a:r>
              <a:rPr lang="en-US" dirty="0">
                <a:hlinkClick r:id="rId10"/>
              </a:rPr>
              <a:t>infrastructure (apha.org)</a:t>
            </a:r>
            <a:endParaRPr lang="en-US" dirty="0"/>
          </a:p>
          <a:p>
            <a:endParaRPr lang="en-US" dirty="0"/>
          </a:p>
        </p:txBody>
      </p:sp>
    </p:spTree>
    <p:extLst>
      <p:ext uri="{BB962C8B-B14F-4D97-AF65-F5344CB8AC3E}">
        <p14:creationId xmlns:p14="http://schemas.microsoft.com/office/powerpoint/2010/main" val="1190170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9325-F9B1-4CC8-AAF2-601CA7D76C4E}"/>
              </a:ext>
            </a:extLst>
          </p:cNvPr>
          <p:cNvSpPr>
            <a:spLocks noGrp="1"/>
          </p:cNvSpPr>
          <p:nvPr>
            <p:ph type="title"/>
          </p:nvPr>
        </p:nvSpPr>
        <p:spPr/>
        <p:txBody>
          <a:bodyPr/>
          <a:lstStyle/>
          <a:p>
            <a:r>
              <a:rPr lang="en-US" dirty="0"/>
              <a:t>More Current Issues</a:t>
            </a:r>
          </a:p>
        </p:txBody>
      </p:sp>
      <p:sp>
        <p:nvSpPr>
          <p:cNvPr id="3" name="Content Placeholder 2">
            <a:extLst>
              <a:ext uri="{FF2B5EF4-FFF2-40B4-BE49-F238E27FC236}">
                <a16:creationId xmlns:a16="http://schemas.microsoft.com/office/drawing/2014/main" id="{FF1C67AB-D5FE-4CA2-9AA5-62D9A4A3301C}"/>
              </a:ext>
            </a:extLst>
          </p:cNvPr>
          <p:cNvSpPr>
            <a:spLocks noGrp="1"/>
          </p:cNvSpPr>
          <p:nvPr>
            <p:ph idx="1"/>
          </p:nvPr>
        </p:nvSpPr>
        <p:spPr/>
        <p:txBody>
          <a:bodyPr>
            <a:normAutofit/>
          </a:bodyPr>
          <a:lstStyle/>
          <a:p>
            <a:r>
              <a:rPr lang="en-US" sz="2400" dirty="0"/>
              <a:t>Reducing Prescription Drug prices by unveiling the practices of PBMs. </a:t>
            </a:r>
          </a:p>
          <a:p>
            <a:pPr lvl="1"/>
            <a:r>
              <a:rPr lang="en-US" sz="2000" dirty="0"/>
              <a:t>PBM reform legislation - the </a:t>
            </a:r>
            <a:r>
              <a:rPr lang="en-US" sz="2000" i="1" dirty="0"/>
              <a:t>Pharmacy Benefit Manager Transparency Act.</a:t>
            </a:r>
            <a:r>
              <a:rPr lang="en-US" sz="2000" dirty="0"/>
              <a:t> </a:t>
            </a:r>
            <a:r>
              <a:rPr lang="en-US" sz="2000" dirty="0">
                <a:hlinkClick r:id="rId2"/>
              </a:rPr>
              <a:t>S.4293</a:t>
            </a:r>
            <a:r>
              <a:rPr lang="en-US" sz="2000" dirty="0"/>
              <a:t>. </a:t>
            </a:r>
          </a:p>
          <a:p>
            <a:pPr lvl="1"/>
            <a:r>
              <a:rPr lang="en-US" sz="2000" dirty="0"/>
              <a:t>The Pharmacy Benefit Manager Accountability Study Act (</a:t>
            </a:r>
            <a:r>
              <a:rPr lang="en-US" sz="2000" dirty="0">
                <a:hlinkClick r:id="rId3"/>
              </a:rPr>
              <a:t>S.298</a:t>
            </a:r>
            <a:r>
              <a:rPr lang="en-US" sz="2000" dirty="0"/>
              <a:t>/</a:t>
            </a:r>
            <a:r>
              <a:rPr lang="en-US" sz="2000" dirty="0">
                <a:hlinkClick r:id="rId4"/>
              </a:rPr>
              <a:t> H.R.1829</a:t>
            </a:r>
            <a:r>
              <a:rPr lang="en-US" sz="2000" dirty="0"/>
              <a:t>) that would allow the Government Accountability Office to review the business practices of PBMs. </a:t>
            </a:r>
            <a:r>
              <a:rPr lang="en-US" sz="2000" dirty="0">
                <a:hlinkClick r:id="rId5"/>
              </a:rPr>
              <a:t>Take Action: Make PBMs Transparent &amp; Accountable - rheum (sparkinfluence.net)</a:t>
            </a:r>
            <a:endParaRPr lang="en-US" sz="2000" dirty="0"/>
          </a:p>
          <a:p>
            <a:endParaRPr lang="en-US" dirty="0"/>
          </a:p>
          <a:p>
            <a:r>
              <a:rPr lang="en-US" dirty="0"/>
              <a:t>Protect Patients from Soaring Out-of-Pocket Costs. The </a:t>
            </a:r>
            <a:r>
              <a:rPr lang="en-US" b="1" dirty="0"/>
              <a:t>Help Ensure Lower Patient (HELP) Copays Act</a:t>
            </a:r>
            <a:r>
              <a:rPr lang="en-US" dirty="0"/>
              <a:t> (</a:t>
            </a:r>
            <a:r>
              <a:rPr lang="en-US" dirty="0">
                <a:hlinkClick r:id="rId6"/>
              </a:rPr>
              <a:t>H.R.5801</a:t>
            </a:r>
            <a:r>
              <a:rPr lang="en-US" dirty="0"/>
              <a:t>) requires health plans to count the value of copay assistance toward a patient plan’s cost-sharing requirements. </a:t>
            </a:r>
            <a:r>
              <a:rPr lang="en-US" dirty="0">
                <a:hlinkClick r:id="rId7"/>
              </a:rPr>
              <a:t>Help Copays Act - rheum (sparkinfluence.net)</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58084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851C-299E-4220-844C-D7973CB0C6A7}"/>
              </a:ext>
            </a:extLst>
          </p:cNvPr>
          <p:cNvSpPr>
            <a:spLocks noGrp="1"/>
          </p:cNvSpPr>
          <p:nvPr>
            <p:ph type="title"/>
          </p:nvPr>
        </p:nvSpPr>
        <p:spPr/>
        <p:txBody>
          <a:bodyPr/>
          <a:lstStyle/>
          <a:p>
            <a:r>
              <a:rPr lang="en-US" dirty="0">
                <a:cs typeface="Calibri Light"/>
              </a:rPr>
              <a:t>What Is Advocacy?</a:t>
            </a:r>
            <a:endParaRPr lang="en-US" dirty="0"/>
          </a:p>
        </p:txBody>
      </p:sp>
      <p:sp>
        <p:nvSpPr>
          <p:cNvPr id="3" name="Content Placeholder 2">
            <a:extLst>
              <a:ext uri="{FF2B5EF4-FFF2-40B4-BE49-F238E27FC236}">
                <a16:creationId xmlns:a16="http://schemas.microsoft.com/office/drawing/2014/main" id="{7A62F344-D95A-4F9C-998B-CC0533DC9B5E}"/>
              </a:ext>
            </a:extLst>
          </p:cNvPr>
          <p:cNvSpPr>
            <a:spLocks noGrp="1"/>
          </p:cNvSpPr>
          <p:nvPr>
            <p:ph idx="1"/>
          </p:nvPr>
        </p:nvSpPr>
        <p:spPr>
          <a:xfrm>
            <a:off x="1097280" y="1845735"/>
            <a:ext cx="10058400" cy="4056302"/>
          </a:xfrm>
        </p:spPr>
        <p:txBody>
          <a:bodyPr vert="horz" lIns="0" tIns="45720" rIns="0" bIns="45720" rtlCol="0" anchor="t">
            <a:normAutofit fontScale="92500" lnSpcReduction="10000"/>
          </a:bodyPr>
          <a:lstStyle/>
          <a:p>
            <a:r>
              <a:rPr lang="en-US" sz="2800" b="1" dirty="0">
                <a:ea typeface="+mn-lt"/>
                <a:cs typeface="+mn-lt"/>
              </a:rPr>
              <a:t>Definitions:</a:t>
            </a:r>
          </a:p>
          <a:p>
            <a:pPr marL="383540" lvl="1"/>
            <a:r>
              <a:rPr lang="en-US" sz="2800" b="1" dirty="0">
                <a:ea typeface="+mn-lt"/>
                <a:cs typeface="+mn-lt"/>
              </a:rPr>
              <a:t>Advocacy: </a:t>
            </a:r>
            <a:r>
              <a:rPr lang="en-US" sz="2400" dirty="0">
                <a:ea typeface="+mn-lt"/>
                <a:cs typeface="+mn-lt"/>
              </a:rPr>
              <a:t>To publicly</a:t>
            </a:r>
            <a:r>
              <a:rPr lang="en-US" sz="2400" dirty="0"/>
              <a:t> support or recommend a cause or policy. </a:t>
            </a:r>
            <a:r>
              <a:rPr lang="en-US" sz="2400"/>
              <a:t>E.g.,</a:t>
            </a:r>
            <a:r>
              <a:rPr lang="en-US" sz="2400" dirty="0"/>
              <a:t> advocacy of traditional family values or social justice. It includes activities and publications to influence public policy, laws and budgets by using facts, personal relationships, the media, or messaging to educate government officials and/or the public. Advocacy can include media campaigns, public speaking, or commissioning and publishing research.</a:t>
            </a:r>
            <a:endParaRPr lang="en-US" sz="2400" dirty="0">
              <a:cs typeface="Calibri"/>
            </a:endParaRPr>
          </a:p>
          <a:p>
            <a:pPr lvl="1"/>
            <a:r>
              <a:rPr lang="en-US" sz="2800" b="1" dirty="0">
                <a:ea typeface="+mn-lt"/>
                <a:cs typeface="+mn-lt"/>
              </a:rPr>
              <a:t>Political Advocacy: </a:t>
            </a:r>
            <a:r>
              <a:rPr lang="en-US" sz="2400" dirty="0">
                <a:ea typeface="+mn-lt"/>
                <a:cs typeface="+mn-lt"/>
              </a:rPr>
              <a:t>Often known as</a:t>
            </a:r>
            <a:r>
              <a:rPr lang="en-US" sz="2400" dirty="0"/>
              <a:t> lobbying - directly approaching legislators on a specific issue or piece of legislation. Simply raising your voice for a cause or policy that is important to you. (It does NOT mean being partisan, especially if you focus on health care issues).</a:t>
            </a:r>
            <a:endParaRPr lang="en-US" sz="2400" dirty="0">
              <a:cs typeface="Calibri"/>
            </a:endParaRPr>
          </a:p>
          <a:p>
            <a:pPr marL="201168" lvl="1" indent="0">
              <a:buNone/>
            </a:pPr>
            <a:br>
              <a:rPr lang="en-US" sz="2400" b="1" dirty="0">
                <a:ea typeface="+mn-lt"/>
                <a:cs typeface="+mn-lt"/>
              </a:rPr>
            </a:br>
            <a:endParaRPr lang="en-US" sz="2000" dirty="0">
              <a:ea typeface="+mn-lt"/>
              <a:cs typeface="+mn-lt"/>
            </a:endParaRPr>
          </a:p>
        </p:txBody>
      </p:sp>
    </p:spTree>
    <p:extLst>
      <p:ext uri="{BB962C8B-B14F-4D97-AF65-F5344CB8AC3E}">
        <p14:creationId xmlns:p14="http://schemas.microsoft.com/office/powerpoint/2010/main" val="2411658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ND Senators </a:t>
            </a:r>
            <a:r>
              <a:rPr lang="en-US" sz="4400" dirty="0">
                <a:hlinkClick r:id="rId2"/>
              </a:rPr>
              <a:t>www.congress.gov</a:t>
            </a:r>
            <a:r>
              <a:rPr lang="en-US" sz="4400" dirty="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9302827"/>
              </p:ext>
            </p:extLst>
          </p:nvPr>
        </p:nvGraphicFramePr>
        <p:xfrm>
          <a:off x="1097280" y="2053209"/>
          <a:ext cx="10058400" cy="1691640"/>
        </p:xfrm>
        <a:graphic>
          <a:graphicData uri="http://schemas.openxmlformats.org/drawingml/2006/table">
            <a:tbl>
              <a:tblPr/>
              <a:tblGrid>
                <a:gridCol w="5042279">
                  <a:extLst>
                    <a:ext uri="{9D8B030D-6E8A-4147-A177-3AD203B41FA5}">
                      <a16:colId xmlns:a16="http://schemas.microsoft.com/office/drawing/2014/main" val="1208904316"/>
                    </a:ext>
                  </a:extLst>
                </a:gridCol>
                <a:gridCol w="5016121">
                  <a:extLst>
                    <a:ext uri="{9D8B030D-6E8A-4147-A177-3AD203B41FA5}">
                      <a16:colId xmlns:a16="http://schemas.microsoft.com/office/drawing/2014/main" val="2696098297"/>
                    </a:ext>
                  </a:extLst>
                </a:gridCol>
              </a:tblGrid>
              <a:tr h="0">
                <a:tc>
                  <a:txBody>
                    <a:bodyPr/>
                    <a:lstStyle/>
                    <a:p>
                      <a:pPr algn="l" fontAlgn="t"/>
                      <a:r>
                        <a:rPr lang="en-US" sz="2400" dirty="0">
                          <a:effectLst/>
                        </a:rPr>
                        <a:t>Sen. John </a:t>
                      </a:r>
                      <a:r>
                        <a:rPr lang="en-US" sz="2400" dirty="0" err="1">
                          <a:effectLst/>
                        </a:rPr>
                        <a:t>Hoeven</a:t>
                      </a:r>
                      <a:endParaRPr lang="en-US" sz="2400" dirty="0">
                        <a:effectLst/>
                      </a:endParaRPr>
                    </a:p>
                  </a:txBody>
                  <a:tcPr marR="76200" marT="38100" marB="38100">
                    <a:lnL>
                      <a:noFill/>
                    </a:lnL>
                    <a:lnR>
                      <a:noFill/>
                    </a:lnR>
                    <a:lnT>
                      <a:noFill/>
                    </a:lnT>
                    <a:lnB>
                      <a:noFill/>
                    </a:lnB>
                    <a:solidFill>
                      <a:srgbClr val="FFFFFF"/>
                    </a:solidFill>
                  </a:tcPr>
                </a:tc>
                <a:tc>
                  <a:txBody>
                    <a:bodyPr/>
                    <a:lstStyle/>
                    <a:p>
                      <a:pPr algn="l" fontAlgn="t"/>
                      <a:r>
                        <a:rPr lang="en-US" u="sng" dirty="0">
                          <a:solidFill>
                            <a:srgbClr val="3366CC"/>
                          </a:solidFill>
                          <a:effectLst/>
                          <a:hlinkClick r:id="rId3"/>
                        </a:rPr>
                        <a:t>http://www.hoeven.senate.gov</a:t>
                      </a:r>
                      <a:endParaRPr lang="en-US" dirty="0">
                        <a:effectLst/>
                      </a:endParaRPr>
                    </a:p>
                  </a:txBody>
                  <a:tcPr marR="76200" marT="38100" marB="38100">
                    <a:lnL>
                      <a:noFill/>
                    </a:lnL>
                    <a:lnR>
                      <a:noFill/>
                    </a:lnR>
                    <a:lnT>
                      <a:noFill/>
                    </a:lnT>
                    <a:lnB>
                      <a:noFill/>
                    </a:lnB>
                    <a:solidFill>
                      <a:srgbClr val="FFFFFF"/>
                    </a:solidFill>
                  </a:tcPr>
                </a:tc>
                <a:extLst>
                  <a:ext uri="{0D108BD9-81ED-4DB2-BD59-A6C34878D82A}">
                    <a16:rowId xmlns:a16="http://schemas.microsoft.com/office/drawing/2014/main" val="3493253319"/>
                  </a:ext>
                </a:extLst>
              </a:tr>
              <a:tr h="0">
                <a:tc>
                  <a:txBody>
                    <a:bodyPr/>
                    <a:lstStyle/>
                    <a:p>
                      <a:pPr algn="l" fontAlgn="t"/>
                      <a:endParaRPr lang="en-US" dirty="0">
                        <a:effectLst/>
                      </a:endParaRPr>
                    </a:p>
                  </a:txBody>
                  <a:tcPr marR="76200" marT="38100" marB="38100">
                    <a:lnL>
                      <a:noFill/>
                    </a:lnL>
                    <a:lnR>
                      <a:noFill/>
                    </a:lnR>
                    <a:lnT>
                      <a:noFill/>
                    </a:lnT>
                    <a:lnB>
                      <a:noFill/>
                    </a:lnB>
                    <a:solidFill>
                      <a:srgbClr val="FFFFFF"/>
                    </a:solidFill>
                  </a:tcPr>
                </a:tc>
                <a:tc>
                  <a:txBody>
                    <a:bodyPr/>
                    <a:lstStyle/>
                    <a:p>
                      <a:pPr algn="l" fontAlgn="t"/>
                      <a:r>
                        <a:rPr lang="en-US" dirty="0">
                          <a:effectLst/>
                        </a:rPr>
                        <a:t>338 Russell Senate Office Building </a:t>
                      </a:r>
                      <a:br>
                        <a:rPr lang="en-US" dirty="0">
                          <a:effectLst/>
                        </a:rPr>
                      </a:br>
                      <a:r>
                        <a:rPr lang="en-US" dirty="0">
                          <a:effectLst/>
                        </a:rPr>
                        <a:t>(202) 224-2551</a:t>
                      </a:r>
                    </a:p>
                    <a:p>
                      <a:pPr algn="l" fontAlgn="t"/>
                      <a:r>
                        <a:rPr lang="en-US" dirty="0">
                          <a:effectLst/>
                        </a:rPr>
                        <a:t>Kennedy, Ty </a:t>
                      </a:r>
                      <a:r>
                        <a:rPr lang="en-US" dirty="0">
                          <a:effectLst/>
                          <a:hlinkClick r:id="rId4"/>
                        </a:rPr>
                        <a:t>ty_kennedy@hoeven.senate.gov</a:t>
                      </a:r>
                      <a:r>
                        <a:rPr lang="en-US" dirty="0">
                          <a:effectLst/>
                        </a:rPr>
                        <a:t> </a:t>
                      </a:r>
                    </a:p>
                  </a:txBody>
                  <a:tcPr marR="76200" marT="38100" marB="38100">
                    <a:lnL>
                      <a:noFill/>
                    </a:lnL>
                    <a:lnR>
                      <a:noFill/>
                    </a:lnR>
                    <a:lnT>
                      <a:noFill/>
                    </a:lnT>
                    <a:lnB>
                      <a:noFill/>
                    </a:lnB>
                    <a:solidFill>
                      <a:srgbClr val="FFFFFF"/>
                    </a:solidFill>
                  </a:tcPr>
                </a:tc>
                <a:extLst>
                  <a:ext uri="{0D108BD9-81ED-4DB2-BD59-A6C34878D82A}">
                    <a16:rowId xmlns:a16="http://schemas.microsoft.com/office/drawing/2014/main" val="3016384617"/>
                  </a:ext>
                </a:extLst>
              </a:tr>
              <a:tr h="0">
                <a:tc>
                  <a:txBody>
                    <a:bodyPr/>
                    <a:lstStyle/>
                    <a:p>
                      <a:pPr algn="l" fontAlgn="t"/>
                      <a:endParaRPr lang="en-US" dirty="0">
                        <a:effectLst/>
                      </a:endParaRPr>
                    </a:p>
                  </a:txBody>
                  <a:tcPr marR="76200" marT="38100" marB="38100">
                    <a:lnL>
                      <a:noFill/>
                    </a:lnL>
                    <a:lnR>
                      <a:noFill/>
                    </a:lnR>
                    <a:lnT>
                      <a:noFill/>
                    </a:lnT>
                    <a:lnB>
                      <a:noFill/>
                    </a:lnB>
                    <a:solidFill>
                      <a:srgbClr val="FFFFFF"/>
                    </a:solidFill>
                  </a:tcPr>
                </a:tc>
                <a:tc>
                  <a:txBody>
                    <a:bodyPr/>
                    <a:lstStyle/>
                    <a:p>
                      <a:pPr algn="l" fontAlgn="t"/>
                      <a:endParaRPr lang="en-US" dirty="0">
                        <a:effectLst/>
                      </a:endParaRPr>
                    </a:p>
                  </a:txBody>
                  <a:tcPr marR="76200" marT="38100" marB="38100">
                    <a:lnL>
                      <a:noFill/>
                    </a:lnL>
                    <a:lnR>
                      <a:noFill/>
                    </a:lnR>
                    <a:lnT>
                      <a:noFill/>
                    </a:lnT>
                    <a:lnB>
                      <a:noFill/>
                    </a:lnB>
                    <a:solidFill>
                      <a:srgbClr val="FFFFFF"/>
                    </a:solidFill>
                  </a:tcPr>
                </a:tc>
                <a:extLst>
                  <a:ext uri="{0D108BD9-81ED-4DB2-BD59-A6C34878D82A}">
                    <a16:rowId xmlns:a16="http://schemas.microsoft.com/office/drawing/2014/main" val="210526472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24433914"/>
              </p:ext>
            </p:extLst>
          </p:nvPr>
        </p:nvGraphicFramePr>
        <p:xfrm>
          <a:off x="1097280" y="4266057"/>
          <a:ext cx="10058400" cy="1341120"/>
        </p:xfrm>
        <a:graphic>
          <a:graphicData uri="http://schemas.openxmlformats.org/drawingml/2006/table">
            <a:tbl>
              <a:tblPr/>
              <a:tblGrid>
                <a:gridCol w="5029200">
                  <a:extLst>
                    <a:ext uri="{9D8B030D-6E8A-4147-A177-3AD203B41FA5}">
                      <a16:colId xmlns:a16="http://schemas.microsoft.com/office/drawing/2014/main" val="2179543787"/>
                    </a:ext>
                  </a:extLst>
                </a:gridCol>
                <a:gridCol w="5029200">
                  <a:extLst>
                    <a:ext uri="{9D8B030D-6E8A-4147-A177-3AD203B41FA5}">
                      <a16:colId xmlns:a16="http://schemas.microsoft.com/office/drawing/2014/main" val="3847685670"/>
                    </a:ext>
                  </a:extLst>
                </a:gridCol>
              </a:tblGrid>
              <a:tr h="0">
                <a:tc>
                  <a:txBody>
                    <a:bodyPr/>
                    <a:lstStyle/>
                    <a:p>
                      <a:pPr algn="l" fontAlgn="t"/>
                      <a:r>
                        <a:rPr lang="en-US" sz="2400" dirty="0">
                          <a:effectLst/>
                        </a:rPr>
                        <a:t>Sen. Kevin</a:t>
                      </a:r>
                      <a:r>
                        <a:rPr lang="en-US" sz="2400" baseline="0" dirty="0">
                          <a:effectLst/>
                        </a:rPr>
                        <a:t> Cramer</a:t>
                      </a:r>
                      <a:endParaRPr lang="en-US" sz="2400" dirty="0">
                        <a:effectLst/>
                      </a:endParaRPr>
                    </a:p>
                  </a:txBody>
                  <a:tcPr marR="76200" marT="38100" marB="38100">
                    <a:lnL>
                      <a:noFill/>
                    </a:lnL>
                    <a:lnR>
                      <a:noFill/>
                    </a:lnR>
                    <a:lnT>
                      <a:noFill/>
                    </a:lnT>
                    <a:lnB>
                      <a:noFill/>
                    </a:lnB>
                    <a:solidFill>
                      <a:srgbClr val="FFFFFF"/>
                    </a:solidFill>
                  </a:tcPr>
                </a:tc>
                <a:tc>
                  <a:txBody>
                    <a:bodyPr/>
                    <a:lstStyle/>
                    <a:p>
                      <a:pPr algn="l" fontAlgn="t"/>
                      <a:r>
                        <a:rPr lang="en-US" u="sng" dirty="0">
                          <a:solidFill>
                            <a:srgbClr val="3366CC"/>
                          </a:solidFill>
                          <a:effectLst/>
                          <a:hlinkClick r:id="rId5"/>
                        </a:rPr>
                        <a:t>https://www.cramer.senate.gov</a:t>
                      </a:r>
                      <a:endParaRPr lang="en-US" dirty="0">
                        <a:effectLst/>
                      </a:endParaRPr>
                    </a:p>
                  </a:txBody>
                  <a:tcPr marR="76200" marT="38100" marB="38100">
                    <a:lnL>
                      <a:noFill/>
                    </a:lnL>
                    <a:lnR>
                      <a:noFill/>
                    </a:lnR>
                    <a:lnT>
                      <a:noFill/>
                    </a:lnT>
                    <a:lnB>
                      <a:noFill/>
                    </a:lnB>
                    <a:solidFill>
                      <a:srgbClr val="FFFFFF"/>
                    </a:solidFill>
                  </a:tcPr>
                </a:tc>
                <a:extLst>
                  <a:ext uri="{0D108BD9-81ED-4DB2-BD59-A6C34878D82A}">
                    <a16:rowId xmlns:a16="http://schemas.microsoft.com/office/drawing/2014/main" val="2204494056"/>
                  </a:ext>
                </a:extLst>
              </a:tr>
              <a:tr h="0">
                <a:tc>
                  <a:txBody>
                    <a:bodyPr/>
                    <a:lstStyle/>
                    <a:p>
                      <a:pPr algn="l" fontAlgn="t"/>
                      <a:endParaRPr lang="en-US" dirty="0">
                        <a:effectLst/>
                      </a:endParaRPr>
                    </a:p>
                  </a:txBody>
                  <a:tcPr marR="76200" marT="38100" marB="38100">
                    <a:lnL>
                      <a:noFill/>
                    </a:lnL>
                    <a:lnR>
                      <a:noFill/>
                    </a:lnR>
                    <a:lnT>
                      <a:noFill/>
                    </a:lnT>
                    <a:lnB>
                      <a:noFill/>
                    </a:lnB>
                    <a:solidFill>
                      <a:srgbClr val="FFFFFF"/>
                    </a:solidFill>
                  </a:tcPr>
                </a:tc>
                <a:tc>
                  <a:txBody>
                    <a:bodyPr/>
                    <a:lstStyle/>
                    <a:p>
                      <a:pPr algn="l" fontAlgn="t"/>
                      <a:r>
                        <a:rPr lang="en-US" dirty="0">
                          <a:effectLst/>
                        </a:rPr>
                        <a:t>330 Hart Senate Office Building</a:t>
                      </a:r>
                      <a:br>
                        <a:rPr lang="en-US" dirty="0">
                          <a:effectLst/>
                        </a:rPr>
                      </a:br>
                      <a:r>
                        <a:rPr lang="en-US" dirty="0">
                          <a:effectLst/>
                        </a:rPr>
                        <a:t>(202) 224-2043</a:t>
                      </a:r>
                    </a:p>
                    <a:p>
                      <a:pPr algn="l" fontAlgn="t"/>
                      <a:r>
                        <a:rPr lang="en-US" dirty="0">
                          <a:effectLst/>
                        </a:rPr>
                        <a:t>Bruno, Grace </a:t>
                      </a:r>
                      <a:r>
                        <a:rPr lang="en-US" dirty="0">
                          <a:effectLst/>
                          <a:hlinkClick r:id="rId6"/>
                        </a:rPr>
                        <a:t>Grace_Bruno@cramer.senate.gov</a:t>
                      </a:r>
                      <a:r>
                        <a:rPr lang="en-US" dirty="0">
                          <a:effectLst/>
                        </a:rPr>
                        <a:t> </a:t>
                      </a:r>
                    </a:p>
                  </a:txBody>
                  <a:tcPr marR="76200" marT="38100" marB="38100">
                    <a:lnL>
                      <a:noFill/>
                    </a:lnL>
                    <a:lnR>
                      <a:noFill/>
                    </a:lnR>
                    <a:lnT>
                      <a:noFill/>
                    </a:lnT>
                    <a:lnB>
                      <a:noFill/>
                    </a:lnB>
                    <a:solidFill>
                      <a:srgbClr val="FFFFFF"/>
                    </a:solidFill>
                  </a:tcPr>
                </a:tc>
                <a:extLst>
                  <a:ext uri="{0D108BD9-81ED-4DB2-BD59-A6C34878D82A}">
                    <a16:rowId xmlns:a16="http://schemas.microsoft.com/office/drawing/2014/main" val="3823186860"/>
                  </a:ext>
                </a:extLst>
              </a:tr>
            </a:tbl>
          </a:graphicData>
        </a:graphic>
      </p:graphicFrame>
    </p:spTree>
    <p:extLst>
      <p:ext uri="{BB962C8B-B14F-4D97-AF65-F5344CB8AC3E}">
        <p14:creationId xmlns:p14="http://schemas.microsoft.com/office/powerpoint/2010/main" val="384522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503593" cy="1450757"/>
          </a:xfrm>
        </p:spPr>
        <p:txBody>
          <a:bodyPr/>
          <a:lstStyle/>
          <a:p>
            <a:r>
              <a:rPr lang="en-US" dirty="0"/>
              <a:t>ND House member </a:t>
            </a:r>
            <a:r>
              <a:rPr lang="en-US" sz="4400" dirty="0">
                <a:hlinkClick r:id="rId2"/>
              </a:rPr>
              <a:t>www.congress.gov</a:t>
            </a:r>
            <a:r>
              <a:rPr lang="en-US" sz="4400" dirty="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771418"/>
              </p:ext>
            </p:extLst>
          </p:nvPr>
        </p:nvGraphicFramePr>
        <p:xfrm>
          <a:off x="1263533" y="4311315"/>
          <a:ext cx="10180322" cy="975360"/>
        </p:xfrm>
        <a:graphic>
          <a:graphicData uri="http://schemas.openxmlformats.org/drawingml/2006/table">
            <a:tbl>
              <a:tblPr/>
              <a:tblGrid>
                <a:gridCol w="9404467">
                  <a:extLst>
                    <a:ext uri="{9D8B030D-6E8A-4147-A177-3AD203B41FA5}">
                      <a16:colId xmlns:a16="http://schemas.microsoft.com/office/drawing/2014/main" val="1924844794"/>
                    </a:ext>
                  </a:extLst>
                </a:gridCol>
                <a:gridCol w="775855">
                  <a:extLst>
                    <a:ext uri="{9D8B030D-6E8A-4147-A177-3AD203B41FA5}">
                      <a16:colId xmlns:a16="http://schemas.microsoft.com/office/drawing/2014/main" val="120610360"/>
                    </a:ext>
                  </a:extLst>
                </a:gridCol>
              </a:tblGrid>
              <a:tr h="0">
                <a:tc>
                  <a:txBody>
                    <a:bodyPr/>
                    <a:lstStyle/>
                    <a:p>
                      <a:r>
                        <a:rPr lang="en-US" dirty="0"/>
                        <a:t>After you make any contact you will probably get an acknowledgment from your representative. Sometimes even a phone call!</a:t>
                      </a:r>
                    </a:p>
                  </a:txBody>
                  <a:tcPr marR="76200" marT="38100" marB="38100">
                    <a:lnL>
                      <a:noFill/>
                    </a:lnL>
                    <a:lnR>
                      <a:noFill/>
                    </a:lnR>
                    <a:lnT>
                      <a:noFill/>
                    </a:lnT>
                    <a:lnB>
                      <a:noFill/>
                    </a:lnB>
                    <a:solidFill>
                      <a:srgbClr val="FFFFFF"/>
                    </a:solidFill>
                  </a:tcPr>
                </a:tc>
                <a:tc>
                  <a:txBody>
                    <a:bodyPr/>
                    <a:lstStyle/>
                    <a:p>
                      <a:endParaRPr lang="en-US" dirty="0"/>
                    </a:p>
                  </a:txBody>
                  <a:tcPr marR="76200" marT="38100" marB="38100">
                    <a:lnL>
                      <a:noFill/>
                    </a:lnL>
                    <a:lnR>
                      <a:noFill/>
                    </a:lnR>
                    <a:lnT>
                      <a:noFill/>
                    </a:lnT>
                    <a:lnB>
                      <a:noFill/>
                    </a:lnB>
                    <a:solidFill>
                      <a:srgbClr val="FFFFFF"/>
                    </a:solidFill>
                  </a:tcPr>
                </a:tc>
                <a:extLst>
                  <a:ext uri="{0D108BD9-81ED-4DB2-BD59-A6C34878D82A}">
                    <a16:rowId xmlns:a16="http://schemas.microsoft.com/office/drawing/2014/main" val="4064277645"/>
                  </a:ext>
                </a:extLst>
              </a:tr>
              <a:tr h="0">
                <a:tc>
                  <a:txBody>
                    <a:bodyPr/>
                    <a:lstStyle/>
                    <a:p>
                      <a:endParaRPr lang="en-US"/>
                    </a:p>
                  </a:txBody>
                  <a:tcPr marR="76200" marT="38100" marB="38100">
                    <a:lnL>
                      <a:noFill/>
                    </a:lnL>
                    <a:lnR>
                      <a:noFill/>
                    </a:lnR>
                    <a:lnT>
                      <a:noFill/>
                    </a:lnT>
                    <a:lnB>
                      <a:noFill/>
                    </a:lnB>
                    <a:solidFill>
                      <a:srgbClr val="FFFFFF"/>
                    </a:solidFill>
                  </a:tcPr>
                </a:tc>
                <a:tc>
                  <a:txBody>
                    <a:bodyPr/>
                    <a:lstStyle/>
                    <a:p>
                      <a:endParaRPr lang="en-US" dirty="0"/>
                    </a:p>
                  </a:txBody>
                  <a:tcPr marR="76200" marT="38100" marB="38100">
                    <a:lnL>
                      <a:noFill/>
                    </a:lnL>
                    <a:lnR>
                      <a:noFill/>
                    </a:lnR>
                    <a:lnT>
                      <a:noFill/>
                    </a:lnT>
                    <a:lnB>
                      <a:noFill/>
                    </a:lnB>
                    <a:solidFill>
                      <a:srgbClr val="FFFFFF"/>
                    </a:solidFill>
                  </a:tcPr>
                </a:tc>
                <a:extLst>
                  <a:ext uri="{0D108BD9-81ED-4DB2-BD59-A6C34878D82A}">
                    <a16:rowId xmlns:a16="http://schemas.microsoft.com/office/drawing/2014/main" val="950877460"/>
                  </a:ext>
                </a:extLst>
              </a:tr>
            </a:tbl>
          </a:graphicData>
        </a:graphic>
      </p:graphicFrame>
      <p:sp>
        <p:nvSpPr>
          <p:cNvPr id="3" name="TextBox 2">
            <a:extLst>
              <a:ext uri="{FF2B5EF4-FFF2-40B4-BE49-F238E27FC236}">
                <a16:creationId xmlns:a16="http://schemas.microsoft.com/office/drawing/2014/main" id="{FB3B56B9-E61A-4D02-86D8-7F28009DE0B0}"/>
              </a:ext>
            </a:extLst>
          </p:cNvPr>
          <p:cNvSpPr txBox="1"/>
          <p:nvPr/>
        </p:nvSpPr>
        <p:spPr>
          <a:xfrm>
            <a:off x="1097279" y="2290618"/>
            <a:ext cx="9831187" cy="2123658"/>
          </a:xfrm>
          <a:prstGeom prst="rect">
            <a:avLst/>
          </a:prstGeom>
          <a:noFill/>
        </p:spPr>
        <p:txBody>
          <a:bodyPr wrap="square" rtlCol="0">
            <a:spAutoFit/>
          </a:bodyPr>
          <a:lstStyle/>
          <a:p>
            <a:pPr fontAlgn="t"/>
            <a:r>
              <a:rPr lang="en-US" sz="2400" dirty="0"/>
              <a:t>Rep. Kelly Armstrong	</a:t>
            </a:r>
            <a:r>
              <a:rPr lang="en-US" dirty="0"/>
              <a:t>			</a:t>
            </a:r>
            <a:r>
              <a:rPr lang="en-US" u="sng" dirty="0">
                <a:hlinkClick r:id="rId3"/>
              </a:rPr>
              <a:t>https://armstrong.house.gov</a:t>
            </a:r>
            <a:endParaRPr lang="en-US" dirty="0"/>
          </a:p>
          <a:p>
            <a:pPr fontAlgn="t"/>
            <a:r>
              <a:rPr lang="en-US" dirty="0"/>
              <a:t>									1740 Longworth House Office Building</a:t>
            </a:r>
            <a:br>
              <a:rPr lang="en-US" dirty="0"/>
            </a:br>
            <a:r>
              <a:rPr lang="en-US" dirty="0"/>
              <a:t>									(202) 225-2611</a:t>
            </a:r>
          </a:p>
          <a:p>
            <a:pPr fontAlgn="t"/>
            <a:r>
              <a:rPr lang="en-US" dirty="0"/>
              <a:t>									Crowley, Connor  </a:t>
            </a:r>
            <a:r>
              <a:rPr lang="en-US" dirty="0">
                <a:hlinkClick r:id="rId4"/>
              </a:rPr>
              <a:t>Connor.Crowley@mail.house.gov</a:t>
            </a:r>
            <a:r>
              <a:rPr lang="en-US" dirty="0"/>
              <a:t> </a:t>
            </a:r>
          </a:p>
          <a:p>
            <a:pPr fontAlgn="t"/>
            <a:endParaRPr lang="en-US" dirty="0"/>
          </a:p>
          <a:p>
            <a:pPr fontAlgn="t"/>
            <a:endParaRPr lang="en-US" dirty="0"/>
          </a:p>
          <a:p>
            <a:endParaRPr lang="en-US" dirty="0"/>
          </a:p>
        </p:txBody>
      </p:sp>
    </p:spTree>
    <p:extLst>
      <p:ext uri="{BB962C8B-B14F-4D97-AF65-F5344CB8AC3E}">
        <p14:creationId xmlns:p14="http://schemas.microsoft.com/office/powerpoint/2010/main" val="57398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38F2-EA15-9D44-7A32-00B9DB17928F}"/>
              </a:ext>
            </a:extLst>
          </p:cNvPr>
          <p:cNvSpPr>
            <a:spLocks noGrp="1"/>
          </p:cNvSpPr>
          <p:nvPr>
            <p:ph type="title"/>
          </p:nvPr>
        </p:nvSpPr>
        <p:spPr/>
        <p:txBody>
          <a:bodyPr/>
          <a:lstStyle/>
          <a:p>
            <a:r>
              <a:rPr lang="en-US" dirty="0">
                <a:cs typeface="Calibri Light"/>
              </a:rPr>
              <a:t>How Else Can I Help?</a:t>
            </a:r>
            <a:endParaRPr lang="en-US" dirty="0"/>
          </a:p>
        </p:txBody>
      </p:sp>
      <p:sp>
        <p:nvSpPr>
          <p:cNvPr id="3" name="Content Placeholder 2">
            <a:extLst>
              <a:ext uri="{FF2B5EF4-FFF2-40B4-BE49-F238E27FC236}">
                <a16:creationId xmlns:a16="http://schemas.microsoft.com/office/drawing/2014/main" id="{7F90CE3B-1202-EB9F-88E5-CB34A4880778}"/>
              </a:ext>
            </a:extLst>
          </p:cNvPr>
          <p:cNvSpPr>
            <a:spLocks noGrp="1"/>
          </p:cNvSpPr>
          <p:nvPr>
            <p:ph idx="1"/>
          </p:nvPr>
        </p:nvSpPr>
        <p:spPr/>
        <p:txBody>
          <a:bodyPr vert="horz" lIns="0" tIns="45720" rIns="0" bIns="45720" rtlCol="0" anchor="t">
            <a:normAutofit/>
          </a:bodyPr>
          <a:lstStyle/>
          <a:p>
            <a:r>
              <a:rPr lang="en-US" sz="2800" dirty="0">
                <a:cs typeface="Calibri"/>
              </a:rPr>
              <a:t>Be a member of your professional organizations. Members create and vote on policies! Your dues help, but also organizations with large memberships carry more weight when they approach legislators. Your organizations will also keep you up to date on legislative issues.</a:t>
            </a:r>
          </a:p>
          <a:p>
            <a:r>
              <a:rPr lang="en-US" sz="2800" dirty="0">
                <a:cs typeface="Calibri"/>
              </a:rPr>
              <a:t>Donate to those associations' political action funds (PACs). These fund advocacy activities as well support key members of Congress (on both sides of the aisle) who are sympathetic to our causes.</a:t>
            </a:r>
          </a:p>
        </p:txBody>
      </p:sp>
    </p:spTree>
    <p:extLst>
      <p:ext uri="{BB962C8B-B14F-4D97-AF65-F5344CB8AC3E}">
        <p14:creationId xmlns:p14="http://schemas.microsoft.com/office/powerpoint/2010/main" val="1100143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9058-0CDB-47F8-8843-8A36426F3B32}"/>
              </a:ext>
            </a:extLst>
          </p:cNvPr>
          <p:cNvSpPr>
            <a:spLocks noGrp="1"/>
          </p:cNvSpPr>
          <p:nvPr>
            <p:ph type="title"/>
          </p:nvPr>
        </p:nvSpPr>
        <p:spPr/>
        <p:txBody>
          <a:bodyPr/>
          <a:lstStyle/>
          <a:p>
            <a:r>
              <a:rPr lang="en-US" b="1" dirty="0"/>
              <a:t>Assignment</a:t>
            </a:r>
          </a:p>
        </p:txBody>
      </p:sp>
      <p:sp>
        <p:nvSpPr>
          <p:cNvPr id="3" name="Content Placeholder 2">
            <a:extLst>
              <a:ext uri="{FF2B5EF4-FFF2-40B4-BE49-F238E27FC236}">
                <a16:creationId xmlns:a16="http://schemas.microsoft.com/office/drawing/2014/main" id="{271B4EA4-EF17-47F7-ACFC-CBAE91D6AD7E}"/>
              </a:ext>
            </a:extLst>
          </p:cNvPr>
          <p:cNvSpPr>
            <a:spLocks noGrp="1"/>
          </p:cNvSpPr>
          <p:nvPr>
            <p:ph idx="1"/>
          </p:nvPr>
        </p:nvSpPr>
        <p:spPr/>
        <p:txBody>
          <a:bodyPr>
            <a:normAutofit/>
          </a:bodyPr>
          <a:lstStyle/>
          <a:p>
            <a:r>
              <a:rPr lang="en-US" sz="2400" dirty="0"/>
              <a:t>Choose one legislative bill to look at in detail on Congress.gov (just follow the links), and check if it is co-sponsored by any local legislators. Discuss it with your table mates. </a:t>
            </a:r>
          </a:p>
          <a:p>
            <a:r>
              <a:rPr lang="en-US" sz="2400" dirty="0"/>
              <a:t>Then locate a template for contacting your federal legislators and use it to send a letter regarding that bill (to use some of the templates you may need to be a member of that organization and log in). If no one at your table can access the template you could still contact a legislator by looking up their email address and send a brief note in support of the bill!</a:t>
            </a:r>
          </a:p>
          <a:p>
            <a:r>
              <a:rPr lang="en-US" sz="2400" dirty="0"/>
              <a:t>Ideally each person will send an individual letter but you also could send one letter with all your names.</a:t>
            </a:r>
          </a:p>
        </p:txBody>
      </p:sp>
    </p:spTree>
    <p:extLst>
      <p:ext uri="{BB962C8B-B14F-4D97-AF65-F5344CB8AC3E}">
        <p14:creationId xmlns:p14="http://schemas.microsoft.com/office/powerpoint/2010/main" val="2461571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8B31-CE5C-4AAF-B9A3-F6B4AE1F9D2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69D4C0A-A44E-45CD-B33E-896BF197E5AF}"/>
              </a:ext>
            </a:extLst>
          </p:cNvPr>
          <p:cNvSpPr>
            <a:spLocks noGrp="1"/>
          </p:cNvSpPr>
          <p:nvPr>
            <p:ph idx="1"/>
          </p:nvPr>
        </p:nvSpPr>
        <p:spPr/>
        <p:txBody>
          <a:bodyPr/>
          <a:lstStyle/>
          <a:p>
            <a:r>
              <a:rPr lang="en-US" sz="2800" dirty="0">
                <a:hlinkClick r:id="rId2"/>
              </a:rPr>
              <a:t>ACCP - Advocacy Resources</a:t>
            </a:r>
            <a:endParaRPr lang="en-US" sz="2800" dirty="0"/>
          </a:p>
          <a:p>
            <a:r>
              <a:rPr lang="en-US" sz="2800" dirty="0"/>
              <a:t>More information </a:t>
            </a:r>
            <a:r>
              <a:rPr lang="en-US" sz="2800" dirty="0">
                <a:hlinkClick r:id="rId3"/>
              </a:rPr>
              <a:t>How to Take Action! - YouTube</a:t>
            </a:r>
            <a:endParaRPr lang="en-US" sz="2800" dirty="0"/>
          </a:p>
          <a:p>
            <a:endParaRPr lang="en-US" dirty="0"/>
          </a:p>
        </p:txBody>
      </p:sp>
    </p:spTree>
    <p:extLst>
      <p:ext uri="{BB962C8B-B14F-4D97-AF65-F5344CB8AC3E}">
        <p14:creationId xmlns:p14="http://schemas.microsoft.com/office/powerpoint/2010/main" val="4266530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lnSpcReduction="10000"/>
          </a:bodyPr>
          <a:lstStyle/>
          <a:p>
            <a:r>
              <a:rPr lang="en-US" sz="2800" dirty="0"/>
              <a:t>Once you have gotten started in advocacy you will realize it’s not that hard or time-consuming. It can be very rewarding to get to know your congressional delegation and feel like you made a difference.</a:t>
            </a:r>
          </a:p>
          <a:p>
            <a:r>
              <a:rPr lang="en-US" sz="2800" dirty="0"/>
              <a:t>Advocacy on both state and federal issues is important.</a:t>
            </a:r>
          </a:p>
          <a:p>
            <a:r>
              <a:rPr lang="en-US" sz="2800" dirty="0"/>
              <a:t>Thanks for coming today!! I hope you stay involved.</a:t>
            </a:r>
          </a:p>
          <a:p>
            <a:endParaRPr lang="en-US" sz="2800" dirty="0"/>
          </a:p>
          <a:p>
            <a:r>
              <a:rPr lang="en-US" sz="2800" dirty="0"/>
              <a:t>Please take the program evaluation at: </a:t>
            </a:r>
            <a:r>
              <a:rPr lang="en-US" sz="2400" u="sng" dirty="0">
                <a:hlinkClick r:id="rId2"/>
              </a:rPr>
              <a:t>https://ndstate.co1.qualtrics.com/jfe/form/SV_9zYdVkBt2uRylqm</a:t>
            </a:r>
            <a:endParaRPr lang="en-US" sz="2400" dirty="0"/>
          </a:p>
          <a:p>
            <a:endParaRPr lang="en-US" sz="2800" dirty="0"/>
          </a:p>
        </p:txBody>
      </p:sp>
    </p:spTree>
    <p:extLst>
      <p:ext uri="{BB962C8B-B14F-4D97-AF65-F5344CB8AC3E}">
        <p14:creationId xmlns:p14="http://schemas.microsoft.com/office/powerpoint/2010/main" val="4194334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 We Advocate To?</a:t>
            </a:r>
          </a:p>
        </p:txBody>
      </p:sp>
      <p:sp>
        <p:nvSpPr>
          <p:cNvPr id="3" name="Content Placeholder 2"/>
          <p:cNvSpPr>
            <a:spLocks noGrp="1"/>
          </p:cNvSpPr>
          <p:nvPr>
            <p:ph idx="1"/>
          </p:nvPr>
        </p:nvSpPr>
        <p:spPr>
          <a:xfrm>
            <a:off x="838200" y="1993392"/>
            <a:ext cx="10515600" cy="4048634"/>
          </a:xfrm>
        </p:spPr>
        <p:txBody>
          <a:bodyPr>
            <a:normAutofit/>
          </a:bodyPr>
          <a:lstStyle/>
          <a:p>
            <a:r>
              <a:rPr lang="en-US" sz="2400" b="1" dirty="0"/>
              <a:t>Judicial Branch</a:t>
            </a:r>
          </a:p>
          <a:p>
            <a:r>
              <a:rPr lang="en-US" sz="2400" b="1" dirty="0"/>
              <a:t>Executive Branch</a:t>
            </a:r>
          </a:p>
          <a:p>
            <a:r>
              <a:rPr lang="en-US" sz="2800" b="1" dirty="0">
                <a:solidFill>
                  <a:srgbClr val="FF0000"/>
                </a:solidFill>
              </a:rPr>
              <a:t>Legislative Branch</a:t>
            </a:r>
          </a:p>
          <a:p>
            <a:pPr lvl="1"/>
            <a:r>
              <a:rPr lang="en-US" sz="2400" b="1" dirty="0">
                <a:solidFill>
                  <a:srgbClr val="FF0000"/>
                </a:solidFill>
              </a:rPr>
              <a:t>Federally the House of Representatives has 435 members who serve 2 year terms</a:t>
            </a:r>
          </a:p>
          <a:p>
            <a:pPr lvl="1"/>
            <a:r>
              <a:rPr lang="en-US" sz="2400" b="1" dirty="0">
                <a:solidFill>
                  <a:srgbClr val="FF0000"/>
                </a:solidFill>
              </a:rPr>
              <a:t>The Senate has 100 members who serve 6 year terms</a:t>
            </a:r>
          </a:p>
          <a:p>
            <a:pPr lvl="1"/>
            <a:r>
              <a:rPr lang="en-US" sz="2400" b="1" dirty="0">
                <a:solidFill>
                  <a:srgbClr val="FF0000"/>
                </a:solidFill>
              </a:rPr>
              <a:t>State legislatures also have 2 chambers, except for Nebraska</a:t>
            </a:r>
          </a:p>
        </p:txBody>
      </p:sp>
    </p:spTree>
    <p:extLst>
      <p:ext uri="{BB962C8B-B14F-4D97-AF65-F5344CB8AC3E}">
        <p14:creationId xmlns:p14="http://schemas.microsoft.com/office/powerpoint/2010/main" val="2815344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0F524-0925-49CF-A1DE-AB0A980DA388}"/>
              </a:ext>
            </a:extLst>
          </p:cNvPr>
          <p:cNvSpPr>
            <a:spLocks noGrp="1"/>
          </p:cNvSpPr>
          <p:nvPr>
            <p:ph type="title"/>
          </p:nvPr>
        </p:nvSpPr>
        <p:spPr/>
        <p:txBody>
          <a:bodyPr/>
          <a:lstStyle/>
          <a:p>
            <a:r>
              <a:rPr lang="en-US" dirty="0"/>
              <a:t>Why I am I Speaking To You?</a:t>
            </a:r>
          </a:p>
        </p:txBody>
      </p:sp>
      <p:sp>
        <p:nvSpPr>
          <p:cNvPr id="3" name="Content Placeholder 2">
            <a:extLst>
              <a:ext uri="{FF2B5EF4-FFF2-40B4-BE49-F238E27FC236}">
                <a16:creationId xmlns:a16="http://schemas.microsoft.com/office/drawing/2014/main" id="{CF7FAF75-0E33-405E-9AB2-E411E41FD6EF}"/>
              </a:ext>
            </a:extLst>
          </p:cNvPr>
          <p:cNvSpPr>
            <a:spLocks noGrp="1"/>
          </p:cNvSpPr>
          <p:nvPr>
            <p:ph idx="1"/>
          </p:nvPr>
        </p:nvSpPr>
        <p:spPr/>
        <p:txBody>
          <a:bodyPr/>
          <a:lstStyle/>
          <a:p>
            <a:r>
              <a:rPr lang="en-US" sz="2400" dirty="0"/>
              <a:t>I have done general advocacy through pharmacy organizations and my interest in rheumatology.</a:t>
            </a:r>
          </a:p>
          <a:p>
            <a:r>
              <a:rPr lang="en-US" sz="2400" dirty="0"/>
              <a:t>Have contacted local state legislators as well as federal representatives on various issues.</a:t>
            </a:r>
          </a:p>
          <a:p>
            <a:r>
              <a:rPr lang="en-US" sz="2400" dirty="0"/>
              <a:t>Currently a member of the American College of Rheumatology Committee on Government Affairs.</a:t>
            </a:r>
          </a:p>
          <a:p>
            <a:r>
              <a:rPr lang="en-US" sz="2400" dirty="0"/>
              <a:t>Have been to Washington on several occasions; have a trip on September 18-20.</a:t>
            </a:r>
          </a:p>
        </p:txBody>
      </p:sp>
    </p:spTree>
    <p:extLst>
      <p:ext uri="{BB962C8B-B14F-4D97-AF65-F5344CB8AC3E}">
        <p14:creationId xmlns:p14="http://schemas.microsoft.com/office/powerpoint/2010/main" val="135313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Bother?</a:t>
            </a:r>
          </a:p>
        </p:txBody>
      </p:sp>
      <p:sp>
        <p:nvSpPr>
          <p:cNvPr id="3" name="Content Placeholder 2"/>
          <p:cNvSpPr>
            <a:spLocks noGrp="1"/>
          </p:cNvSpPr>
          <p:nvPr>
            <p:ph idx="1"/>
          </p:nvPr>
        </p:nvSpPr>
        <p:spPr/>
        <p:txBody>
          <a:bodyPr vert="horz" lIns="91440" tIns="45720" rIns="91440" bIns="45720" rtlCol="0" anchor="t">
            <a:normAutofit fontScale="92500"/>
          </a:bodyPr>
          <a:lstStyle/>
          <a:p>
            <a:r>
              <a:rPr lang="en-US" sz="2400" dirty="0"/>
              <a:t>State and federal representatives are accountable to voters and want to do what is popular with voters (within the confines of their personal and party views).</a:t>
            </a:r>
          </a:p>
          <a:p>
            <a:r>
              <a:rPr lang="en-US" sz="2400" dirty="0"/>
              <a:t>All politics are local – local issues can trump general policies.</a:t>
            </a:r>
            <a:endParaRPr lang="en-US" sz="2400" dirty="0">
              <a:cs typeface="Calibri"/>
            </a:endParaRPr>
          </a:p>
          <a:p>
            <a:r>
              <a:rPr lang="en-US" sz="2400" dirty="0"/>
              <a:t>Health care issues are mostly nonpartisan. Representatives and their staff want to hear from you and make things better for their constituents. They are often unaware of nuances in policy that affect you and are glad to be better informed (thousands of bills are introduced in Congress each session).</a:t>
            </a:r>
          </a:p>
          <a:p>
            <a:r>
              <a:rPr lang="en-US" sz="2400" dirty="0"/>
              <a:t>Ten or twenty thoughtful letters/phone calls on an issue can get a lot of attention.</a:t>
            </a:r>
          </a:p>
          <a:p>
            <a:r>
              <a:rPr lang="en-US" sz="2400" dirty="0">
                <a:cs typeface="Calibri" panose="020F0502020204030204"/>
              </a:rPr>
              <a:t>You hate politics? This not a political act, but part of democracy. The U.S. constitution assures us of free access to our legislators.</a:t>
            </a:r>
          </a:p>
          <a:p>
            <a:pPr marL="0" indent="0">
              <a:buNone/>
            </a:pPr>
            <a:endParaRPr lang="en-US" sz="2400" dirty="0">
              <a:cs typeface="Calibri" panose="020F0502020204030204"/>
            </a:endParaRPr>
          </a:p>
        </p:txBody>
      </p:sp>
    </p:spTree>
    <p:extLst>
      <p:ext uri="{BB962C8B-B14F-4D97-AF65-F5344CB8AC3E}">
        <p14:creationId xmlns:p14="http://schemas.microsoft.com/office/powerpoint/2010/main" val="195923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49D0-AAEE-47AB-84F0-DB6A1588A44A}"/>
              </a:ext>
            </a:extLst>
          </p:cNvPr>
          <p:cNvSpPr>
            <a:spLocks noGrp="1"/>
          </p:cNvSpPr>
          <p:nvPr>
            <p:ph type="title"/>
          </p:nvPr>
        </p:nvSpPr>
        <p:spPr/>
        <p:txBody>
          <a:bodyPr/>
          <a:lstStyle/>
          <a:p>
            <a:r>
              <a:rPr lang="en-US" dirty="0"/>
              <a:t>How Common is It?</a:t>
            </a:r>
          </a:p>
        </p:txBody>
      </p:sp>
      <p:sp>
        <p:nvSpPr>
          <p:cNvPr id="3" name="Content Placeholder 2">
            <a:extLst>
              <a:ext uri="{FF2B5EF4-FFF2-40B4-BE49-F238E27FC236}">
                <a16:creationId xmlns:a16="http://schemas.microsoft.com/office/drawing/2014/main" id="{7F47E47E-7A24-4CB4-8EA7-76B9261DF655}"/>
              </a:ext>
            </a:extLst>
          </p:cNvPr>
          <p:cNvSpPr>
            <a:spLocks noGrp="1"/>
          </p:cNvSpPr>
          <p:nvPr>
            <p:ph idx="1"/>
          </p:nvPr>
        </p:nvSpPr>
        <p:spPr/>
        <p:txBody>
          <a:bodyPr vert="horz" lIns="0" tIns="45720" rIns="0" bIns="45720" rtlCol="0" anchor="t">
            <a:normAutofit fontScale="92500" lnSpcReduction="20000"/>
          </a:bodyPr>
          <a:lstStyle/>
          <a:p>
            <a:r>
              <a:rPr lang="en-US" sz="2400" dirty="0"/>
              <a:t>National organizations - all large industries and professions routinely do lobbying year round. </a:t>
            </a:r>
          </a:p>
          <a:p>
            <a:pPr marL="383540" lvl="1"/>
            <a:r>
              <a:rPr lang="en-US" sz="2200" dirty="0"/>
              <a:t>Much of this is through professional full-time staff.</a:t>
            </a:r>
            <a:endParaRPr lang="en-US" sz="2200" dirty="0">
              <a:cs typeface="Calibri"/>
            </a:endParaRPr>
          </a:p>
          <a:p>
            <a:pPr marL="383540" lvl="1"/>
            <a:r>
              <a:rPr lang="en-US" sz="2200" dirty="0"/>
              <a:t>Some is done by members signing off on form letters.</a:t>
            </a:r>
            <a:endParaRPr lang="en-US" sz="2200" dirty="0">
              <a:cs typeface="Calibri"/>
            </a:endParaRPr>
          </a:p>
          <a:p>
            <a:pPr marL="383540" lvl="1"/>
            <a:r>
              <a:rPr lang="en-US" sz="2200" dirty="0"/>
              <a:t>Most organizations also host annual or biannual fly-ins to Washington for member volunteers.</a:t>
            </a:r>
            <a:endParaRPr lang="en-US" sz="2200" dirty="0">
              <a:cs typeface="Calibri"/>
            </a:endParaRPr>
          </a:p>
          <a:p>
            <a:r>
              <a:rPr lang="en-US" sz="2400" i="1" dirty="0"/>
              <a:t>If you are not at the table you are on the menu!</a:t>
            </a:r>
          </a:p>
          <a:p>
            <a:r>
              <a:rPr lang="en-US" sz="2400" dirty="0"/>
              <a:t>Hearing from local citizens is more powerful than listening to professional lobbyists.</a:t>
            </a:r>
          </a:p>
          <a:p>
            <a:r>
              <a:rPr lang="en-US" sz="2400" dirty="0"/>
              <a:t>Can be done totally on your own – but is easier through a professional organization!</a:t>
            </a:r>
          </a:p>
          <a:p>
            <a:r>
              <a:rPr lang="en-US" sz="2400" dirty="0"/>
              <a:t>Can be considered a professional obligation! Am J Health Syst Pharm 2019;76:251-3 </a:t>
            </a:r>
            <a:r>
              <a:rPr lang="en-US" sz="2400" dirty="0">
                <a:hlinkClick r:id="rId2"/>
              </a:rPr>
              <a:t>ASHP Statement on Advocacy as a Professional Obligation | American Journal of Health-System Pharmacy | Oxford Academic (oup.com)</a:t>
            </a:r>
            <a:endParaRPr lang="en-US" sz="2400" dirty="0"/>
          </a:p>
        </p:txBody>
      </p:sp>
    </p:spTree>
    <p:extLst>
      <p:ext uri="{BB962C8B-B14F-4D97-AF65-F5344CB8AC3E}">
        <p14:creationId xmlns:p14="http://schemas.microsoft.com/office/powerpoint/2010/main" val="281490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F0C5-DDC3-464E-B893-E44B676052D4}"/>
              </a:ext>
            </a:extLst>
          </p:cNvPr>
          <p:cNvSpPr>
            <a:spLocks noGrp="1"/>
          </p:cNvSpPr>
          <p:nvPr>
            <p:ph type="title"/>
          </p:nvPr>
        </p:nvSpPr>
        <p:spPr/>
        <p:txBody>
          <a:bodyPr/>
          <a:lstStyle/>
          <a:p>
            <a:r>
              <a:rPr lang="en-US" dirty="0"/>
              <a:t>How Is It Done?</a:t>
            </a:r>
          </a:p>
        </p:txBody>
      </p:sp>
      <p:sp>
        <p:nvSpPr>
          <p:cNvPr id="3" name="Content Placeholder 2">
            <a:extLst>
              <a:ext uri="{FF2B5EF4-FFF2-40B4-BE49-F238E27FC236}">
                <a16:creationId xmlns:a16="http://schemas.microsoft.com/office/drawing/2014/main" id="{C72220B9-3379-46F8-9EFA-39FA88703A06}"/>
              </a:ext>
            </a:extLst>
          </p:cNvPr>
          <p:cNvSpPr>
            <a:spLocks noGrp="1"/>
          </p:cNvSpPr>
          <p:nvPr>
            <p:ph idx="1"/>
          </p:nvPr>
        </p:nvSpPr>
        <p:spPr/>
        <p:txBody>
          <a:bodyPr>
            <a:normAutofit/>
          </a:bodyPr>
          <a:lstStyle/>
          <a:p>
            <a:r>
              <a:rPr lang="en-US" sz="2400" dirty="0"/>
              <a:t>Professional organizations routinely create policies and position papers on various issues (not just political, but issues like burnout, federal regulations, reimbursement for services, etc.) </a:t>
            </a:r>
            <a:r>
              <a:rPr lang="en-US" sz="2400" dirty="0">
                <a:hlinkClick r:id="rId2"/>
              </a:rPr>
              <a:t>Policy Statements (apha.org)</a:t>
            </a:r>
            <a:endParaRPr lang="en-US" sz="2400" dirty="0"/>
          </a:p>
          <a:p>
            <a:r>
              <a:rPr lang="en-US" sz="2400" dirty="0"/>
              <a:t>These are often developed by committees and then approved by members at annual meetings.</a:t>
            </a:r>
          </a:p>
          <a:p>
            <a:r>
              <a:rPr lang="en-US" sz="2400" dirty="0"/>
              <a:t>Sometimes these policies require a push to develop legislation, but more often make sure the organization can respond to regulations or bills that could affect the organization and its policies. If it is a regulation developed by CMS or FDA, the organization will contact CMS or FDA directly, but if it is a legislative bill, they need to work with legislators.</a:t>
            </a:r>
          </a:p>
        </p:txBody>
      </p:sp>
    </p:spTree>
    <p:extLst>
      <p:ext uri="{BB962C8B-B14F-4D97-AF65-F5344CB8AC3E}">
        <p14:creationId xmlns:p14="http://schemas.microsoft.com/office/powerpoint/2010/main" val="203231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It Done?</a:t>
            </a:r>
          </a:p>
        </p:txBody>
      </p:sp>
      <p:sp>
        <p:nvSpPr>
          <p:cNvPr id="3" name="Content Placeholder 2"/>
          <p:cNvSpPr>
            <a:spLocks noGrp="1"/>
          </p:cNvSpPr>
          <p:nvPr>
            <p:ph idx="1"/>
          </p:nvPr>
        </p:nvSpPr>
        <p:spPr>
          <a:xfrm>
            <a:off x="1097280" y="1845733"/>
            <a:ext cx="10058400" cy="4619721"/>
          </a:xfrm>
        </p:spPr>
        <p:txBody>
          <a:bodyPr vert="horz" lIns="0" tIns="45720" rIns="0" bIns="45720" rtlCol="0" anchor="t">
            <a:normAutofit fontScale="77500" lnSpcReduction="20000"/>
          </a:bodyPr>
          <a:lstStyle/>
          <a:p>
            <a:r>
              <a:rPr lang="en-US" sz="2800" dirty="0"/>
              <a:t>You can make a phone call, send a letter/email or schedule a meeting with your congressional reps. Personal visits are especially helpful to build a relationship with legislators and staff.</a:t>
            </a:r>
          </a:p>
          <a:p>
            <a:r>
              <a:rPr lang="en-US" sz="2800" dirty="0"/>
              <a:t>You can also donate to Political Action Committees.</a:t>
            </a:r>
          </a:p>
          <a:p>
            <a:r>
              <a:rPr lang="en-US" sz="2800" dirty="0"/>
              <a:t>All laws start with an idea. Legislative staffers take an outline of the idea to the appropriate Office of Legislative Council where it is drafted into a bill that fits the U.S. Code.</a:t>
            </a:r>
          </a:p>
          <a:p>
            <a:r>
              <a:rPr lang="en-US" sz="2800" dirty="0"/>
              <a:t>House bills are assigned number following the letters “H.R.”; Senate bills assigned a number following “S.” and must have at least one official legislative sponsor.</a:t>
            </a:r>
          </a:p>
          <a:p>
            <a:r>
              <a:rPr lang="en-US" sz="2800" dirty="0"/>
              <a:t>After the bill is officially introduced it is referred to a committee, and co-sponsors are solicited. It may sit with nothing done, or may be taken up by the committee (e.g. Health, Education, Labor and Pensions) and eventually introduced for a vote. If passed by both chambers and signed by the President, it becomes law.</a:t>
            </a:r>
            <a:endParaRPr lang="en-US" sz="2800" dirty="0">
              <a:cs typeface="Calibri"/>
            </a:endParaRPr>
          </a:p>
          <a:p>
            <a:r>
              <a:rPr lang="en-US" sz="2800" dirty="0"/>
              <a:t>A bill not taken up and passed in one Congress must be reintroduced in the next Congress for new consideration.</a:t>
            </a:r>
          </a:p>
        </p:txBody>
      </p:sp>
    </p:spTree>
    <p:extLst>
      <p:ext uri="{BB962C8B-B14F-4D97-AF65-F5344CB8AC3E}">
        <p14:creationId xmlns:p14="http://schemas.microsoft.com/office/powerpoint/2010/main" val="2355784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E93B-13F5-4657-A3DC-C80BE8F34B3C}"/>
              </a:ext>
            </a:extLst>
          </p:cNvPr>
          <p:cNvSpPr>
            <a:spLocks noGrp="1"/>
          </p:cNvSpPr>
          <p:nvPr>
            <p:ph type="title"/>
          </p:nvPr>
        </p:nvSpPr>
        <p:spPr/>
        <p:txBody>
          <a:bodyPr/>
          <a:lstStyle/>
          <a:p>
            <a:r>
              <a:rPr lang="en-US" dirty="0">
                <a:cs typeface="Calibri Light"/>
              </a:rPr>
              <a:t>Approaching Your Legislators</a:t>
            </a:r>
            <a:endParaRPr lang="en-US" dirty="0"/>
          </a:p>
        </p:txBody>
      </p:sp>
      <p:sp>
        <p:nvSpPr>
          <p:cNvPr id="3" name="Content Placeholder 2">
            <a:extLst>
              <a:ext uri="{FF2B5EF4-FFF2-40B4-BE49-F238E27FC236}">
                <a16:creationId xmlns:a16="http://schemas.microsoft.com/office/drawing/2014/main" id="{860FADB0-5C76-4A8C-ADD4-9F1C3709D99D}"/>
              </a:ext>
            </a:extLst>
          </p:cNvPr>
          <p:cNvSpPr>
            <a:spLocks noGrp="1"/>
          </p:cNvSpPr>
          <p:nvPr>
            <p:ph idx="1"/>
          </p:nvPr>
        </p:nvSpPr>
        <p:spPr/>
        <p:txBody>
          <a:bodyPr vert="horz" lIns="91440" tIns="45720" rIns="91440" bIns="45720" rtlCol="0" anchor="t">
            <a:normAutofit fontScale="92500"/>
          </a:bodyPr>
          <a:lstStyle/>
          <a:p>
            <a:r>
              <a:rPr lang="en-US" sz="2400" dirty="0">
                <a:cs typeface="Calibri"/>
              </a:rPr>
              <a:t>Letters/emails – in person in Washington – in person at home</a:t>
            </a:r>
          </a:p>
          <a:p>
            <a:r>
              <a:rPr lang="en-US" sz="2400" dirty="0">
                <a:cs typeface="Calibri"/>
              </a:rPr>
              <a:t>Know your issue.</a:t>
            </a:r>
          </a:p>
          <a:p>
            <a:r>
              <a:rPr lang="en-US" sz="2400" dirty="0">
                <a:cs typeface="Calibri"/>
              </a:rPr>
              <a:t>Have bills already been introduced in the House and/or Senate?  If yes, what are the bill numbers?</a:t>
            </a:r>
          </a:p>
          <a:p>
            <a:r>
              <a:rPr lang="en-US" sz="2400" dirty="0">
                <a:cs typeface="Calibri"/>
              </a:rPr>
              <a:t>Has your legislator co-sponsored the bill?</a:t>
            </a:r>
          </a:p>
          <a:p>
            <a:pPr lvl="1"/>
            <a:r>
              <a:rPr lang="en-US" sz="2000" dirty="0">
                <a:cs typeface="Calibri"/>
              </a:rPr>
              <a:t>If yes, thank them! Explain why it’s important to you. Ask them to push leadership to bring to a vote.</a:t>
            </a:r>
          </a:p>
          <a:p>
            <a:pPr lvl="1"/>
            <a:r>
              <a:rPr lang="en-US" sz="2000" dirty="0">
                <a:cs typeface="Calibri"/>
              </a:rPr>
              <a:t>If no, explain why it’s important to you. Ask them to co-sponsor the bill (or introduce a bill).</a:t>
            </a:r>
          </a:p>
          <a:p>
            <a:pPr lvl="1"/>
            <a:r>
              <a:rPr lang="en-US" sz="2000" dirty="0">
                <a:cs typeface="Calibri"/>
              </a:rPr>
              <a:t>Focus on one or two issues; don't make it political.</a:t>
            </a:r>
          </a:p>
          <a:p>
            <a:r>
              <a:rPr lang="en-US" sz="2400" dirty="0">
                <a:cs typeface="Calibri"/>
              </a:rPr>
              <a:t>Tell a story of your own - typically how the issue affects you and/or your patients.</a:t>
            </a:r>
          </a:p>
        </p:txBody>
      </p:sp>
    </p:spTree>
    <p:extLst>
      <p:ext uri="{BB962C8B-B14F-4D97-AF65-F5344CB8AC3E}">
        <p14:creationId xmlns:p14="http://schemas.microsoft.com/office/powerpoint/2010/main" val="97608969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BA8573C6281468AECBB5C328F9B91" ma:contentTypeVersion="18" ma:contentTypeDescription="Create a new document." ma:contentTypeScope="" ma:versionID="5d343086a011a09ff438823490a09f45">
  <xsd:schema xmlns:xsd="http://www.w3.org/2001/XMLSchema" xmlns:xs="http://www.w3.org/2001/XMLSchema" xmlns:p="http://schemas.microsoft.com/office/2006/metadata/properties" xmlns:ns3="66659ddc-3c25-4d3e-b3b7-9890fca5266d" xmlns:ns4="82c2a4e3-40b0-435d-8162-b539a366ebba" targetNamespace="http://schemas.microsoft.com/office/2006/metadata/properties" ma:root="true" ma:fieldsID="a8b89c2732c51a9070b82a9c87d3fa44" ns3:_="" ns4:_="">
    <xsd:import namespace="66659ddc-3c25-4d3e-b3b7-9890fca5266d"/>
    <xsd:import namespace="82c2a4e3-40b0-435d-8162-b539a366ebba"/>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659ddc-3c25-4d3e-b3b7-9890fca5266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DateTaken" ma:index="24" nillable="true" ma:displayName="MediaServiceDateTaken" ma:hidden="true" ma:internalName="MediaServiceDateTaken"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c2a4e3-40b0-435d-8162-b539a366ebba"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 xmlns="66659ddc-3c25-4d3e-b3b7-9890fca5266d" xsi:nil="true"/>
    <MigrationWizIdDocumentLibraryPermissions xmlns="66659ddc-3c25-4d3e-b3b7-9890fca5266d" xsi:nil="true"/>
    <MigrationWizIdSecurityGroups xmlns="66659ddc-3c25-4d3e-b3b7-9890fca5266d" xsi:nil="true"/>
    <MigrationWizIdPermissionLevels xmlns="66659ddc-3c25-4d3e-b3b7-9890fca5266d" xsi:nil="true"/>
    <MigrationWizIdPermissions xmlns="66659ddc-3c25-4d3e-b3b7-9890fca5266d" xsi:nil="true"/>
  </documentManagement>
</p:properties>
</file>

<file path=customXml/itemProps1.xml><?xml version="1.0" encoding="utf-8"?>
<ds:datastoreItem xmlns:ds="http://schemas.openxmlformats.org/officeDocument/2006/customXml" ds:itemID="{FC83DA32-1731-43EC-BC55-C97E8F0ADA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659ddc-3c25-4d3e-b3b7-9890fca5266d"/>
    <ds:schemaRef ds:uri="82c2a4e3-40b0-435d-8162-b539a366e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CE66A2-1A01-4FEB-882A-CD44E1988E52}">
  <ds:schemaRefs>
    <ds:schemaRef ds:uri="http://schemas.microsoft.com/sharepoint/v3/contenttype/forms"/>
  </ds:schemaRefs>
</ds:datastoreItem>
</file>

<file path=customXml/itemProps3.xml><?xml version="1.0" encoding="utf-8"?>
<ds:datastoreItem xmlns:ds="http://schemas.openxmlformats.org/officeDocument/2006/customXml" ds:itemID="{145F4A3F-1E3D-4C2A-84FC-141C7D82EB1A}">
  <ds:schemaRefs>
    <ds:schemaRef ds:uri="http://schemas.microsoft.com/office/2006/documentManagement/types"/>
    <ds:schemaRef ds:uri="82c2a4e3-40b0-435d-8162-b539a366ebba"/>
    <ds:schemaRef ds:uri="http://schemas.microsoft.com/office/2006/metadata/properties"/>
    <ds:schemaRef ds:uri="http://purl.org/dc/terms/"/>
    <ds:schemaRef ds:uri="http://purl.org/dc/dcmitype/"/>
    <ds:schemaRef ds:uri="66659ddc-3c25-4d3e-b3b7-9890fca5266d"/>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Retrospect</Template>
  <TotalTime>1650</TotalTime>
  <Words>2430</Words>
  <Application>Microsoft Office PowerPoint</Application>
  <PresentationFormat>Widescreen</PresentationFormat>
  <Paragraphs>133</Paragraphs>
  <Slides>25</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Calibri</vt:lpstr>
      <vt:lpstr>Calibri Light</vt:lpstr>
      <vt:lpstr>Retrospect</vt:lpstr>
      <vt:lpstr>Political Advocacy in the Health Professions</vt:lpstr>
      <vt:lpstr>What Is Advocacy?</vt:lpstr>
      <vt:lpstr>Who Do We Advocate To?</vt:lpstr>
      <vt:lpstr>Why I am I Speaking To You?</vt:lpstr>
      <vt:lpstr>Why Bother?</vt:lpstr>
      <vt:lpstr>How Common is It?</vt:lpstr>
      <vt:lpstr>How Is It Done?</vt:lpstr>
      <vt:lpstr>How Is It Done?</vt:lpstr>
      <vt:lpstr>Approaching Your Legislators</vt:lpstr>
      <vt:lpstr>PowerPoint Presentation</vt:lpstr>
      <vt:lpstr>Getting Around the Capital</vt:lpstr>
      <vt:lpstr>Who Knows Who You’ll See!</vt:lpstr>
      <vt:lpstr>Will Something Happen Immediately?</vt:lpstr>
      <vt:lpstr>What’s Current?</vt:lpstr>
      <vt:lpstr>Finding Information on a Current Bill</vt:lpstr>
      <vt:lpstr>Form Letters</vt:lpstr>
      <vt:lpstr>One Example</vt:lpstr>
      <vt:lpstr>Current Issues (all bipartisan)</vt:lpstr>
      <vt:lpstr>More Current Issues</vt:lpstr>
      <vt:lpstr>ND Senators www.congress.gov  </vt:lpstr>
      <vt:lpstr>ND House member www.congress.gov </vt:lpstr>
      <vt:lpstr>How Else Can I Help?</vt:lpstr>
      <vt:lpstr>Assignment</vt:lpstr>
      <vt:lpstr>Resources</vt:lpstr>
      <vt:lpstr>Conclusion</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Advocacy in Pharmacy</dc:title>
  <dc:creator>Donald Miller</dc:creator>
  <cp:lastModifiedBy>Donald Miller</cp:lastModifiedBy>
  <cp:revision>144</cp:revision>
  <dcterms:created xsi:type="dcterms:W3CDTF">2021-10-21T20:47:14Z</dcterms:created>
  <dcterms:modified xsi:type="dcterms:W3CDTF">2022-09-06T17:14:26Z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0x010100373BA8573C6281468AECBB5C328F9B91</vt:lpwstr>
  </property>
</Properties>
</file>