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handoutMasterIdLst>
    <p:handoutMasterId r:id="rId47"/>
  </p:handoutMasterIdLst>
  <p:sldIdLst>
    <p:sldId id="257" r:id="rId4"/>
    <p:sldId id="260" r:id="rId5"/>
    <p:sldId id="274" r:id="rId6"/>
    <p:sldId id="267" r:id="rId7"/>
    <p:sldId id="265" r:id="rId8"/>
    <p:sldId id="266" r:id="rId9"/>
    <p:sldId id="275" r:id="rId10"/>
    <p:sldId id="276" r:id="rId11"/>
    <p:sldId id="268" r:id="rId12"/>
    <p:sldId id="302" r:id="rId13"/>
    <p:sldId id="270" r:id="rId14"/>
    <p:sldId id="269" r:id="rId15"/>
    <p:sldId id="277" r:id="rId16"/>
    <p:sldId id="295" r:id="rId17"/>
    <p:sldId id="296" r:id="rId18"/>
    <p:sldId id="258" r:id="rId19"/>
    <p:sldId id="271" r:id="rId20"/>
    <p:sldId id="285" r:id="rId21"/>
    <p:sldId id="284" r:id="rId22"/>
    <p:sldId id="294" r:id="rId23"/>
    <p:sldId id="293" r:id="rId24"/>
    <p:sldId id="272" r:id="rId25"/>
    <p:sldId id="273" r:id="rId26"/>
    <p:sldId id="286" r:id="rId27"/>
    <p:sldId id="288" r:id="rId28"/>
    <p:sldId id="297" r:id="rId29"/>
    <p:sldId id="304" r:id="rId30"/>
    <p:sldId id="287" r:id="rId31"/>
    <p:sldId id="278" r:id="rId32"/>
    <p:sldId id="279" r:id="rId33"/>
    <p:sldId id="280" r:id="rId34"/>
    <p:sldId id="290" r:id="rId35"/>
    <p:sldId id="300" r:id="rId36"/>
    <p:sldId id="299" r:id="rId37"/>
    <p:sldId id="301" r:id="rId38"/>
    <p:sldId id="303" r:id="rId39"/>
    <p:sldId id="281" r:id="rId40"/>
    <p:sldId id="282" r:id="rId41"/>
    <p:sldId id="289" r:id="rId42"/>
    <p:sldId id="283" r:id="rId43"/>
    <p:sldId id="298" r:id="rId44"/>
    <p:sldId id="259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2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4000" dirty="0"/>
              <a:t>Writing Behavior Inventory </a:t>
            </a:r>
          </a:p>
          <a:p>
            <a:pPr>
              <a:defRPr/>
            </a:pPr>
            <a:r>
              <a:rPr lang="en-US" sz="4000" dirty="0"/>
              <a:t>Class Average Score</a:t>
            </a:r>
          </a:p>
        </c:rich>
      </c:tx>
      <c:layout>
        <c:manualLayout>
          <c:xMode val="edge"/>
          <c:yMode val="edge"/>
          <c:x val="5.2201224846894129E-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AC-49B2-BC1E-D419D2150A9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92D05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AC-49B2-BC1E-D419D2150A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Sheet1!$H$4:$I$4</c:f>
              <c:numCache>
                <c:formatCode>General</c:formatCode>
                <c:ptCount val="2"/>
                <c:pt idx="0">
                  <c:v>48.125</c:v>
                </c:pt>
                <c:pt idx="1">
                  <c:v>65.125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AC-49B2-BC1E-D419D2150A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7155688"/>
        <c:axId val="997155032"/>
      </c:barChart>
      <c:catAx>
        <c:axId val="997155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155032"/>
        <c:crosses val="autoZero"/>
        <c:auto val="1"/>
        <c:lblAlgn val="ctr"/>
        <c:lblOffset val="100"/>
        <c:noMultiLvlLbl val="0"/>
      </c:catAx>
      <c:valAx>
        <c:axId val="99715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715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18B96-8B4E-4957-B682-AF61B0346F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C8345-E121-4024-8657-1AB72D033A33}">
      <dgm:prSet custT="1"/>
      <dgm:spPr/>
      <dgm:t>
        <a:bodyPr/>
        <a:lstStyle/>
        <a:p>
          <a:pPr algn="ctr"/>
          <a:r>
            <a:rPr lang="en-US" sz="4800" dirty="0"/>
            <a:t>8 vulnerable graduate students</a:t>
          </a:r>
        </a:p>
      </dgm:t>
    </dgm:pt>
    <dgm:pt modelId="{09DB59E4-59AB-40D0-8A3D-B44CF5417CBB}" type="parTrans" cxnId="{F600E0BF-95F9-4204-B8D9-F26AC4D2424A}">
      <dgm:prSet/>
      <dgm:spPr/>
      <dgm:t>
        <a:bodyPr/>
        <a:lstStyle/>
        <a:p>
          <a:endParaRPr lang="en-US"/>
        </a:p>
      </dgm:t>
    </dgm:pt>
    <dgm:pt modelId="{06BC8067-11F5-4420-BD6A-7E1F33AA5357}" type="sibTrans" cxnId="{F600E0BF-95F9-4204-B8D9-F26AC4D2424A}">
      <dgm:prSet/>
      <dgm:spPr/>
      <dgm:t>
        <a:bodyPr/>
        <a:lstStyle/>
        <a:p>
          <a:endParaRPr lang="en-US"/>
        </a:p>
      </dgm:t>
    </dgm:pt>
    <dgm:pt modelId="{52CD50EE-7617-4256-A342-8DA143C32234}">
      <dgm:prSet custT="1"/>
      <dgm:spPr/>
      <dgm:t>
        <a:bodyPr/>
        <a:lstStyle/>
        <a:p>
          <a:pPr algn="ctr"/>
          <a:r>
            <a:rPr lang="en-US" sz="4800" dirty="0"/>
            <a:t>My colleagues</a:t>
          </a:r>
        </a:p>
      </dgm:t>
    </dgm:pt>
    <dgm:pt modelId="{02156520-DF2E-4479-B87D-1E12EE61521B}" type="parTrans" cxnId="{2316F0C8-93CE-4110-B3A3-638CFE80A130}">
      <dgm:prSet/>
      <dgm:spPr/>
      <dgm:t>
        <a:bodyPr/>
        <a:lstStyle/>
        <a:p>
          <a:endParaRPr lang="en-US"/>
        </a:p>
      </dgm:t>
    </dgm:pt>
    <dgm:pt modelId="{C554EBA2-4871-48A0-8C23-3165D9021347}" type="sibTrans" cxnId="{2316F0C8-93CE-4110-B3A3-638CFE80A130}">
      <dgm:prSet/>
      <dgm:spPr/>
      <dgm:t>
        <a:bodyPr/>
        <a:lstStyle/>
        <a:p>
          <a:endParaRPr lang="en-US"/>
        </a:p>
      </dgm:t>
    </dgm:pt>
    <dgm:pt modelId="{FE33B86C-D6A9-4567-863E-DC0F5BE0A151}" type="pres">
      <dgm:prSet presAssocID="{B7218B96-8B4E-4957-B682-AF61B0346F1A}" presName="vert0" presStyleCnt="0">
        <dgm:presLayoutVars>
          <dgm:dir/>
          <dgm:animOne val="branch"/>
          <dgm:animLvl val="lvl"/>
        </dgm:presLayoutVars>
      </dgm:prSet>
      <dgm:spPr/>
    </dgm:pt>
    <dgm:pt modelId="{8F462F57-524D-44A5-A938-28E88BD78F07}" type="pres">
      <dgm:prSet presAssocID="{5FCC8345-E121-4024-8657-1AB72D033A33}" presName="thickLine" presStyleLbl="alignNode1" presStyleIdx="0" presStyleCnt="2"/>
      <dgm:spPr/>
    </dgm:pt>
    <dgm:pt modelId="{A9DDBA20-D21D-440C-B849-831DBA2147C5}" type="pres">
      <dgm:prSet presAssocID="{5FCC8345-E121-4024-8657-1AB72D033A33}" presName="horz1" presStyleCnt="0"/>
      <dgm:spPr/>
    </dgm:pt>
    <dgm:pt modelId="{731BC074-BC24-45E9-87E3-97CA606A14CF}" type="pres">
      <dgm:prSet presAssocID="{5FCC8345-E121-4024-8657-1AB72D033A33}" presName="tx1" presStyleLbl="revTx" presStyleIdx="0" presStyleCnt="2"/>
      <dgm:spPr/>
    </dgm:pt>
    <dgm:pt modelId="{293A93FA-0C6F-4810-83D6-D3198C4272B7}" type="pres">
      <dgm:prSet presAssocID="{5FCC8345-E121-4024-8657-1AB72D033A33}" presName="vert1" presStyleCnt="0"/>
      <dgm:spPr/>
    </dgm:pt>
    <dgm:pt modelId="{18C4FF1E-1775-45AB-9575-4D65A051A3CD}" type="pres">
      <dgm:prSet presAssocID="{52CD50EE-7617-4256-A342-8DA143C32234}" presName="thickLine" presStyleLbl="alignNode1" presStyleIdx="1" presStyleCnt="2"/>
      <dgm:spPr/>
    </dgm:pt>
    <dgm:pt modelId="{0E554210-AAD9-4FFA-BB35-D01D8CBFA62A}" type="pres">
      <dgm:prSet presAssocID="{52CD50EE-7617-4256-A342-8DA143C32234}" presName="horz1" presStyleCnt="0"/>
      <dgm:spPr/>
    </dgm:pt>
    <dgm:pt modelId="{46654FF0-62E5-4327-B4B2-0A21CEE1B337}" type="pres">
      <dgm:prSet presAssocID="{52CD50EE-7617-4256-A342-8DA143C32234}" presName="tx1" presStyleLbl="revTx" presStyleIdx="1" presStyleCnt="2"/>
      <dgm:spPr/>
    </dgm:pt>
    <dgm:pt modelId="{604A4B21-74B4-473D-98F0-961D84C08541}" type="pres">
      <dgm:prSet presAssocID="{52CD50EE-7617-4256-A342-8DA143C32234}" presName="vert1" presStyleCnt="0"/>
      <dgm:spPr/>
    </dgm:pt>
  </dgm:ptLst>
  <dgm:cxnLst>
    <dgm:cxn modelId="{C2813911-F796-4B61-B5DF-67B047D4063F}" type="presOf" srcId="{52CD50EE-7617-4256-A342-8DA143C32234}" destId="{46654FF0-62E5-4327-B4B2-0A21CEE1B337}" srcOrd="0" destOrd="0" presId="urn:microsoft.com/office/officeart/2008/layout/LinedList"/>
    <dgm:cxn modelId="{6247998A-535E-4162-9F07-E101EEBC59F8}" type="presOf" srcId="{B7218B96-8B4E-4957-B682-AF61B0346F1A}" destId="{FE33B86C-D6A9-4567-863E-DC0F5BE0A151}" srcOrd="0" destOrd="0" presId="urn:microsoft.com/office/officeart/2008/layout/LinedList"/>
    <dgm:cxn modelId="{F600E0BF-95F9-4204-B8D9-F26AC4D2424A}" srcId="{B7218B96-8B4E-4957-B682-AF61B0346F1A}" destId="{5FCC8345-E121-4024-8657-1AB72D033A33}" srcOrd="0" destOrd="0" parTransId="{09DB59E4-59AB-40D0-8A3D-B44CF5417CBB}" sibTransId="{06BC8067-11F5-4420-BD6A-7E1F33AA5357}"/>
    <dgm:cxn modelId="{0B24B0C4-E979-49CD-BC52-C4BABDDB4632}" type="presOf" srcId="{5FCC8345-E121-4024-8657-1AB72D033A33}" destId="{731BC074-BC24-45E9-87E3-97CA606A14CF}" srcOrd="0" destOrd="0" presId="urn:microsoft.com/office/officeart/2008/layout/LinedList"/>
    <dgm:cxn modelId="{2316F0C8-93CE-4110-B3A3-638CFE80A130}" srcId="{B7218B96-8B4E-4957-B682-AF61B0346F1A}" destId="{52CD50EE-7617-4256-A342-8DA143C32234}" srcOrd="1" destOrd="0" parTransId="{02156520-DF2E-4479-B87D-1E12EE61521B}" sibTransId="{C554EBA2-4871-48A0-8C23-3165D9021347}"/>
    <dgm:cxn modelId="{F1ED911F-16C0-4BB5-991A-E3E64B738A99}" type="presParOf" srcId="{FE33B86C-D6A9-4567-863E-DC0F5BE0A151}" destId="{8F462F57-524D-44A5-A938-28E88BD78F07}" srcOrd="0" destOrd="0" presId="urn:microsoft.com/office/officeart/2008/layout/LinedList"/>
    <dgm:cxn modelId="{E966EAE1-8526-4746-B83B-AFC2BA1B3E8D}" type="presParOf" srcId="{FE33B86C-D6A9-4567-863E-DC0F5BE0A151}" destId="{A9DDBA20-D21D-440C-B849-831DBA2147C5}" srcOrd="1" destOrd="0" presId="urn:microsoft.com/office/officeart/2008/layout/LinedList"/>
    <dgm:cxn modelId="{A50109E3-9A15-42D1-BAE9-3072632D8BFC}" type="presParOf" srcId="{A9DDBA20-D21D-440C-B849-831DBA2147C5}" destId="{731BC074-BC24-45E9-87E3-97CA606A14CF}" srcOrd="0" destOrd="0" presId="urn:microsoft.com/office/officeart/2008/layout/LinedList"/>
    <dgm:cxn modelId="{A8114B26-039F-4116-B2B5-22C17F080CC0}" type="presParOf" srcId="{A9DDBA20-D21D-440C-B849-831DBA2147C5}" destId="{293A93FA-0C6F-4810-83D6-D3198C4272B7}" srcOrd="1" destOrd="0" presId="urn:microsoft.com/office/officeart/2008/layout/LinedList"/>
    <dgm:cxn modelId="{E977EDD3-45D4-4C31-B1BC-98E7EFEFB132}" type="presParOf" srcId="{FE33B86C-D6A9-4567-863E-DC0F5BE0A151}" destId="{18C4FF1E-1775-45AB-9575-4D65A051A3CD}" srcOrd="2" destOrd="0" presId="urn:microsoft.com/office/officeart/2008/layout/LinedList"/>
    <dgm:cxn modelId="{39AA7C90-9577-43E0-91DF-CF9D159D8304}" type="presParOf" srcId="{FE33B86C-D6A9-4567-863E-DC0F5BE0A151}" destId="{0E554210-AAD9-4FFA-BB35-D01D8CBFA62A}" srcOrd="3" destOrd="0" presId="urn:microsoft.com/office/officeart/2008/layout/LinedList"/>
    <dgm:cxn modelId="{8FB5BB75-44B9-420C-8427-F77331A44F95}" type="presParOf" srcId="{0E554210-AAD9-4FFA-BB35-D01D8CBFA62A}" destId="{46654FF0-62E5-4327-B4B2-0A21CEE1B337}" srcOrd="0" destOrd="0" presId="urn:microsoft.com/office/officeart/2008/layout/LinedList"/>
    <dgm:cxn modelId="{E5C62CB6-9F9D-4FC9-BC53-AF3D5BFA5B1E}" type="presParOf" srcId="{0E554210-AAD9-4FFA-BB35-D01D8CBFA62A}" destId="{604A4B21-74B4-473D-98F0-961D84C085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C4E4D-309A-4067-8686-87F441BD350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403AA5-C5EC-4EA5-81EC-D5B14C9BB8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Written Language Proficiency</a:t>
          </a:r>
        </a:p>
      </dgm:t>
    </dgm:pt>
    <dgm:pt modelId="{13E7384C-5D4E-40CC-9B07-C987D338EB13}" type="parTrans" cxnId="{EE88E960-D392-4B09-9260-E456618A25CA}">
      <dgm:prSet/>
      <dgm:spPr/>
      <dgm:t>
        <a:bodyPr/>
        <a:lstStyle/>
        <a:p>
          <a:endParaRPr lang="en-US"/>
        </a:p>
      </dgm:t>
    </dgm:pt>
    <dgm:pt modelId="{CED4C340-0C26-4C78-A249-F738286C08AF}" type="sibTrans" cxnId="{EE88E960-D392-4B09-9260-E456618A25CA}">
      <dgm:prSet/>
      <dgm:spPr/>
      <dgm:t>
        <a:bodyPr/>
        <a:lstStyle/>
        <a:p>
          <a:endParaRPr lang="en-US"/>
        </a:p>
      </dgm:t>
    </dgm:pt>
    <dgm:pt modelId="{8854AC55-57C9-4A7C-9156-DD43AF6B64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Opportunities for Remediation</a:t>
          </a:r>
        </a:p>
      </dgm:t>
    </dgm:pt>
    <dgm:pt modelId="{95F332B0-1BF9-481D-BB89-D106CF89F3EF}" type="parTrans" cxnId="{82513D07-8111-482B-8ED1-07F550BFF60F}">
      <dgm:prSet/>
      <dgm:spPr/>
      <dgm:t>
        <a:bodyPr/>
        <a:lstStyle/>
        <a:p>
          <a:endParaRPr lang="en-US"/>
        </a:p>
      </dgm:t>
    </dgm:pt>
    <dgm:pt modelId="{0F15A6E0-D0CB-43E0-BBFA-2AC7845E31EC}" type="sibTrans" cxnId="{82513D07-8111-482B-8ED1-07F550BFF60F}">
      <dgm:prSet/>
      <dgm:spPr/>
      <dgm:t>
        <a:bodyPr/>
        <a:lstStyle/>
        <a:p>
          <a:endParaRPr lang="en-US"/>
        </a:p>
      </dgm:t>
    </dgm:pt>
    <dgm:pt modelId="{F8000FC6-A9F1-4900-B66E-F7726922DA28}" type="pres">
      <dgm:prSet presAssocID="{6F3C4E4D-309A-4067-8686-87F441BD350A}" presName="root" presStyleCnt="0">
        <dgm:presLayoutVars>
          <dgm:dir/>
          <dgm:resizeHandles val="exact"/>
        </dgm:presLayoutVars>
      </dgm:prSet>
      <dgm:spPr/>
    </dgm:pt>
    <dgm:pt modelId="{59F8E2E0-CC1F-4C37-BD6F-11CE49FFF02E}" type="pres">
      <dgm:prSet presAssocID="{F8403AA5-C5EC-4EA5-81EC-D5B14C9BB8FB}" presName="compNode" presStyleCnt="0"/>
      <dgm:spPr/>
    </dgm:pt>
    <dgm:pt modelId="{31ABF206-08F5-4814-9D52-427386290DA4}" type="pres">
      <dgm:prSet presAssocID="{F8403AA5-C5EC-4EA5-81EC-D5B14C9BB8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130BCE1-8943-465F-8897-33F012ABD7EA}" type="pres">
      <dgm:prSet presAssocID="{F8403AA5-C5EC-4EA5-81EC-D5B14C9BB8FB}" presName="spaceRect" presStyleCnt="0"/>
      <dgm:spPr/>
    </dgm:pt>
    <dgm:pt modelId="{0C984DB5-5595-4CFF-949F-873BC65ECEDD}" type="pres">
      <dgm:prSet presAssocID="{F8403AA5-C5EC-4EA5-81EC-D5B14C9BB8FB}" presName="textRect" presStyleLbl="revTx" presStyleIdx="0" presStyleCnt="2">
        <dgm:presLayoutVars>
          <dgm:chMax val="1"/>
          <dgm:chPref val="1"/>
        </dgm:presLayoutVars>
      </dgm:prSet>
      <dgm:spPr/>
    </dgm:pt>
    <dgm:pt modelId="{F86F39AC-0957-4EDE-A70F-2D4351B798A7}" type="pres">
      <dgm:prSet presAssocID="{CED4C340-0C26-4C78-A249-F738286C08AF}" presName="sibTrans" presStyleCnt="0"/>
      <dgm:spPr/>
    </dgm:pt>
    <dgm:pt modelId="{714C2F07-37AC-4279-B17C-B598EEC41A58}" type="pres">
      <dgm:prSet presAssocID="{8854AC55-57C9-4A7C-9156-DD43AF6B64E1}" presName="compNode" presStyleCnt="0"/>
      <dgm:spPr/>
    </dgm:pt>
    <dgm:pt modelId="{A2B788CA-DC45-4EC8-9A8E-280EA33966EE}" type="pres">
      <dgm:prSet presAssocID="{8854AC55-57C9-4A7C-9156-DD43AF6B64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FA3BFA7-C75F-46B9-9EE8-7BFAD654767F}" type="pres">
      <dgm:prSet presAssocID="{8854AC55-57C9-4A7C-9156-DD43AF6B64E1}" presName="spaceRect" presStyleCnt="0"/>
      <dgm:spPr/>
    </dgm:pt>
    <dgm:pt modelId="{68A42E01-6AA1-46AC-A404-8DB74C36A94C}" type="pres">
      <dgm:prSet presAssocID="{8854AC55-57C9-4A7C-9156-DD43AF6B64E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2513D07-8111-482B-8ED1-07F550BFF60F}" srcId="{6F3C4E4D-309A-4067-8686-87F441BD350A}" destId="{8854AC55-57C9-4A7C-9156-DD43AF6B64E1}" srcOrd="1" destOrd="0" parTransId="{95F332B0-1BF9-481D-BB89-D106CF89F3EF}" sibTransId="{0F15A6E0-D0CB-43E0-BBFA-2AC7845E31EC}"/>
    <dgm:cxn modelId="{A1139B27-3CB6-4C8C-BD44-22B231B3356F}" type="presOf" srcId="{8854AC55-57C9-4A7C-9156-DD43AF6B64E1}" destId="{68A42E01-6AA1-46AC-A404-8DB74C36A94C}" srcOrd="0" destOrd="0" presId="urn:microsoft.com/office/officeart/2018/2/layout/IconLabelList"/>
    <dgm:cxn modelId="{D5EC794B-824B-4275-90D6-4764FB9298B3}" type="presOf" srcId="{6F3C4E4D-309A-4067-8686-87F441BD350A}" destId="{F8000FC6-A9F1-4900-B66E-F7726922DA28}" srcOrd="0" destOrd="0" presId="urn:microsoft.com/office/officeart/2018/2/layout/IconLabelList"/>
    <dgm:cxn modelId="{EE88E960-D392-4B09-9260-E456618A25CA}" srcId="{6F3C4E4D-309A-4067-8686-87F441BD350A}" destId="{F8403AA5-C5EC-4EA5-81EC-D5B14C9BB8FB}" srcOrd="0" destOrd="0" parTransId="{13E7384C-5D4E-40CC-9B07-C987D338EB13}" sibTransId="{CED4C340-0C26-4C78-A249-F738286C08AF}"/>
    <dgm:cxn modelId="{570DCAF6-F321-4EE4-AC67-EADE492600A9}" type="presOf" srcId="{F8403AA5-C5EC-4EA5-81EC-D5B14C9BB8FB}" destId="{0C984DB5-5595-4CFF-949F-873BC65ECEDD}" srcOrd="0" destOrd="0" presId="urn:microsoft.com/office/officeart/2018/2/layout/IconLabelList"/>
    <dgm:cxn modelId="{876FE9DF-0D43-4814-A936-FE8DCD4291F6}" type="presParOf" srcId="{F8000FC6-A9F1-4900-B66E-F7726922DA28}" destId="{59F8E2E0-CC1F-4C37-BD6F-11CE49FFF02E}" srcOrd="0" destOrd="0" presId="urn:microsoft.com/office/officeart/2018/2/layout/IconLabelList"/>
    <dgm:cxn modelId="{DEDF7FE8-4805-4B7B-97B1-AC6DDECA872E}" type="presParOf" srcId="{59F8E2E0-CC1F-4C37-BD6F-11CE49FFF02E}" destId="{31ABF206-08F5-4814-9D52-427386290DA4}" srcOrd="0" destOrd="0" presId="urn:microsoft.com/office/officeart/2018/2/layout/IconLabelList"/>
    <dgm:cxn modelId="{F9C6CF16-F472-4A2E-879C-5A709924ED3E}" type="presParOf" srcId="{59F8E2E0-CC1F-4C37-BD6F-11CE49FFF02E}" destId="{C130BCE1-8943-465F-8897-33F012ABD7EA}" srcOrd="1" destOrd="0" presId="urn:microsoft.com/office/officeart/2018/2/layout/IconLabelList"/>
    <dgm:cxn modelId="{84607F59-14B4-42CD-8983-E0C66A28671B}" type="presParOf" srcId="{59F8E2E0-CC1F-4C37-BD6F-11CE49FFF02E}" destId="{0C984DB5-5595-4CFF-949F-873BC65ECEDD}" srcOrd="2" destOrd="0" presId="urn:microsoft.com/office/officeart/2018/2/layout/IconLabelList"/>
    <dgm:cxn modelId="{94AD5400-789D-4641-A5AE-BAE8769499BA}" type="presParOf" srcId="{F8000FC6-A9F1-4900-B66E-F7726922DA28}" destId="{F86F39AC-0957-4EDE-A70F-2D4351B798A7}" srcOrd="1" destOrd="0" presId="urn:microsoft.com/office/officeart/2018/2/layout/IconLabelList"/>
    <dgm:cxn modelId="{9CF6B998-BA40-4B9F-A0F2-AAC719273993}" type="presParOf" srcId="{F8000FC6-A9F1-4900-B66E-F7726922DA28}" destId="{714C2F07-37AC-4279-B17C-B598EEC41A58}" srcOrd="2" destOrd="0" presId="urn:microsoft.com/office/officeart/2018/2/layout/IconLabelList"/>
    <dgm:cxn modelId="{A3E8B429-F132-43B8-90B3-2F9FB0BB885E}" type="presParOf" srcId="{714C2F07-37AC-4279-B17C-B598EEC41A58}" destId="{A2B788CA-DC45-4EC8-9A8E-280EA33966EE}" srcOrd="0" destOrd="0" presId="urn:microsoft.com/office/officeart/2018/2/layout/IconLabelList"/>
    <dgm:cxn modelId="{A2ED1401-C1C9-40AF-920B-199AA89045ED}" type="presParOf" srcId="{714C2F07-37AC-4279-B17C-B598EEC41A58}" destId="{7FA3BFA7-C75F-46B9-9EE8-7BFAD654767F}" srcOrd="1" destOrd="0" presId="urn:microsoft.com/office/officeart/2018/2/layout/IconLabelList"/>
    <dgm:cxn modelId="{34C28AF8-7E5E-4CC8-81C0-0A9258669CC4}" type="presParOf" srcId="{714C2F07-37AC-4279-B17C-B598EEC41A58}" destId="{68A42E01-6AA1-46AC-A404-8DB74C36A94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D0046-2686-4F98-B373-4D057EF170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6E121F-0F47-44B2-A747-8E7C3211575D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A4481753-EFBD-41CD-915C-67406559D908}" type="parTrans" cxnId="{8729E566-D5EF-490E-ACE8-7344AC19AA38}">
      <dgm:prSet/>
      <dgm:spPr/>
      <dgm:t>
        <a:bodyPr/>
        <a:lstStyle/>
        <a:p>
          <a:endParaRPr lang="en-US"/>
        </a:p>
      </dgm:t>
    </dgm:pt>
    <dgm:pt modelId="{EF053A9E-3646-4A9B-96EE-85C299B71DC6}" type="sibTrans" cxnId="{8729E566-D5EF-490E-ACE8-7344AC19AA38}">
      <dgm:prSet/>
      <dgm:spPr/>
      <dgm:t>
        <a:bodyPr/>
        <a:lstStyle/>
        <a:p>
          <a:endParaRPr lang="en-US"/>
        </a:p>
      </dgm:t>
    </dgm:pt>
    <dgm:pt modelId="{47C6C9F8-1FC0-45C8-BE35-FEDBEDE21D07}">
      <dgm:prSet phldrT="[Text]"/>
      <dgm:spPr/>
      <dgm:t>
        <a:bodyPr/>
        <a:lstStyle/>
        <a:p>
          <a:r>
            <a:rPr lang="en-US" dirty="0"/>
            <a:t>Draft</a:t>
          </a:r>
        </a:p>
      </dgm:t>
    </dgm:pt>
    <dgm:pt modelId="{ACF680FC-5F5D-4896-BE2F-D29B4BEC1D07}" type="parTrans" cxnId="{E62C80BB-83EC-41EF-AAA6-82F29454FA99}">
      <dgm:prSet/>
      <dgm:spPr/>
      <dgm:t>
        <a:bodyPr/>
        <a:lstStyle/>
        <a:p>
          <a:endParaRPr lang="en-US"/>
        </a:p>
      </dgm:t>
    </dgm:pt>
    <dgm:pt modelId="{F10D85C4-5CC8-4312-AC57-446F64E07A44}" type="sibTrans" cxnId="{E62C80BB-83EC-41EF-AAA6-82F29454FA99}">
      <dgm:prSet/>
      <dgm:spPr/>
      <dgm:t>
        <a:bodyPr/>
        <a:lstStyle/>
        <a:p>
          <a:endParaRPr lang="en-US"/>
        </a:p>
      </dgm:t>
    </dgm:pt>
    <dgm:pt modelId="{F8B930A3-085D-4DD7-ABAA-5824946A0D23}">
      <dgm:prSet phldrT="[Text]"/>
      <dgm:spPr/>
      <dgm:t>
        <a:bodyPr/>
        <a:lstStyle/>
        <a:p>
          <a:r>
            <a:rPr lang="en-US" dirty="0"/>
            <a:t>Evaluate</a:t>
          </a:r>
        </a:p>
      </dgm:t>
    </dgm:pt>
    <dgm:pt modelId="{3E2A2EB6-57D8-45C4-8C87-8EA66322B5D4}" type="parTrans" cxnId="{2F240BE9-C462-43E9-9D32-701BA24BB9D8}">
      <dgm:prSet/>
      <dgm:spPr/>
      <dgm:t>
        <a:bodyPr/>
        <a:lstStyle/>
        <a:p>
          <a:endParaRPr lang="en-US"/>
        </a:p>
      </dgm:t>
    </dgm:pt>
    <dgm:pt modelId="{81CE2F4B-E2B2-4EDF-BD8F-34B59FA5F053}" type="sibTrans" cxnId="{2F240BE9-C462-43E9-9D32-701BA24BB9D8}">
      <dgm:prSet/>
      <dgm:spPr/>
      <dgm:t>
        <a:bodyPr/>
        <a:lstStyle/>
        <a:p>
          <a:endParaRPr lang="en-US"/>
        </a:p>
      </dgm:t>
    </dgm:pt>
    <dgm:pt modelId="{DA5A63A0-73CC-41F7-8910-2CA29B754F6F}">
      <dgm:prSet phldrT="[Text]"/>
      <dgm:spPr/>
      <dgm:t>
        <a:bodyPr/>
        <a:lstStyle/>
        <a:p>
          <a:r>
            <a:rPr lang="en-US" dirty="0"/>
            <a:t>Feb 4: Submit</a:t>
          </a:r>
        </a:p>
      </dgm:t>
    </dgm:pt>
    <dgm:pt modelId="{E2A4CB0D-C373-4E11-A38C-7AC9E4847B30}" type="parTrans" cxnId="{501264E0-136A-47D9-9722-55F03F713BEA}">
      <dgm:prSet/>
      <dgm:spPr/>
      <dgm:t>
        <a:bodyPr/>
        <a:lstStyle/>
        <a:p>
          <a:endParaRPr lang="en-US"/>
        </a:p>
      </dgm:t>
    </dgm:pt>
    <dgm:pt modelId="{D2DA7188-CF94-4651-8FA9-072848219A53}" type="sibTrans" cxnId="{501264E0-136A-47D9-9722-55F03F713BEA}">
      <dgm:prSet/>
      <dgm:spPr/>
      <dgm:t>
        <a:bodyPr/>
        <a:lstStyle/>
        <a:p>
          <a:endParaRPr lang="en-US"/>
        </a:p>
      </dgm:t>
    </dgm:pt>
    <dgm:pt modelId="{8DCADA22-7448-4A24-8E53-6637AB4B7BD9}">
      <dgm:prSet phldrT="[Text]"/>
      <dgm:spPr/>
      <dgm:t>
        <a:bodyPr/>
        <a:lstStyle/>
        <a:p>
          <a:r>
            <a:rPr lang="en-US" dirty="0"/>
            <a:t>Revise</a:t>
          </a:r>
        </a:p>
      </dgm:t>
    </dgm:pt>
    <dgm:pt modelId="{14BCB8E3-01FC-4F3E-B8EF-B62C557721B8}" type="parTrans" cxnId="{490B5073-FA39-455A-9EE9-7445CC48EF33}">
      <dgm:prSet/>
      <dgm:spPr/>
      <dgm:t>
        <a:bodyPr/>
        <a:lstStyle/>
        <a:p>
          <a:endParaRPr lang="en-US"/>
        </a:p>
      </dgm:t>
    </dgm:pt>
    <dgm:pt modelId="{DF9EA78B-F0D1-4E4A-BBBB-C0D9C7B61403}" type="sibTrans" cxnId="{490B5073-FA39-455A-9EE9-7445CC48EF33}">
      <dgm:prSet/>
      <dgm:spPr/>
      <dgm:t>
        <a:bodyPr/>
        <a:lstStyle/>
        <a:p>
          <a:endParaRPr lang="en-US"/>
        </a:p>
      </dgm:t>
    </dgm:pt>
    <dgm:pt modelId="{715D3705-8FFE-4343-86B3-A311D6313834}">
      <dgm:prSet phldrT="[Text]"/>
      <dgm:spPr/>
      <dgm:t>
        <a:bodyPr/>
        <a:lstStyle/>
        <a:p>
          <a:r>
            <a:rPr lang="en-US" dirty="0"/>
            <a:t>Edit</a:t>
          </a:r>
        </a:p>
      </dgm:t>
    </dgm:pt>
    <dgm:pt modelId="{A29921B6-A046-4403-99A0-343E279F3104}" type="parTrans" cxnId="{19103676-004A-4846-AC4E-B6438B3C681F}">
      <dgm:prSet/>
      <dgm:spPr/>
      <dgm:t>
        <a:bodyPr/>
        <a:lstStyle/>
        <a:p>
          <a:endParaRPr lang="en-US"/>
        </a:p>
      </dgm:t>
    </dgm:pt>
    <dgm:pt modelId="{C0EFB090-C012-4119-8C10-DFF8DEF8D909}" type="sibTrans" cxnId="{19103676-004A-4846-AC4E-B6438B3C681F}">
      <dgm:prSet/>
      <dgm:spPr/>
      <dgm:t>
        <a:bodyPr/>
        <a:lstStyle/>
        <a:p>
          <a:endParaRPr lang="en-US"/>
        </a:p>
      </dgm:t>
    </dgm:pt>
    <dgm:pt modelId="{2716FC4E-CDA8-4995-8010-30FD0554F56B}" type="pres">
      <dgm:prSet presAssocID="{FC4D0046-2686-4F98-B373-4D057EF170A6}" presName="CompostProcess" presStyleCnt="0">
        <dgm:presLayoutVars>
          <dgm:dir/>
          <dgm:resizeHandles val="exact"/>
        </dgm:presLayoutVars>
      </dgm:prSet>
      <dgm:spPr/>
    </dgm:pt>
    <dgm:pt modelId="{9D5EF857-BC05-457F-A288-A50B2D016270}" type="pres">
      <dgm:prSet presAssocID="{FC4D0046-2686-4F98-B373-4D057EF170A6}" presName="arrow" presStyleLbl="bgShp" presStyleIdx="0" presStyleCnt="1"/>
      <dgm:spPr/>
    </dgm:pt>
    <dgm:pt modelId="{C5E61C51-CAC8-400A-AB7F-E5C871D9B135}" type="pres">
      <dgm:prSet presAssocID="{FC4D0046-2686-4F98-B373-4D057EF170A6}" presName="linearProcess" presStyleCnt="0"/>
      <dgm:spPr/>
    </dgm:pt>
    <dgm:pt modelId="{F549EB2B-7605-4F5B-90A1-D1B16528D342}" type="pres">
      <dgm:prSet presAssocID="{976E121F-0F47-44B2-A747-8E7C3211575D}" presName="textNode" presStyleLbl="node1" presStyleIdx="0" presStyleCnt="6">
        <dgm:presLayoutVars>
          <dgm:bulletEnabled val="1"/>
        </dgm:presLayoutVars>
      </dgm:prSet>
      <dgm:spPr/>
    </dgm:pt>
    <dgm:pt modelId="{03EED25C-9122-42D0-A6CE-8F83BB84B1B2}" type="pres">
      <dgm:prSet presAssocID="{EF053A9E-3646-4A9B-96EE-85C299B71DC6}" presName="sibTrans" presStyleCnt="0"/>
      <dgm:spPr/>
    </dgm:pt>
    <dgm:pt modelId="{05D4CC43-2ABD-4F43-9C30-D7B994FD01C5}" type="pres">
      <dgm:prSet presAssocID="{47C6C9F8-1FC0-45C8-BE35-FEDBEDE21D07}" presName="textNode" presStyleLbl="node1" presStyleIdx="1" presStyleCnt="6">
        <dgm:presLayoutVars>
          <dgm:bulletEnabled val="1"/>
        </dgm:presLayoutVars>
      </dgm:prSet>
      <dgm:spPr/>
    </dgm:pt>
    <dgm:pt modelId="{A08EA042-FDA3-480E-AFB0-7FDBE84DF809}" type="pres">
      <dgm:prSet presAssocID="{F10D85C4-5CC8-4312-AC57-446F64E07A44}" presName="sibTrans" presStyleCnt="0"/>
      <dgm:spPr/>
    </dgm:pt>
    <dgm:pt modelId="{1CC8BCB0-690C-41EB-A756-3924149CEA52}" type="pres">
      <dgm:prSet presAssocID="{F8B930A3-085D-4DD7-ABAA-5824946A0D23}" presName="textNode" presStyleLbl="node1" presStyleIdx="2" presStyleCnt="6">
        <dgm:presLayoutVars>
          <dgm:bulletEnabled val="1"/>
        </dgm:presLayoutVars>
      </dgm:prSet>
      <dgm:spPr/>
    </dgm:pt>
    <dgm:pt modelId="{D9F61654-68D7-4009-AB9A-25C030D374C6}" type="pres">
      <dgm:prSet presAssocID="{81CE2F4B-E2B2-4EDF-BD8F-34B59FA5F053}" presName="sibTrans" presStyleCnt="0"/>
      <dgm:spPr/>
    </dgm:pt>
    <dgm:pt modelId="{A703EB61-BA15-47C3-AD8D-0F3F3503B75C}" type="pres">
      <dgm:prSet presAssocID="{8DCADA22-7448-4A24-8E53-6637AB4B7BD9}" presName="textNode" presStyleLbl="node1" presStyleIdx="3" presStyleCnt="6">
        <dgm:presLayoutVars>
          <dgm:bulletEnabled val="1"/>
        </dgm:presLayoutVars>
      </dgm:prSet>
      <dgm:spPr/>
    </dgm:pt>
    <dgm:pt modelId="{ACDEAE94-FBBD-4067-8084-083B690D8799}" type="pres">
      <dgm:prSet presAssocID="{DF9EA78B-F0D1-4E4A-BBBB-C0D9C7B61403}" presName="sibTrans" presStyleCnt="0"/>
      <dgm:spPr/>
    </dgm:pt>
    <dgm:pt modelId="{EF702531-2A75-4AC1-AF97-890F6D27A0BE}" type="pres">
      <dgm:prSet presAssocID="{715D3705-8FFE-4343-86B3-A311D6313834}" presName="textNode" presStyleLbl="node1" presStyleIdx="4" presStyleCnt="6">
        <dgm:presLayoutVars>
          <dgm:bulletEnabled val="1"/>
        </dgm:presLayoutVars>
      </dgm:prSet>
      <dgm:spPr/>
    </dgm:pt>
    <dgm:pt modelId="{064F2309-EFA7-4F75-8DC0-98D8C1114E96}" type="pres">
      <dgm:prSet presAssocID="{C0EFB090-C012-4119-8C10-DFF8DEF8D909}" presName="sibTrans" presStyleCnt="0"/>
      <dgm:spPr/>
    </dgm:pt>
    <dgm:pt modelId="{9EF967E8-C1A5-46ED-8FDE-A7D649291784}" type="pres">
      <dgm:prSet presAssocID="{DA5A63A0-73CC-41F7-8910-2CA29B754F6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4BF763B-38F6-4A86-83A6-6CAF32A866A4}" type="presOf" srcId="{8DCADA22-7448-4A24-8E53-6637AB4B7BD9}" destId="{A703EB61-BA15-47C3-AD8D-0F3F3503B75C}" srcOrd="0" destOrd="0" presId="urn:microsoft.com/office/officeart/2005/8/layout/hProcess9"/>
    <dgm:cxn modelId="{8729E566-D5EF-490E-ACE8-7344AC19AA38}" srcId="{FC4D0046-2686-4F98-B373-4D057EF170A6}" destId="{976E121F-0F47-44B2-A747-8E7C3211575D}" srcOrd="0" destOrd="0" parTransId="{A4481753-EFBD-41CD-915C-67406559D908}" sibTransId="{EF053A9E-3646-4A9B-96EE-85C299B71DC6}"/>
    <dgm:cxn modelId="{7DAF2969-AECC-4BF0-BEF2-9A7D64427332}" type="presOf" srcId="{DA5A63A0-73CC-41F7-8910-2CA29B754F6F}" destId="{9EF967E8-C1A5-46ED-8FDE-A7D649291784}" srcOrd="0" destOrd="0" presId="urn:microsoft.com/office/officeart/2005/8/layout/hProcess9"/>
    <dgm:cxn modelId="{490B5073-FA39-455A-9EE9-7445CC48EF33}" srcId="{FC4D0046-2686-4F98-B373-4D057EF170A6}" destId="{8DCADA22-7448-4A24-8E53-6637AB4B7BD9}" srcOrd="3" destOrd="0" parTransId="{14BCB8E3-01FC-4F3E-B8EF-B62C557721B8}" sibTransId="{DF9EA78B-F0D1-4E4A-BBBB-C0D9C7B61403}"/>
    <dgm:cxn modelId="{19103676-004A-4846-AC4E-B6438B3C681F}" srcId="{FC4D0046-2686-4F98-B373-4D057EF170A6}" destId="{715D3705-8FFE-4343-86B3-A311D6313834}" srcOrd="4" destOrd="0" parTransId="{A29921B6-A046-4403-99A0-343E279F3104}" sibTransId="{C0EFB090-C012-4119-8C10-DFF8DEF8D909}"/>
    <dgm:cxn modelId="{58157D8B-E359-4B66-8213-346332E18198}" type="presOf" srcId="{F8B930A3-085D-4DD7-ABAA-5824946A0D23}" destId="{1CC8BCB0-690C-41EB-A756-3924149CEA52}" srcOrd="0" destOrd="0" presId="urn:microsoft.com/office/officeart/2005/8/layout/hProcess9"/>
    <dgm:cxn modelId="{781519AB-1E40-4C27-93ED-C41CE8C89ECA}" type="presOf" srcId="{FC4D0046-2686-4F98-B373-4D057EF170A6}" destId="{2716FC4E-CDA8-4995-8010-30FD0554F56B}" srcOrd="0" destOrd="0" presId="urn:microsoft.com/office/officeart/2005/8/layout/hProcess9"/>
    <dgm:cxn modelId="{B1829CAB-B092-4342-891C-06746441D8D6}" type="presOf" srcId="{47C6C9F8-1FC0-45C8-BE35-FEDBEDE21D07}" destId="{05D4CC43-2ABD-4F43-9C30-D7B994FD01C5}" srcOrd="0" destOrd="0" presId="urn:microsoft.com/office/officeart/2005/8/layout/hProcess9"/>
    <dgm:cxn modelId="{E62C80BB-83EC-41EF-AAA6-82F29454FA99}" srcId="{FC4D0046-2686-4F98-B373-4D057EF170A6}" destId="{47C6C9F8-1FC0-45C8-BE35-FEDBEDE21D07}" srcOrd="1" destOrd="0" parTransId="{ACF680FC-5F5D-4896-BE2F-D29B4BEC1D07}" sibTransId="{F10D85C4-5CC8-4312-AC57-446F64E07A44}"/>
    <dgm:cxn modelId="{501264E0-136A-47D9-9722-55F03F713BEA}" srcId="{FC4D0046-2686-4F98-B373-4D057EF170A6}" destId="{DA5A63A0-73CC-41F7-8910-2CA29B754F6F}" srcOrd="5" destOrd="0" parTransId="{E2A4CB0D-C373-4E11-A38C-7AC9E4847B30}" sibTransId="{D2DA7188-CF94-4651-8FA9-072848219A53}"/>
    <dgm:cxn modelId="{F7BC67E8-5D0F-48A2-843B-6BADE07B7A70}" type="presOf" srcId="{715D3705-8FFE-4343-86B3-A311D6313834}" destId="{EF702531-2A75-4AC1-AF97-890F6D27A0BE}" srcOrd="0" destOrd="0" presId="urn:microsoft.com/office/officeart/2005/8/layout/hProcess9"/>
    <dgm:cxn modelId="{2F240BE9-C462-43E9-9D32-701BA24BB9D8}" srcId="{FC4D0046-2686-4F98-B373-4D057EF170A6}" destId="{F8B930A3-085D-4DD7-ABAA-5824946A0D23}" srcOrd="2" destOrd="0" parTransId="{3E2A2EB6-57D8-45C4-8C87-8EA66322B5D4}" sibTransId="{81CE2F4B-E2B2-4EDF-BD8F-34B59FA5F053}"/>
    <dgm:cxn modelId="{5F104FEB-A78A-4A19-BF94-D7A38CCA2258}" type="presOf" srcId="{976E121F-0F47-44B2-A747-8E7C3211575D}" destId="{F549EB2B-7605-4F5B-90A1-D1B16528D342}" srcOrd="0" destOrd="0" presId="urn:microsoft.com/office/officeart/2005/8/layout/hProcess9"/>
    <dgm:cxn modelId="{DEF9F8A0-4A17-45BD-85C6-2B0783FA5E49}" type="presParOf" srcId="{2716FC4E-CDA8-4995-8010-30FD0554F56B}" destId="{9D5EF857-BC05-457F-A288-A50B2D016270}" srcOrd="0" destOrd="0" presId="urn:microsoft.com/office/officeart/2005/8/layout/hProcess9"/>
    <dgm:cxn modelId="{5C36B097-05C4-4EA8-8597-4FED62CCE855}" type="presParOf" srcId="{2716FC4E-CDA8-4995-8010-30FD0554F56B}" destId="{C5E61C51-CAC8-400A-AB7F-E5C871D9B135}" srcOrd="1" destOrd="0" presId="urn:microsoft.com/office/officeart/2005/8/layout/hProcess9"/>
    <dgm:cxn modelId="{51A81526-E3E5-403E-AF7B-3247D4C4C256}" type="presParOf" srcId="{C5E61C51-CAC8-400A-AB7F-E5C871D9B135}" destId="{F549EB2B-7605-4F5B-90A1-D1B16528D342}" srcOrd="0" destOrd="0" presId="urn:microsoft.com/office/officeart/2005/8/layout/hProcess9"/>
    <dgm:cxn modelId="{0F2B349F-58E1-4B53-9312-BCF029703B0A}" type="presParOf" srcId="{C5E61C51-CAC8-400A-AB7F-E5C871D9B135}" destId="{03EED25C-9122-42D0-A6CE-8F83BB84B1B2}" srcOrd="1" destOrd="0" presId="urn:microsoft.com/office/officeart/2005/8/layout/hProcess9"/>
    <dgm:cxn modelId="{A864D73F-DE8B-4DD9-BFDF-C1504CD3EC5A}" type="presParOf" srcId="{C5E61C51-CAC8-400A-AB7F-E5C871D9B135}" destId="{05D4CC43-2ABD-4F43-9C30-D7B994FD01C5}" srcOrd="2" destOrd="0" presId="urn:microsoft.com/office/officeart/2005/8/layout/hProcess9"/>
    <dgm:cxn modelId="{DAADD21E-72CF-41B6-9A10-B1C821A24AA6}" type="presParOf" srcId="{C5E61C51-CAC8-400A-AB7F-E5C871D9B135}" destId="{A08EA042-FDA3-480E-AFB0-7FDBE84DF809}" srcOrd="3" destOrd="0" presId="urn:microsoft.com/office/officeart/2005/8/layout/hProcess9"/>
    <dgm:cxn modelId="{EAAF1B01-6D79-4C72-839D-91937906478A}" type="presParOf" srcId="{C5E61C51-CAC8-400A-AB7F-E5C871D9B135}" destId="{1CC8BCB0-690C-41EB-A756-3924149CEA52}" srcOrd="4" destOrd="0" presId="urn:microsoft.com/office/officeart/2005/8/layout/hProcess9"/>
    <dgm:cxn modelId="{0AE11445-ACCE-46AA-9A88-133AA64A62BC}" type="presParOf" srcId="{C5E61C51-CAC8-400A-AB7F-E5C871D9B135}" destId="{D9F61654-68D7-4009-AB9A-25C030D374C6}" srcOrd="5" destOrd="0" presId="urn:microsoft.com/office/officeart/2005/8/layout/hProcess9"/>
    <dgm:cxn modelId="{2600BBB7-FC00-4F82-8EBF-2BD59C910B9F}" type="presParOf" srcId="{C5E61C51-CAC8-400A-AB7F-E5C871D9B135}" destId="{A703EB61-BA15-47C3-AD8D-0F3F3503B75C}" srcOrd="6" destOrd="0" presId="urn:microsoft.com/office/officeart/2005/8/layout/hProcess9"/>
    <dgm:cxn modelId="{E53735CD-A74E-429F-BD19-A04319A41E97}" type="presParOf" srcId="{C5E61C51-CAC8-400A-AB7F-E5C871D9B135}" destId="{ACDEAE94-FBBD-4067-8084-083B690D8799}" srcOrd="7" destOrd="0" presId="urn:microsoft.com/office/officeart/2005/8/layout/hProcess9"/>
    <dgm:cxn modelId="{7B4C2F74-E9CA-4709-B880-1AFD408DCA37}" type="presParOf" srcId="{C5E61C51-CAC8-400A-AB7F-E5C871D9B135}" destId="{EF702531-2A75-4AC1-AF97-890F6D27A0BE}" srcOrd="8" destOrd="0" presId="urn:microsoft.com/office/officeart/2005/8/layout/hProcess9"/>
    <dgm:cxn modelId="{2736BE76-20E1-457E-B3C4-23E17CAFDDBC}" type="presParOf" srcId="{C5E61C51-CAC8-400A-AB7F-E5C871D9B135}" destId="{064F2309-EFA7-4F75-8DC0-98D8C1114E96}" srcOrd="9" destOrd="0" presId="urn:microsoft.com/office/officeart/2005/8/layout/hProcess9"/>
    <dgm:cxn modelId="{34798D92-AB9F-4BB6-980B-54240F0AA03A}" type="presParOf" srcId="{C5E61C51-CAC8-400A-AB7F-E5C871D9B135}" destId="{9EF967E8-C1A5-46ED-8FDE-A7D64929178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62F57-524D-44A5-A938-28E88BD78F0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BC074-BC24-45E9-87E3-97CA606A14CF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8 vulnerable graduate students</a:t>
          </a:r>
        </a:p>
      </dsp:txBody>
      <dsp:txXfrm>
        <a:off x="0" y="0"/>
        <a:ext cx="10515600" cy="2175669"/>
      </dsp:txXfrm>
    </dsp:sp>
    <dsp:sp modelId="{18C4FF1E-1775-45AB-9575-4D65A051A3C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54FF0-62E5-4327-B4B2-0A21CEE1B337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My colleagues</a:t>
          </a:r>
        </a:p>
      </dsp:txBody>
      <dsp:txXfrm>
        <a:off x="0" y="2175669"/>
        <a:ext cx="10515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BF206-08F5-4814-9D52-427386290DA4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84DB5-5595-4CFF-949F-873BC65ECED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Written Language Proficiency</a:t>
          </a:r>
        </a:p>
      </dsp:txBody>
      <dsp:txXfrm>
        <a:off x="559800" y="3022743"/>
        <a:ext cx="4320000" cy="720000"/>
      </dsp:txXfrm>
    </dsp:sp>
    <dsp:sp modelId="{A2B788CA-DC45-4EC8-9A8E-280EA33966EE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42E01-6AA1-46AC-A404-8DB74C36A94C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Opportunities for Remediation</a:t>
          </a:r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EF857-BC05-457F-A288-A50B2D016270}">
      <dsp:nvSpPr>
        <dsp:cNvPr id="0" name=""/>
        <dsp:cNvSpPr/>
      </dsp:nvSpPr>
      <dsp:spPr>
        <a:xfrm>
          <a:off x="751998" y="0"/>
          <a:ext cx="8522652" cy="39782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EB2B-7605-4F5B-90A1-D1B16528D342}">
      <dsp:nvSpPr>
        <dsp:cNvPr id="0" name=""/>
        <dsp:cNvSpPr/>
      </dsp:nvSpPr>
      <dsp:spPr>
        <a:xfrm>
          <a:off x="5375" y="1193482"/>
          <a:ext cx="1560588" cy="159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Plan</a:t>
          </a:r>
        </a:p>
      </dsp:txBody>
      <dsp:txXfrm>
        <a:off x="81557" y="1269664"/>
        <a:ext cx="1408224" cy="1438946"/>
      </dsp:txXfrm>
    </dsp:sp>
    <dsp:sp modelId="{05D4CC43-2ABD-4F43-9C30-D7B994FD01C5}">
      <dsp:nvSpPr>
        <dsp:cNvPr id="0" name=""/>
        <dsp:cNvSpPr/>
      </dsp:nvSpPr>
      <dsp:spPr>
        <a:xfrm>
          <a:off x="1696437" y="1193482"/>
          <a:ext cx="1560588" cy="159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Draft</a:t>
          </a:r>
        </a:p>
      </dsp:txBody>
      <dsp:txXfrm>
        <a:off x="1772619" y="1269664"/>
        <a:ext cx="1408224" cy="1438946"/>
      </dsp:txXfrm>
    </dsp:sp>
    <dsp:sp modelId="{1CC8BCB0-690C-41EB-A756-3924149CEA52}">
      <dsp:nvSpPr>
        <dsp:cNvPr id="0" name=""/>
        <dsp:cNvSpPr/>
      </dsp:nvSpPr>
      <dsp:spPr>
        <a:xfrm>
          <a:off x="3387499" y="1193482"/>
          <a:ext cx="1560588" cy="159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Evaluate</a:t>
          </a:r>
        </a:p>
      </dsp:txBody>
      <dsp:txXfrm>
        <a:off x="3463681" y="1269664"/>
        <a:ext cx="1408224" cy="1438946"/>
      </dsp:txXfrm>
    </dsp:sp>
    <dsp:sp modelId="{A703EB61-BA15-47C3-AD8D-0F3F3503B75C}">
      <dsp:nvSpPr>
        <dsp:cNvPr id="0" name=""/>
        <dsp:cNvSpPr/>
      </dsp:nvSpPr>
      <dsp:spPr>
        <a:xfrm>
          <a:off x="5078561" y="1193482"/>
          <a:ext cx="1560588" cy="159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Revise</a:t>
          </a:r>
        </a:p>
      </dsp:txBody>
      <dsp:txXfrm>
        <a:off x="5154743" y="1269664"/>
        <a:ext cx="1408224" cy="1438946"/>
      </dsp:txXfrm>
    </dsp:sp>
    <dsp:sp modelId="{EF702531-2A75-4AC1-AF97-890F6D27A0BE}">
      <dsp:nvSpPr>
        <dsp:cNvPr id="0" name=""/>
        <dsp:cNvSpPr/>
      </dsp:nvSpPr>
      <dsp:spPr>
        <a:xfrm>
          <a:off x="6769623" y="1193482"/>
          <a:ext cx="1560588" cy="159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Edit</a:t>
          </a:r>
        </a:p>
      </dsp:txBody>
      <dsp:txXfrm>
        <a:off x="6845805" y="1269664"/>
        <a:ext cx="1408224" cy="1438946"/>
      </dsp:txXfrm>
    </dsp:sp>
    <dsp:sp modelId="{9EF967E8-C1A5-46ED-8FDE-A7D649291784}">
      <dsp:nvSpPr>
        <dsp:cNvPr id="0" name=""/>
        <dsp:cNvSpPr/>
      </dsp:nvSpPr>
      <dsp:spPr>
        <a:xfrm>
          <a:off x="8460685" y="1193482"/>
          <a:ext cx="1560588" cy="159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Feb 4: Submit</a:t>
          </a:r>
        </a:p>
      </dsp:txBody>
      <dsp:txXfrm>
        <a:off x="8536867" y="1269664"/>
        <a:ext cx="1408224" cy="1438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75C3F4-925A-4A6F-8034-45921E22E494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2EB54-E4E2-4CCE-9A57-F8249DCD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C09F5-AF61-6E43-AB6A-234E2045DD29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6173-D7CC-1345-BFD3-069687CC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6173-D7CC-1345-BFD3-069687CC0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0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6173-D7CC-1345-BFD3-069687CC0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6876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0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4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4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DCC4-5767-4969-A4FF-D46D13D3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7163D-4A92-4749-A89B-4F411156A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829A-EEAC-4A86-91CF-C6115F23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C1A10-A220-40D0-8C0C-1B366A84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EB8BA-CA08-4B10-942C-E55B17A9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9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411D-CFA8-4F48-A9AB-0899E50B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78CD-4A2B-40E3-95A5-EDE20EFB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CE8D6-9025-4FA2-B3B7-44EAF194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ACC10-1015-442C-BE46-EF21B2CA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72BA2-288E-4839-A91C-61984E67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E754-73F4-47F7-9996-E2D7073A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EB910-DF57-4FF9-9858-971BD7E4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1C300-5347-4C30-8131-CE26C12B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4314-5547-4042-8C33-751D66FE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D13A0-902C-41D1-859A-081FF8B1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5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C8B3-7C26-4333-83F2-A5887931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BF60B-DF75-4AB6-81C8-F8187F864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C3487-BD94-486E-9BBA-21DEA0A3B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4F0AC-6E7F-4F4C-B38A-29F58CFC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D108-AE44-433C-B208-623BBDB5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2F578-B746-420A-AA35-98CCE040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876A-F9C7-4398-902D-ECC2C08D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10F50-BCC1-4883-AB30-EE71884B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0149-BADD-4040-85FD-C0357CE05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D63AB-F6ED-43B3-BD3D-9BE62074A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B7088-5211-41CB-9087-299C3B43C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771FC-192E-4BA0-8B26-7809545E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A92AC-895E-407C-9CD1-FF58DF67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0135B-4384-428F-990C-E424A14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487E-BBF0-4847-9C42-E2285CA0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59202-0B02-4143-A81A-86BD39E3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39925-7426-452B-859D-B2112CB6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EF465-650D-4D12-ABA9-8CB75B43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6C05E-FB9D-449A-960B-12BA254A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B473-DBDD-48D5-8CC1-6ABCC8FA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4BB67-E03D-4C69-AAA2-D212AFD8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6AA0-51EF-4DD6-83BD-52B532C7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AD80-304D-4A2E-9909-E5EAD3AE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4FACC-53B3-492F-816E-59A051F7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680A-6AB7-4415-B4BB-D8EC2238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49FC7-36D9-4A2E-9EDF-B64FE474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5ABFC-2C90-4994-A794-9975E710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27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4FC7-BFFD-4CB1-9259-BA909E34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3C6B7-BEF5-4E61-A03C-9CDB292CB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4F1C2-F234-4374-9FD4-4D7DA042B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A9157-2D8B-479C-96B3-31CDCF3F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F8A2C-650B-4863-9AEB-5F771CBC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7B790-4B31-4535-8D36-24EED94D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2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56DA-C216-4AA3-8ABE-53A861DE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D3D58-ED50-49D4-BF9A-A23FF079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AFC1B-3479-4DA5-ADB7-E917B500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50FA-FD1B-47E3-B141-BEF2ED93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D527A-7025-4DCF-BEF7-F0C0CF13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19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99EC8-915E-4011-8DD5-3023C57F4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2CCCF-BB3F-4E9C-9841-DDD4BE91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89AF-E54D-4863-B021-395D1BB9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373F6-2CF4-4696-8E88-B6941CB4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90356-25AA-4793-BC34-A49654A1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3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7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522E-E0F7-43FD-9686-9F227D7AA61B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5C60-979D-4456-9197-6A8F446D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66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28E1D-BF47-4197-B1F0-62079943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A75D-E3C7-4975-B6D9-9DD2783AE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5078D-4C4F-4C61-B0BA-23BD52459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C391-D818-48C0-B0BC-DFDA1582244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07D7-8C76-484C-9898-27F130302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9981B-E7D3-4CD8-A789-319C471FA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958D-0EA7-4B45-8178-8786EE9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8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thexycode.com/2018/12/19/blame-or-credi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ritingstudioblog.blogspot.com/2011/06/rough-class-outlines-for-draft-essays_22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a.org/certification/2020-slp-certification-standards/" TargetMode="External"/><Relationship Id="rId2" Type="http://schemas.openxmlformats.org/officeDocument/2006/relationships/hyperlink" Target="https://caa.asha.org/siteassets/files/accreditation-standards-for-graduate-program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2tic4wvo1iusb.cloudfront.net/eef-guidance-reports/literacy-ks2/EEF-Improving-literacy-in-key-stage-2-report-Second-edition.pdf?v=1637857731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ot State University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4" y="3990430"/>
            <a:ext cx="2111235" cy="2002155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995351" y="1088957"/>
            <a:ext cx="7385653" cy="5078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Help!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Our Grad Students Can’t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Leisa Harmon, MS, CCC-SLP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Department of Communication Sciences and Disorders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2022 NDUS Teaching and Learning Conference</a:t>
            </a:r>
          </a:p>
        </p:txBody>
      </p:sp>
    </p:spTree>
    <p:extLst>
      <p:ext uri="{BB962C8B-B14F-4D97-AF65-F5344CB8AC3E}">
        <p14:creationId xmlns:p14="http://schemas.microsoft.com/office/powerpoint/2010/main" val="128868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Course Objectives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03" y="1213125"/>
            <a:ext cx="10515600" cy="4351338"/>
          </a:xfrm>
        </p:spPr>
        <p:txBody>
          <a:bodyPr/>
          <a:lstStyle/>
          <a:p>
            <a:r>
              <a:rPr lang="en-US" dirty="0">
                <a:effectLst/>
              </a:rPr>
              <a:t>Use a functional writing process that incorporates critical thinking, prewriting, drafting, revising, and editing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Demonstrate proficiency with basic writing mechanics for clinical documentation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Demonstrate proficiency with basic mechanics for professional 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0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sz="6000" b="1" dirty="0"/>
              <a:t>Pedagogy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Mini-lessons</a:t>
            </a:r>
          </a:p>
          <a:p>
            <a:pPr lvl="1"/>
            <a:r>
              <a:rPr lang="en-US" sz="3600" dirty="0"/>
              <a:t>Examples</a:t>
            </a:r>
          </a:p>
          <a:p>
            <a:pPr lvl="1"/>
            <a:r>
              <a:rPr lang="en-US" sz="3600" dirty="0"/>
              <a:t>Group discussions</a:t>
            </a:r>
          </a:p>
          <a:p>
            <a:pPr lvl="1"/>
            <a:r>
              <a:rPr lang="en-US" sz="3600" dirty="0"/>
              <a:t>Quizziz.com</a:t>
            </a:r>
          </a:p>
          <a:p>
            <a:pPr lvl="1"/>
            <a:r>
              <a:rPr lang="en-US" sz="3600" dirty="0"/>
              <a:t>Peer editing</a:t>
            </a:r>
          </a:p>
          <a:p>
            <a:pPr lvl="1"/>
            <a:r>
              <a:rPr lang="en-US" sz="3600" dirty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6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sz="6000" b="1" dirty="0"/>
              <a:t>Requirements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6C2199-C996-4479-3D2F-051D9218D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assignments from textbook</a:t>
            </a:r>
          </a:p>
          <a:p>
            <a:pPr lvl="1"/>
            <a:r>
              <a:rPr lang="en-US" dirty="0"/>
              <a:t>Basic rules of usage (punctuation, grammar)</a:t>
            </a:r>
          </a:p>
          <a:p>
            <a:pPr lvl="1"/>
            <a:r>
              <a:rPr lang="en-US" dirty="0"/>
              <a:t>Basic rules of composition (concise and direct writing, parallelism, avoiding shifts,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Discipline-specific writing assignments (clinical writing)</a:t>
            </a:r>
          </a:p>
          <a:p>
            <a:pPr lvl="1"/>
            <a:r>
              <a:rPr lang="en-US" dirty="0"/>
              <a:t>Daily progress notes</a:t>
            </a:r>
          </a:p>
          <a:p>
            <a:pPr lvl="1"/>
            <a:r>
              <a:rPr lang="en-US" dirty="0"/>
              <a:t>Lesson plans</a:t>
            </a:r>
          </a:p>
          <a:p>
            <a:pPr lvl="1"/>
            <a:r>
              <a:rPr lang="en-US" dirty="0"/>
              <a:t>Assessment reports</a:t>
            </a:r>
          </a:p>
          <a:p>
            <a:pPr lvl="1"/>
            <a:r>
              <a:rPr lang="en-US" dirty="0"/>
              <a:t>Home programming</a:t>
            </a:r>
          </a:p>
        </p:txBody>
      </p:sp>
    </p:spTree>
    <p:extLst>
      <p:ext uri="{BB962C8B-B14F-4D97-AF65-F5344CB8AC3E}">
        <p14:creationId xmlns:p14="http://schemas.microsoft.com/office/powerpoint/2010/main" val="311512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dirty="0"/>
              <a:t>Day 1: Setting a Positive Tone</a:t>
            </a:r>
          </a:p>
        </p:txBody>
      </p:sp>
    </p:spTree>
    <p:extLst>
      <p:ext uri="{BB962C8B-B14F-4D97-AF65-F5344CB8AC3E}">
        <p14:creationId xmlns:p14="http://schemas.microsoft.com/office/powerpoint/2010/main" val="126833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0E99-7C8E-4E93-8D4D-D9017283E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Brene</a:t>
            </a:r>
            <a:r>
              <a:rPr lang="en-US" dirty="0"/>
              <a:t> Brown Quote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6CED024-AAC2-4168-8840-459AF0E89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8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E0A1-9069-568E-E525-3435CF3F63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Skills Quadrants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67D125-8DCF-450C-9F96-86644B456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85723"/>
              </p:ext>
            </p:extLst>
          </p:nvPr>
        </p:nvGraphicFramePr>
        <p:xfrm>
          <a:off x="1470348" y="858597"/>
          <a:ext cx="8982363" cy="514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121">
                  <a:extLst>
                    <a:ext uri="{9D8B030D-6E8A-4147-A177-3AD203B41FA5}">
                      <a16:colId xmlns:a16="http://schemas.microsoft.com/office/drawing/2014/main" val="4011189278"/>
                    </a:ext>
                  </a:extLst>
                </a:gridCol>
                <a:gridCol w="2994121">
                  <a:extLst>
                    <a:ext uri="{9D8B030D-6E8A-4147-A177-3AD203B41FA5}">
                      <a16:colId xmlns:a16="http://schemas.microsoft.com/office/drawing/2014/main" val="602837953"/>
                    </a:ext>
                  </a:extLst>
                </a:gridCol>
                <a:gridCol w="2994121">
                  <a:extLst>
                    <a:ext uri="{9D8B030D-6E8A-4147-A177-3AD203B41FA5}">
                      <a16:colId xmlns:a16="http://schemas.microsoft.com/office/drawing/2014/main" val="34257492"/>
                    </a:ext>
                  </a:extLst>
                </a:gridCol>
              </a:tblGrid>
              <a:tr h="1713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Good Clinical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Poor Clinical Skills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72519"/>
                  </a:ext>
                </a:extLst>
              </a:tr>
              <a:tr h="17136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Good Writing Skills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95223"/>
                  </a:ext>
                </a:extLst>
              </a:tr>
              <a:tr h="1713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Poor Writing Skills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6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9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6A51-ED83-7942-A90B-4FDB530D10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500" y="-655637"/>
            <a:ext cx="10026650" cy="655637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Bart Simpson cartoon</a:t>
            </a:r>
          </a:p>
        </p:txBody>
      </p:sp>
      <p:pic>
        <p:nvPicPr>
          <p:cNvPr id="1026" name="Picture 2" descr="Cutting Corners – Is it Worth the Risk?">
            <a:extLst>
              <a:ext uri="{FF2B5EF4-FFF2-40B4-BE49-F238E27FC236}">
                <a16:creationId xmlns:a16="http://schemas.microsoft.com/office/drawing/2014/main" id="{F32907E0-8DA0-446F-ADB2-FE19CE66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513661"/>
            <a:ext cx="10914742" cy="583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1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Surprises along the way…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Graphic 10" descr="Surprised face outline with solid fill">
            <a:extLst>
              <a:ext uri="{FF2B5EF4-FFF2-40B4-BE49-F238E27FC236}">
                <a16:creationId xmlns:a16="http://schemas.microsoft.com/office/drawing/2014/main" id="{6D3F3EB4-E293-D0A2-773B-8D9FF45C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550" y="2705100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We had to get through blaming.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close-up of hands pointing to each other&#10;&#10;Description automatically generated with low confidence">
            <a:extLst>
              <a:ext uri="{FF2B5EF4-FFF2-40B4-BE49-F238E27FC236}">
                <a16:creationId xmlns:a16="http://schemas.microsoft.com/office/drawing/2014/main" id="{4DEB0A40-5150-5CC8-A768-D203C896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0682" y="2670139"/>
            <a:ext cx="4410635" cy="2940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886E2-97A1-7471-A3BE-B2910FEAD568}"/>
              </a:ext>
            </a:extLst>
          </p:cNvPr>
          <p:cNvSpPr txBox="1"/>
          <p:nvPr/>
        </p:nvSpPr>
        <p:spPr>
          <a:xfrm>
            <a:off x="3429000" y="6239566"/>
            <a:ext cx="4410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hexycode.com/2018/12/19/blame-or-credi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9815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They didn’t understand </a:t>
            </a:r>
            <a:br>
              <a:rPr lang="en-US" dirty="0"/>
            </a:br>
            <a:r>
              <a:rPr lang="en-US" dirty="0"/>
              <a:t>process writing.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Graphic 7" descr="Dizzy face outline with solid fill">
            <a:extLst>
              <a:ext uri="{FF2B5EF4-FFF2-40B4-BE49-F238E27FC236}">
                <a16:creationId xmlns:a16="http://schemas.microsoft.com/office/drawing/2014/main" id="{8569DB52-1792-3BB2-0661-EEA2E0AE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7200" y="378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9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61B3-AD25-4484-3A06-EE6B87E0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 sz="5400" b="1" dirty="0"/>
              <a:t>Agenda</a:t>
            </a: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1C60-EC8F-9470-2657-9327CEA2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alpha val="60000"/>
                  </a:schemeClr>
                </a:solidFill>
              </a:rPr>
              <a:t>Background</a:t>
            </a:r>
          </a:p>
          <a:p>
            <a:r>
              <a:rPr lang="en-US" sz="4400" dirty="0">
                <a:solidFill>
                  <a:schemeClr val="tx1">
                    <a:alpha val="60000"/>
                  </a:schemeClr>
                </a:solidFill>
              </a:rPr>
              <a:t>Class structure</a:t>
            </a:r>
          </a:p>
          <a:p>
            <a:r>
              <a:rPr lang="en-US" sz="4400" dirty="0">
                <a:solidFill>
                  <a:schemeClr val="tx1">
                    <a:alpha val="60000"/>
                  </a:schemeClr>
                </a:solidFill>
              </a:rPr>
              <a:t>Results</a:t>
            </a:r>
          </a:p>
          <a:p>
            <a:r>
              <a:rPr lang="en-US" sz="4400" dirty="0">
                <a:solidFill>
                  <a:schemeClr val="tx1">
                    <a:alpha val="60000"/>
                  </a:schemeClr>
                </a:solidFill>
              </a:rPr>
              <a:t>Conclusions</a:t>
            </a:r>
          </a:p>
          <a:p>
            <a:r>
              <a:rPr lang="en-US" sz="4400" dirty="0">
                <a:solidFill>
                  <a:schemeClr val="tx1">
                    <a:alpha val="60000"/>
                  </a:schemeClr>
                </a:solidFill>
              </a:rPr>
              <a:t>Future implications</a:t>
            </a:r>
          </a:p>
        </p:txBody>
      </p:sp>
    </p:spTree>
    <p:extLst>
      <p:ext uri="{BB962C8B-B14F-4D97-AF65-F5344CB8AC3E}">
        <p14:creationId xmlns:p14="http://schemas.microsoft.com/office/powerpoint/2010/main" val="308933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4A847-DCA3-4D32-96C8-A474FD5C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7 Step writing process</a:t>
            </a:r>
            <a:br>
              <a:rPr lang="en-US" dirty="0"/>
            </a:br>
            <a:r>
              <a:rPr lang="en-US" sz="1000" dirty="0"/>
              <a:t>(Education Endowment Foundation)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17261F-1A11-49DB-A3CB-75C97250E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1575" y="834402"/>
          <a:ext cx="6669431" cy="518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48">
                  <a:extLst>
                    <a:ext uri="{9D8B030D-6E8A-4147-A177-3AD203B41FA5}">
                      <a16:colId xmlns:a16="http://schemas.microsoft.com/office/drawing/2014/main" val="683677797"/>
                    </a:ext>
                  </a:extLst>
                </a:gridCol>
                <a:gridCol w="1690093">
                  <a:extLst>
                    <a:ext uri="{9D8B030D-6E8A-4147-A177-3AD203B41FA5}">
                      <a16:colId xmlns:a16="http://schemas.microsoft.com/office/drawing/2014/main" val="2681855585"/>
                    </a:ext>
                  </a:extLst>
                </a:gridCol>
                <a:gridCol w="4470290">
                  <a:extLst>
                    <a:ext uri="{9D8B030D-6E8A-4147-A177-3AD203B41FA5}">
                      <a16:colId xmlns:a16="http://schemas.microsoft.com/office/drawing/2014/main" val="1532148423"/>
                    </a:ext>
                  </a:extLst>
                </a:gridCol>
              </a:tblGrid>
              <a:tr h="47491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Creative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Technical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3441209008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Planning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Planning: Outlining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44954934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Drafting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Rough Draft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1276340764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Sharing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??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3542532374"/>
                  </a:ext>
                </a:extLst>
              </a:tr>
              <a:tr h="1517318">
                <a:tc>
                  <a:txBody>
                    <a:bodyPr/>
                    <a:lstStyle/>
                    <a:p>
                      <a:r>
                        <a:rPr lang="en-US" sz="1800"/>
                        <a:t>4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Evaluating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Read over the entire document: do I have the format (sections, heading, red/blue squiggly lines)?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2381580002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r>
                        <a:rPr lang="en-US" sz="1800"/>
                        <a:t>5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Revising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Make changes to content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4064169227"/>
                  </a:ext>
                </a:extLst>
              </a:tr>
              <a:tr h="822384">
                <a:tc>
                  <a:txBody>
                    <a:bodyPr/>
                    <a:lstStyle/>
                    <a:p>
                      <a:r>
                        <a:rPr lang="en-US" sz="1800"/>
                        <a:t>6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Editing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Make changes to spelling, grammar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836904660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r>
                        <a:rPr lang="en-US" sz="1800"/>
                        <a:t>7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Publishing</a:t>
                      </a:r>
                    </a:p>
                  </a:txBody>
                  <a:tcPr marL="92701" marR="92701" marT="46351" marB="46351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Submit to supervisor</a:t>
                      </a:r>
                    </a:p>
                  </a:txBody>
                  <a:tcPr marL="92701" marR="92701" marT="46351" marB="46351"/>
                </a:tc>
                <a:extLst>
                  <a:ext uri="{0D108BD9-81ED-4DB2-BD59-A6C34878D82A}">
                    <a16:rowId xmlns:a16="http://schemas.microsoft.com/office/drawing/2014/main" val="72239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03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BB29E-F983-424D-9103-0602B147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779462"/>
          </a:xfrm>
        </p:spPr>
        <p:txBody>
          <a:bodyPr>
            <a:normAutofit fontScale="90000"/>
          </a:bodyPr>
          <a:lstStyle/>
          <a:p>
            <a:r>
              <a:rPr lang="en-US" dirty="0"/>
              <a:t>Backward planning: </a:t>
            </a:r>
            <a:br>
              <a:rPr lang="en-US" dirty="0"/>
            </a:br>
            <a:r>
              <a:rPr lang="en-US" dirty="0"/>
              <a:t>Initial Progress report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7DE1F1-18CF-4BAF-8B5C-FB5CDBF4A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749038"/>
              </p:ext>
            </p:extLst>
          </p:nvPr>
        </p:nvGraphicFramePr>
        <p:xfrm>
          <a:off x="1079500" y="1790700"/>
          <a:ext cx="1002665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Thumbtack on a calendar date">
            <a:extLst>
              <a:ext uri="{FF2B5EF4-FFF2-40B4-BE49-F238E27FC236}">
                <a16:creationId xmlns:a16="http://schemas.microsoft.com/office/drawing/2014/main" id="{B0EB8317-EDD9-4D35-BFDF-00B09BDD3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254">
            <a:off x="9146457" y="562769"/>
            <a:ext cx="251521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9500"/>
            <a:ext cx="9144000" cy="2387600"/>
          </a:xfrm>
        </p:spPr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They didn’t know how </a:t>
            </a:r>
            <a:br>
              <a:rPr lang="en-US" dirty="0"/>
            </a:br>
            <a:r>
              <a:rPr lang="en-US" dirty="0"/>
              <a:t>to outline.</a:t>
            </a:r>
          </a:p>
        </p:txBody>
      </p:sp>
      <p:pic>
        <p:nvPicPr>
          <p:cNvPr id="11" name="Picture 10" descr="An example of what an outline might look like.&#10;&#10;Description automatically generated">
            <a:extLst>
              <a:ext uri="{FF2B5EF4-FFF2-40B4-BE49-F238E27FC236}">
                <a16:creationId xmlns:a16="http://schemas.microsoft.com/office/drawing/2014/main" id="{EA62EED3-657D-718E-AAFD-8142B6125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5135" y="3625175"/>
            <a:ext cx="1899065" cy="198538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4126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They didn’t know how </a:t>
            </a:r>
            <a:br>
              <a:rPr lang="en-US" dirty="0"/>
            </a:br>
            <a:r>
              <a:rPr lang="en-US" dirty="0"/>
              <a:t>to peer edit.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Graphic 7" descr="Children with solid fill">
            <a:extLst>
              <a:ext uri="{FF2B5EF4-FFF2-40B4-BE49-F238E27FC236}">
                <a16:creationId xmlns:a16="http://schemas.microsoft.com/office/drawing/2014/main" id="{583746AB-6CB9-CA72-701A-D3803A7A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6853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5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They liked the assignments.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Graphic 7" descr="Thumbs up sign outline">
            <a:extLst>
              <a:ext uri="{FF2B5EF4-FFF2-40B4-BE49-F238E27FC236}">
                <a16:creationId xmlns:a16="http://schemas.microsoft.com/office/drawing/2014/main" id="{FE636647-1964-2929-B2B7-8B7D191D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2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They had valuable input:</a:t>
            </a:r>
            <a:br>
              <a:rPr lang="en-US" b="1" dirty="0"/>
            </a:br>
            <a:r>
              <a:rPr lang="en-US" dirty="0"/>
              <a:t>writing checklist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Graphic 7" descr="Ribbon outline">
            <a:extLst>
              <a:ext uri="{FF2B5EF4-FFF2-40B4-BE49-F238E27FC236}">
                <a16:creationId xmlns:a16="http://schemas.microsoft.com/office/drawing/2014/main" id="{B7BDC621-E3F4-21A2-26DA-4EA87B710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1083" y="2774576"/>
            <a:ext cx="654424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C925-24A1-8E09-0B79-FAD1CDAB3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Writing Review Checklist-Progress Reports</a:t>
            </a:r>
          </a:p>
        </p:txBody>
      </p:sp>
      <p:pic>
        <p:nvPicPr>
          <p:cNvPr id="7" name="Picture 6" descr="Example of a writing checklist that includes: content, spelling, grammar, punctuation, and format with points to consider under each heading.">
            <a:extLst>
              <a:ext uri="{FF2B5EF4-FFF2-40B4-BE49-F238E27FC236}">
                <a16:creationId xmlns:a16="http://schemas.microsoft.com/office/drawing/2014/main" id="{522178D0-27B7-28CA-F810-0D50FECDC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27" y="0"/>
            <a:ext cx="9743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They had valuable input:</a:t>
            </a:r>
            <a:br>
              <a:rPr lang="en-US" dirty="0"/>
            </a:br>
            <a:r>
              <a:rPr lang="en-US" dirty="0"/>
              <a:t>ideas for clinical instructors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Graphic 9" descr="Ribbon outline">
            <a:extLst>
              <a:ext uri="{FF2B5EF4-FFF2-40B4-BE49-F238E27FC236}">
                <a16:creationId xmlns:a16="http://schemas.microsoft.com/office/drawing/2014/main" id="{6161F241-9C44-65D7-F8B8-09EBAAE78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5772" y="2774576"/>
            <a:ext cx="654424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They were proud of themselves.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Graphic 7" descr="Peacock outline">
            <a:extLst>
              <a:ext uri="{FF2B5EF4-FFF2-40B4-BE49-F238E27FC236}">
                <a16:creationId xmlns:a16="http://schemas.microsoft.com/office/drawing/2014/main" id="{06050F7B-19B9-2A95-272F-DEF74B5BC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sz="9600" b="1" dirty="0"/>
              <a:t>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6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10700" b="1" i="1" dirty="0">
                <a:latin typeface="Rastanty Cortez" panose="02000506000000020003" pitchFamily="2" charset="0"/>
              </a:rPr>
              <a:t>Thank you!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DB4E1C88-F990-2E97-52D5-18DAA7F34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052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 descr="Minot State University logo with &quot;Be seen. Be heard. Be Inspired&quot; tagline">
            <a:extLst>
              <a:ext uri="{FF2B5EF4-FFF2-40B4-BE49-F238E27FC236}">
                <a16:creationId xmlns:a16="http://schemas.microsoft.com/office/drawing/2014/main" id="{ABB23EAC-333F-4FE3-A4F9-0F9F70FB490A}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41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dirty="0"/>
              <a:t>Students’ Final Grades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1 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7 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66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/>
              <a:t>Clinical Supervisors’ Ratings of</a:t>
            </a:r>
            <a:br>
              <a:rPr lang="en-US" dirty="0"/>
            </a:br>
            <a:r>
              <a:rPr lang="en-US" dirty="0"/>
              <a:t>Written Communication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8B67C-3B8B-9B98-00C9-58540D5B8C29}"/>
              </a:ext>
            </a:extLst>
          </p:cNvPr>
          <p:cNvSpPr txBox="1"/>
          <p:nvPr/>
        </p:nvSpPr>
        <p:spPr>
          <a:xfrm>
            <a:off x="1661160" y="2674005"/>
            <a:ext cx="309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 – Not evident</a:t>
            </a:r>
          </a:p>
          <a:p>
            <a:r>
              <a:rPr lang="en-US" i="1" dirty="0"/>
              <a:t>2 -  Inadequate</a:t>
            </a:r>
          </a:p>
          <a:p>
            <a:r>
              <a:rPr lang="en-US" i="1" dirty="0"/>
              <a:t>3 – Present</a:t>
            </a:r>
          </a:p>
          <a:p>
            <a:r>
              <a:rPr lang="en-US" i="1" dirty="0"/>
              <a:t>4 – Adequate</a:t>
            </a:r>
          </a:p>
          <a:p>
            <a:r>
              <a:rPr lang="en-US" i="1" dirty="0"/>
              <a:t>5 – Consistent</a:t>
            </a:r>
          </a:p>
          <a:p>
            <a:r>
              <a:rPr lang="en-US" i="1" dirty="0"/>
              <a:t>* - missing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69B78-AE56-EB70-1814-ABFC6AF3E5E3}"/>
              </a:ext>
            </a:extLst>
          </p:cNvPr>
          <p:cNvSpPr txBox="1"/>
          <p:nvPr/>
        </p:nvSpPr>
        <p:spPr>
          <a:xfrm>
            <a:off x="8319247" y="2922494"/>
            <a:ext cx="17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Acceptable Level = 3.5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A93F427-2A6C-B2D7-593A-F6C04EE59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909549"/>
              </p:ext>
            </p:extLst>
          </p:nvPr>
        </p:nvGraphicFramePr>
        <p:xfrm>
          <a:off x="3998260" y="1765425"/>
          <a:ext cx="3657597" cy="3606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04046">
                  <a:extLst>
                    <a:ext uri="{9D8B030D-6E8A-4147-A177-3AD203B41FA5}">
                      <a16:colId xmlns:a16="http://schemas.microsoft.com/office/drawing/2014/main" val="4016650604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3188736055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4026743405"/>
                    </a:ext>
                  </a:extLst>
                </a:gridCol>
                <a:gridCol w="887504">
                  <a:extLst>
                    <a:ext uri="{9D8B030D-6E8A-4147-A177-3AD203B41FA5}">
                      <a16:colId xmlns:a16="http://schemas.microsoft.com/office/drawing/2014/main" val="2383622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0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3.0, 4.0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75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4.0, 4.0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30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3.5, 4.0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0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3.5, 4.0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4.25,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+2.25*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9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2.75,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3.25, 3.5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7447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593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72C9D-9E74-8F2B-AC0F-612FBAD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Attitude Survey </a:t>
            </a:r>
            <a:r>
              <a:rPr lang="en-US" sz="1800" dirty="0"/>
              <a:t>(</a:t>
            </a:r>
            <a:r>
              <a:rPr lang="en-US" sz="1800" dirty="0" err="1"/>
              <a:t>Podson</a:t>
            </a:r>
            <a:r>
              <a:rPr lang="en-US" sz="1800" dirty="0"/>
              <a:t>, 1997; </a:t>
            </a:r>
            <a:r>
              <a:rPr lang="en-US" sz="1800" dirty="0" err="1"/>
              <a:t>Rafanello</a:t>
            </a:r>
            <a:r>
              <a:rPr lang="en-US" sz="1800" dirty="0"/>
              <a:t>, 2008)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DF00-9500-7988-1D82-59818C75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 questions</a:t>
            </a:r>
          </a:p>
          <a:p>
            <a:r>
              <a:rPr lang="en-US" dirty="0"/>
              <a:t>Higher score = more positive and confident about writing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3F8F19-6B92-437F-FAA3-4CA933C64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91217"/>
              </p:ext>
            </p:extLst>
          </p:nvPr>
        </p:nvGraphicFramePr>
        <p:xfrm>
          <a:off x="1013012" y="3290047"/>
          <a:ext cx="10410516" cy="321815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6376">
                  <a:extLst>
                    <a:ext uri="{9D8B030D-6E8A-4147-A177-3AD203B41FA5}">
                      <a16:colId xmlns:a16="http://schemas.microsoft.com/office/drawing/2014/main" val="2788672195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val="4174624083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val="1908140075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val="3075528624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val="2889116480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val="1936572850"/>
                    </a:ext>
                  </a:extLst>
                </a:gridCol>
              </a:tblGrid>
              <a:tr h="413991">
                <a:tc>
                  <a:txBody>
                    <a:bodyPr/>
                    <a:lstStyle/>
                    <a:p>
                      <a:r>
                        <a:rPr lang="en-US" sz="2000" dirty="0"/>
                        <a:t>Example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Don’t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Strongly 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40402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 avoid writing whenever possible.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5105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 have no fear of my writing being evaluated. 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49725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 look forward to writing down my ideas.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2705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 am afraid of writing when it might be evaluated. 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5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813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0F152-7192-8EEA-0E61-E76C25081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7520" y="0"/>
            <a:ext cx="11511280" cy="69154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7941A-5712-D0F0-4BC7-6F4720473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Writing Attitude Survey</a:t>
            </a:r>
          </a:p>
        </p:txBody>
      </p:sp>
    </p:spTree>
    <p:extLst>
      <p:ext uri="{BB962C8B-B14F-4D97-AF65-F5344CB8AC3E}">
        <p14:creationId xmlns:p14="http://schemas.microsoft.com/office/powerpoint/2010/main" val="2671636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72C9D-9E74-8F2B-AC0F-612FBAD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Behavior Inventory </a:t>
            </a:r>
            <a:r>
              <a:rPr lang="en-US" sz="1800" dirty="0"/>
              <a:t>(</a:t>
            </a:r>
            <a:r>
              <a:rPr lang="en-US" sz="1800" dirty="0" err="1"/>
              <a:t>Podson</a:t>
            </a:r>
            <a:r>
              <a:rPr lang="en-US" sz="1800" dirty="0"/>
              <a:t>, 1997; </a:t>
            </a:r>
            <a:r>
              <a:rPr lang="en-US" sz="1800" dirty="0" err="1"/>
              <a:t>Rafanello</a:t>
            </a:r>
            <a:r>
              <a:rPr lang="en-US" sz="1800" dirty="0"/>
              <a:t>, 2008)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DF00-9500-7988-1D82-59818C75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 questions</a:t>
            </a:r>
          </a:p>
          <a:p>
            <a:r>
              <a:rPr lang="en-US" dirty="0"/>
              <a:t>Higher scores = “more efficient &amp; effective writing behaviors”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 gather information I need before I begin writing.	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 use prewriting techniques to generate ideas.		   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 identify the specific purpose for each document.</a:t>
            </a:r>
            <a:r>
              <a:rPr lang="en-US" sz="2400" dirty="0"/>
              <a:t>			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7A7073-6A8D-667F-3F86-3A2503B4C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28103"/>
              </p:ext>
            </p:extLst>
          </p:nvPr>
        </p:nvGraphicFramePr>
        <p:xfrm>
          <a:off x="950259" y="3321142"/>
          <a:ext cx="10948896" cy="2990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71765">
                  <a:extLst>
                    <a:ext uri="{9D8B030D-6E8A-4147-A177-3AD203B41FA5}">
                      <a16:colId xmlns:a16="http://schemas.microsoft.com/office/drawing/2014/main" val="1072645601"/>
                    </a:ext>
                  </a:extLst>
                </a:gridCol>
                <a:gridCol w="824752">
                  <a:extLst>
                    <a:ext uri="{9D8B030D-6E8A-4147-A177-3AD203B41FA5}">
                      <a16:colId xmlns:a16="http://schemas.microsoft.com/office/drawing/2014/main" val="1718950149"/>
                    </a:ext>
                  </a:extLst>
                </a:gridCol>
                <a:gridCol w="654424">
                  <a:extLst>
                    <a:ext uri="{9D8B030D-6E8A-4147-A177-3AD203B41FA5}">
                      <a16:colId xmlns:a16="http://schemas.microsoft.com/office/drawing/2014/main" val="3679469084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120113219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86714542"/>
                    </a:ext>
                  </a:extLst>
                </a:gridCol>
                <a:gridCol w="756026">
                  <a:extLst>
                    <a:ext uri="{9D8B030D-6E8A-4147-A177-3AD203B41FA5}">
                      <a16:colId xmlns:a16="http://schemas.microsoft.com/office/drawing/2014/main" val="57104058"/>
                    </a:ext>
                  </a:extLst>
                </a:gridCol>
              </a:tblGrid>
              <a:tr h="568193">
                <a:tc>
                  <a:txBody>
                    <a:bodyPr/>
                    <a:lstStyle/>
                    <a:p>
                      <a:r>
                        <a:rPr lang="en-US" sz="1400" dirty="0"/>
                        <a:t>Example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Don’t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Some-</a:t>
                      </a:r>
                    </a:p>
                    <a:p>
                      <a:r>
                        <a:rPr lang="en-US" sz="1400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68061"/>
                  </a:ext>
                </a:extLst>
              </a:tr>
              <a:tr h="70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 set aside a specific time during the day to work on writing tasks.  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326695"/>
                  </a:ext>
                </a:extLst>
              </a:tr>
              <a:tr h="58324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 gather information I need before I begin writing.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79659"/>
                  </a:ext>
                </a:extLst>
              </a:tr>
              <a:tr h="70188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 use prewriting techniques to generate ideas (for example, outlining, mapping, freewriting).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5220"/>
                  </a:ext>
                </a:extLst>
              </a:tr>
              <a:tr h="43554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 identify the specific purpose for each document.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1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6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9EBF-8524-B8DE-96F4-F3EA04BAF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Writing Behavior Inventory</a:t>
            </a:r>
          </a:p>
        </p:txBody>
      </p:sp>
      <p:graphicFrame>
        <p:nvGraphicFramePr>
          <p:cNvPr id="5" name="Chart 4" descr="Writing Behavior Inventory - Class Average Score.&#10;Red = 48.125&#10;Green = 65.125">
            <a:extLst>
              <a:ext uri="{FF2B5EF4-FFF2-40B4-BE49-F238E27FC236}">
                <a16:creationId xmlns:a16="http://schemas.microsoft.com/office/drawing/2014/main" id="{019C66E9-A624-8675-7041-5E706775A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131669"/>
              </p:ext>
            </p:extLst>
          </p:nvPr>
        </p:nvGraphicFramePr>
        <p:xfrm>
          <a:off x="457200" y="121920"/>
          <a:ext cx="11277600" cy="661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695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03B-95A3-1E6A-53A8-3E9EEA3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Writing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F239-78A4-7500-B029-E86B7CCC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Prompt: </a:t>
            </a:r>
            <a:r>
              <a:rPr lang="en-US" i="1" dirty="0"/>
              <a:t>A Reflection on the Past, Present, and Future of My Writing</a:t>
            </a:r>
          </a:p>
          <a:p>
            <a:endParaRPr lang="en-US" i="1" dirty="0"/>
          </a:p>
          <a:p>
            <a:r>
              <a:rPr lang="en-US" dirty="0"/>
              <a:t>Students’ scores /20 pts	</a:t>
            </a:r>
          </a:p>
          <a:p>
            <a:pPr lvl="2"/>
            <a:r>
              <a:rPr lang="en-US" sz="2400" dirty="0"/>
              <a:t>Content </a:t>
            </a:r>
            <a:r>
              <a:rPr lang="en-US" sz="1800" dirty="0"/>
              <a:t>(10 points)</a:t>
            </a:r>
          </a:p>
          <a:p>
            <a:pPr lvl="3"/>
            <a:r>
              <a:rPr lang="en-US" sz="1600" dirty="0"/>
              <a:t>All 8 students = 10</a:t>
            </a:r>
          </a:p>
          <a:p>
            <a:pPr lvl="3"/>
            <a:endParaRPr lang="en-US" sz="1600" dirty="0"/>
          </a:p>
          <a:p>
            <a:pPr lvl="2"/>
            <a:r>
              <a:rPr lang="en-US" sz="2400" dirty="0"/>
              <a:t>Writing</a:t>
            </a:r>
            <a:r>
              <a:rPr lang="en-US" sz="1800" dirty="0"/>
              <a:t> (10 points)</a:t>
            </a:r>
          </a:p>
          <a:p>
            <a:pPr lvl="3"/>
            <a:r>
              <a:rPr lang="en-US" sz="1600" dirty="0"/>
              <a:t>Range = 7.0 – 9.9</a:t>
            </a:r>
          </a:p>
          <a:p>
            <a:pPr lvl="3"/>
            <a:endParaRPr lang="en-US" sz="1600" dirty="0"/>
          </a:p>
          <a:p>
            <a:pPr lvl="2"/>
            <a:r>
              <a:rPr lang="en-US" sz="2400" dirty="0"/>
              <a:t>Total Score Range = 17 - 19.9</a:t>
            </a:r>
            <a:r>
              <a:rPr lang="en-US" sz="2000" dirty="0"/>
              <a:t>     </a:t>
            </a:r>
            <a:r>
              <a:rPr lang="en-US" sz="1600" dirty="0"/>
              <a:t>SD= 1.0677</a:t>
            </a:r>
            <a:endParaRPr lang="en-US" sz="2000" dirty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4110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b="1" dirty="0"/>
              <a:t>Course Evaluations</a:t>
            </a:r>
          </a:p>
        </p:txBody>
      </p:sp>
    </p:spTree>
    <p:extLst>
      <p:ext uri="{BB962C8B-B14F-4D97-AF65-F5344CB8AC3E}">
        <p14:creationId xmlns:p14="http://schemas.microsoft.com/office/powerpoint/2010/main" val="2706685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b="1" dirty="0"/>
              <a:t>Qualitative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comments (anecdotal)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Students’ final writing project</a:t>
            </a:r>
            <a:r>
              <a:rPr lang="en-US" sz="2400" dirty="0"/>
              <a:t>: Past, Present, and Future of My Writing</a:t>
            </a:r>
          </a:p>
          <a:p>
            <a:pPr lvl="1"/>
            <a:r>
              <a:rPr lang="en-US" dirty="0"/>
              <a:t>Increased confidence in writing skills</a:t>
            </a:r>
          </a:p>
          <a:p>
            <a:pPr lvl="1"/>
            <a:r>
              <a:rPr lang="en-US" dirty="0"/>
              <a:t>Need for further improvement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94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b="1" dirty="0"/>
              <a:t>Conclusions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Prescribed writing intervention class improved most students’ clinical writing skills.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Writing process instruction</a:t>
            </a:r>
          </a:p>
          <a:p>
            <a:pPr lvl="1"/>
            <a:r>
              <a:rPr lang="en-US" dirty="0"/>
              <a:t>Outlining and timelining</a:t>
            </a:r>
          </a:p>
          <a:p>
            <a:pPr lvl="1"/>
            <a:r>
              <a:rPr lang="en-US" dirty="0"/>
              <a:t>Peer editing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4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dirty="0"/>
              <a:t>Our Problems: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0D08C3-B034-493D-6FC2-F3661EB8E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1" y="3602038"/>
            <a:ext cx="10774829" cy="165576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Significant # of students not meeting writing expectations</a:t>
            </a:r>
          </a:p>
          <a:p>
            <a:pPr marL="457200" indent="-457200">
              <a:buAutoNum type="arabicPeriod"/>
            </a:pPr>
            <a:r>
              <a:rPr lang="en-US" sz="3200" dirty="0"/>
              <a:t>Needed to provide writing intervention</a:t>
            </a:r>
          </a:p>
        </p:txBody>
      </p:sp>
      <p:pic>
        <p:nvPicPr>
          <p:cNvPr id="9" name="Graphic 8" descr="Brainstorm outline">
            <a:extLst>
              <a:ext uri="{FF2B5EF4-FFF2-40B4-BE49-F238E27FC236}">
                <a16:creationId xmlns:a16="http://schemas.microsoft.com/office/drawing/2014/main" id="{5D9A8E6D-A0D4-71DF-2059-79097ED52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1406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9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b="1" dirty="0"/>
              <a:t>Future Implications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882"/>
            <a:ext cx="10515600" cy="4351338"/>
          </a:xfrm>
        </p:spPr>
        <p:txBody>
          <a:bodyPr/>
          <a:lstStyle/>
          <a:p>
            <a:r>
              <a:rPr lang="en-US" sz="2400" dirty="0"/>
              <a:t>Viable option for writing remediation for struggling students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Small class size is critical for adequate feedback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Consider allowing students to “opt in”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Gather more data</a:t>
            </a:r>
          </a:p>
          <a:p>
            <a:pPr lvl="1"/>
            <a:r>
              <a:rPr lang="en-US" dirty="0"/>
              <a:t>Interrater reliability</a:t>
            </a:r>
          </a:p>
          <a:p>
            <a:pPr lvl="1"/>
            <a:r>
              <a:rPr lang="en-US" dirty="0"/>
              <a:t>Qualitative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32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0867-1DA6-B161-AAEB-5A0AE5FD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277"/>
          </a:xfrm>
        </p:spPr>
        <p:txBody>
          <a:bodyPr>
            <a:normAutofit/>
          </a:bodyPr>
          <a:lstStyle/>
          <a:p>
            <a:r>
              <a:rPr lang="en-US" sz="20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9C14-6BA8-9C18-229E-85A53F17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401"/>
            <a:ext cx="10515600" cy="5650473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Burrus, A. &amp; Willis, L. (2017).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write, talk, and act like a clinician, 2</a:t>
            </a:r>
            <a:r>
              <a:rPr lang="en-US" sz="10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Diego, CA: Plural.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Speech-Language Hearing Association (2022).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 Handbook: 2020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for accreditation of graduate education programs in audiology and speech-language pathology.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from </a:t>
            </a:r>
            <a:r>
              <a:rPr lang="en-US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https://caa.asha.org/siteassets/files/accreditation-standards-for-graduate-programs.pdf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Speech-Language Hearing Association (2020).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Standards and implementation procedures for the certificate of clinical competence in speech-language pathology.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from </a:t>
            </a:r>
            <a:r>
              <a:rPr lang="en-US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2020 Certification Standards in Speech-Language Pathology (asha.org)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Endowment Foundation. Improving literacy in key stage 2: Guidance report, 2</a:t>
            </a:r>
            <a:r>
              <a:rPr lang="en-US" sz="1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ed. Retrieved from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https://d2tic4wvo1iusb.cloudfront.net/eef-guidance-reports/literacy-ks2/EEF-Improving-literacy-in-key-stage-2-report-Second-edition.pdf?v=1637857731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 May 2022.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Flowerdew, J. and Costley, T. (2017). 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Discipline-specific writing: Theory into practice.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Oxfordshire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UK: Routledge.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Goldfarb, R.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Serpanos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(2014).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writing in speech-language pathology and audiology, 2</a:t>
            </a:r>
            <a:r>
              <a:rPr lang="en-US" sz="10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Diego, CA, Plural.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Halvorson-Bourgeois, B.,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Riotte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Smith, S. (2020) Guiding students’ clinical writing and critical thinking: Utilizing scholarly teaching to develop and implement a clinical writing rubric.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Learning in Communication Sciences &amp; Disorders, 4(2).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Hegde, M.N. (2017).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coursebook on scientific and professional writing for speech-language pathology: Fifth edition.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Diego, CA: Plural.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Podsen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I.J. (1997).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 expression: The principal’s survival guide.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Larchmont, NY: Eye on Education.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Rafanello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(2008). Writing well: It’s all about attitude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Professional Writing Exchange, May/June 2008.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from ww2.csudh.edu/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ccauthen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/575S12/attitude-surv.pdf#:~:text=writing%20well%3A%20it’s%20all%20about%20attitude%20Professional%20writing%2C,amount%20of%20time%20they%20dedicate%20to%20writing-related%20tasks.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Rawson, R.E., Quinlan, K.M., Cooper, B.J.,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Fewtrell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Matlow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J.R.  (2005). Writing-skills development in the health professions.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Learning in Medicine, 17(3),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233-239.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Schneider-Cline, W. (2017). Developing graduate students’ self-regulation and critical thinking during a clinical writing workshop.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Learning in Communication Sciences &amp; Disorders, 1(1).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Stein-Rubin, C.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Fabus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(2012).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guide to clinical assessment and professional report writing in speech-language pathology.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Clifton Park, NY: Delmar.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Willis, L. &amp; Piazza, L. (2019). Developing and using a rubric to provide feedback and improve CSD clinical writing.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Learning in Communication Sciences &amp; Disorders, 3(2).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Wisconsin Department of Public Instruction.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disciplinary literacy?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from https://dpi.wi.gov/sites/default/files/imce/cal/pdf/section2.pdf.</a:t>
            </a:r>
          </a:p>
        </p:txBody>
      </p:sp>
    </p:spTree>
    <p:extLst>
      <p:ext uri="{BB962C8B-B14F-4D97-AF65-F5344CB8AC3E}">
        <p14:creationId xmlns:p14="http://schemas.microsoft.com/office/powerpoint/2010/main" val="1106519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975B-9B5E-7A4D-61EB-AB0DA4D3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5" name="Picture 4" descr="Minot State University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4" y="1730828"/>
            <a:ext cx="4493944" cy="4261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900" y="1819729"/>
            <a:ext cx="46609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Montserrat Medium" panose="00000600000000000000" pitchFamily="2" charset="0"/>
              </a:rPr>
              <a:t>Leisa.harmon@minotstateu.edu</a:t>
            </a:r>
          </a:p>
        </p:txBody>
      </p:sp>
    </p:spTree>
    <p:extLst>
      <p:ext uri="{BB962C8B-B14F-4D97-AF65-F5344CB8AC3E}">
        <p14:creationId xmlns:p14="http://schemas.microsoft.com/office/powerpoint/2010/main" val="170737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SLP </a:t>
            </a:r>
            <a:r>
              <a:rPr lang="en-US" b="1" dirty="0"/>
              <a:t>Program Accreditation Standards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B13271EF-8DF0-45A8-932A-09FD7E54E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393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77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2700" b="1" i="0" u="none" strike="noStrike" dirty="0">
                <a:solidFill>
                  <a:srgbClr val="000000"/>
                </a:solidFill>
                <a:effectLst/>
                <a:latin typeface="YACgESME5ew 0"/>
              </a:rPr>
              <a:t>ASHA Council on Academic Accreditation </a:t>
            </a:r>
            <a:br>
              <a:rPr lang="en-US" sz="2700" dirty="0">
                <a:solidFill>
                  <a:srgbClr val="000000"/>
                </a:solidFill>
                <a:effectLst/>
                <a:latin typeface="YACgESME5ew 0"/>
              </a:rPr>
            </a:br>
            <a:r>
              <a:rPr lang="en-US" sz="2700" i="0" u="none" strike="noStrike" dirty="0">
                <a:solidFill>
                  <a:srgbClr val="000000"/>
                </a:solidFill>
                <a:effectLst/>
                <a:latin typeface="YACgESME5ew 0"/>
              </a:rPr>
              <a:t>Standards for Accreditation of Graduate Education Programs in Audiology and Speech-Language Pathology</a:t>
            </a:r>
            <a:br>
              <a:rPr lang="en-US" dirty="0">
                <a:solidFill>
                  <a:srgbClr val="000000"/>
                </a:solidFill>
                <a:effectLst/>
                <a:latin typeface="YACgESME5ew 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C21D74-3EFC-7E2B-7777-C3699D0B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YAD7Q9NigKI 0"/>
              </a:rPr>
              <a:t>3.1.1B Professional Practice Competencies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YAD7Q9NigKI 0"/>
              </a:rPr>
              <a:t> The program must provide content and opportunities for students to learn …</a:t>
            </a:r>
            <a:endParaRPr lang="en-US" sz="2400" dirty="0">
              <a:solidFill>
                <a:srgbClr val="000000"/>
              </a:solidFill>
              <a:effectLst/>
              <a:latin typeface="YAD7Q9NigKI 0"/>
            </a:endParaRP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9NigKI 0"/>
              </a:rPr>
              <a:t>Use all forms of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YAD7Q9NigKI 0"/>
              </a:rPr>
              <a:t>expressive communication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9NigKI 0"/>
              </a:rPr>
              <a:t>—including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YAD7Q9NigKI 0"/>
              </a:rPr>
              <a:t>written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9NigKI 0"/>
              </a:rPr>
              <a:t>, spoken, and non-verbal communication—with individuals served, family members, caregivers, and any others involved in the interaction to ensure the highest quality of care that is delivered in a culturally competent manner. </a:t>
            </a:r>
            <a:endParaRPr lang="en-US" sz="2800" dirty="0">
              <a:solidFill>
                <a:srgbClr val="000000"/>
              </a:solidFill>
              <a:effectLst/>
              <a:latin typeface="YAD7Q9NigKI 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4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2700" b="1" i="0" u="none" strike="noStrike" dirty="0">
                <a:solidFill>
                  <a:srgbClr val="000000"/>
                </a:solidFill>
                <a:effectLst/>
                <a:latin typeface="YACgESME5ew 0"/>
              </a:rPr>
              <a:t>ASHA Council on Academic Accreditation </a:t>
            </a:r>
            <a:br>
              <a:rPr lang="en-US" sz="2700" dirty="0">
                <a:solidFill>
                  <a:srgbClr val="000000"/>
                </a:solidFill>
                <a:effectLst/>
                <a:latin typeface="YACgESME5ew 0"/>
              </a:rPr>
            </a:br>
            <a:r>
              <a:rPr lang="en-US" sz="2700" i="0" u="none" strike="noStrike" dirty="0">
                <a:solidFill>
                  <a:srgbClr val="000000"/>
                </a:solidFill>
                <a:effectLst/>
                <a:latin typeface="YACgESME5ew 0"/>
              </a:rPr>
              <a:t>Standards for Accreditation of Graduate Education Programs in Audiology and Speech-Language Pathology – (Continued)</a:t>
            </a:r>
            <a:br>
              <a:rPr lang="en-US" dirty="0">
                <a:solidFill>
                  <a:srgbClr val="000000"/>
                </a:solidFill>
                <a:effectLst/>
                <a:latin typeface="YACgESME5ew 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C21D74-3EFC-7E2B-7777-C3699D0B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4.3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 program has policies and procedures for identifying the need to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provide intervention for each student who does not meet program expectations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for the acquisition of knowledge and skills in the academic and clinical components of the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0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dirty="0"/>
              <a:t>Our Solution: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0D08C3-B034-493D-6FC2-F3661EB8E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Prescribed</a:t>
            </a:r>
            <a:r>
              <a:rPr lang="en-US" sz="4000" dirty="0"/>
              <a:t> special-topics writing course</a:t>
            </a:r>
          </a:p>
        </p:txBody>
      </p:sp>
      <p:pic>
        <p:nvPicPr>
          <p:cNvPr id="9" name="Graphic 8" descr="Customer review outline">
            <a:extLst>
              <a:ext uri="{FF2B5EF4-FFF2-40B4-BE49-F238E27FC236}">
                <a16:creationId xmlns:a16="http://schemas.microsoft.com/office/drawing/2014/main" id="{EAD5D79E-DA12-54EE-B193-B9D6D43E7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538" y="1028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B23EAC-333F-4FE3-A4F9-0F9F70F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689600"/>
            <a:ext cx="12192000" cy="566423"/>
            <a:chOff x="0" y="5689600"/>
            <a:chExt cx="12192000" cy="566423"/>
          </a:xfrm>
        </p:grpSpPr>
        <p:sp>
          <p:nvSpPr>
            <p:cNvPr id="3" name="Rectangle 2"/>
            <p:cNvSpPr/>
            <p:nvPr/>
          </p:nvSpPr>
          <p:spPr>
            <a:xfrm>
              <a:off x="0" y="5689600"/>
              <a:ext cx="12192000" cy="566423"/>
            </a:xfrm>
            <a:prstGeom prst="rect">
              <a:avLst/>
            </a:prstGeom>
            <a:solidFill>
              <a:srgbClr val="CE0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5847675"/>
              <a:ext cx="4432300" cy="400110"/>
            </a:xfrm>
            <a:prstGeom prst="rect">
              <a:avLst/>
            </a:prstGeom>
            <a:solidFill>
              <a:srgbClr val="CE0E2D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Montserrat Medium" panose="00000600000000000000" pitchFamily="2" charset="0"/>
                </a:rPr>
                <a:t>Be seen. Be heard. BE INSPIRED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03" y="5822417"/>
              <a:ext cx="1548593" cy="433606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1E9EF88-8FE8-A6F0-21FD-9E56733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Class Format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00734-29D7-C282-6B02-5A0AB6C4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03" y="1213125"/>
            <a:ext cx="10515600" cy="4351338"/>
          </a:xfrm>
        </p:spPr>
        <p:txBody>
          <a:bodyPr/>
          <a:lstStyle/>
          <a:p>
            <a:r>
              <a:rPr lang="en-US" dirty="0"/>
              <a:t>2 SH</a:t>
            </a:r>
          </a:p>
          <a:p>
            <a:r>
              <a:rPr lang="en-US" dirty="0"/>
              <a:t>Graded</a:t>
            </a:r>
          </a:p>
          <a:p>
            <a:r>
              <a:rPr lang="en-US" dirty="0"/>
              <a:t>Textbook: Hegde, M.N. (2018). </a:t>
            </a:r>
            <a:r>
              <a:rPr lang="en-US" i="1" dirty="0"/>
              <a:t>A coursebook on scientific and professional writing for speech-language pathology, 5 ed. </a:t>
            </a:r>
            <a:r>
              <a:rPr lang="en-US" dirty="0"/>
              <a:t>San Diego CA: Plural.   </a:t>
            </a:r>
          </a:p>
        </p:txBody>
      </p:sp>
      <p:pic>
        <p:nvPicPr>
          <p:cNvPr id="13" name="Picture 2" descr="Image of the textbook">
            <a:extLst>
              <a:ext uri="{FF2B5EF4-FFF2-40B4-BE49-F238E27FC236}">
                <a16:creationId xmlns:a16="http://schemas.microsoft.com/office/drawing/2014/main" id="{789F6111-FDC3-51F6-0689-0A715AB9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87" y="3153279"/>
            <a:ext cx="1658213" cy="21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4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af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A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8853</TotalTime>
  <Words>1904</Words>
  <Application>Microsoft Macintosh PowerPoint</Application>
  <PresentationFormat>Widescreen</PresentationFormat>
  <Paragraphs>332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Avenir Next LT Pro Light</vt:lpstr>
      <vt:lpstr>Calibri</vt:lpstr>
      <vt:lpstr>Calibri Light</vt:lpstr>
      <vt:lpstr>Montserrat</vt:lpstr>
      <vt:lpstr>Montserrat Medium</vt:lpstr>
      <vt:lpstr>Rastanty Cortez</vt:lpstr>
      <vt:lpstr>Rockwell Nova Light</vt:lpstr>
      <vt:lpstr>Wingdings</vt:lpstr>
      <vt:lpstr>YACgESME5ew 0</vt:lpstr>
      <vt:lpstr>YAD7Q9NigKI 0</vt:lpstr>
      <vt:lpstr>Office Theme</vt:lpstr>
      <vt:lpstr>LeafVTI</vt:lpstr>
      <vt:lpstr>1_Office Theme</vt:lpstr>
      <vt:lpstr> Help!  Our Grad Students Can’t Write  Leisa Harmon, MS, CCC-SLP Department of Communication Sciences and Disorders 2022 NDUS Teaching and Learning Conference</vt:lpstr>
      <vt:lpstr>Agenda</vt:lpstr>
      <vt:lpstr>Thank you! </vt:lpstr>
      <vt:lpstr> Our Problems:</vt:lpstr>
      <vt:lpstr>SLP Program Accreditation Standards</vt:lpstr>
      <vt:lpstr>ASHA Council on Academic Accreditation  Standards for Accreditation of Graduate Education Programs in Audiology and Speech-Language Pathology </vt:lpstr>
      <vt:lpstr>ASHA Council on Academic Accreditation  Standards for Accreditation of Graduate Education Programs in Audiology and Speech-Language Pathology – (Continued) </vt:lpstr>
      <vt:lpstr> Our Solution:</vt:lpstr>
      <vt:lpstr>Class Format</vt:lpstr>
      <vt:lpstr>Course Objectives</vt:lpstr>
      <vt:lpstr> Pedagogy</vt:lpstr>
      <vt:lpstr> Requirements</vt:lpstr>
      <vt:lpstr> Day 1: Setting a Positive Tone</vt:lpstr>
      <vt:lpstr>Brene Brown Quote</vt:lpstr>
      <vt:lpstr>Skills Quadrants</vt:lpstr>
      <vt:lpstr>Bart Simpson cartoon</vt:lpstr>
      <vt:lpstr> Surprises along the way… </vt:lpstr>
      <vt:lpstr> We had to get through blaming. </vt:lpstr>
      <vt:lpstr> They didn’t understand  process writing. </vt:lpstr>
      <vt:lpstr>7 Step writing process (Education Endowment Foundation)</vt:lpstr>
      <vt:lpstr>Backward planning:  Initial Progress report</vt:lpstr>
      <vt:lpstr> They didn’t know how  to outline.</vt:lpstr>
      <vt:lpstr> They didn’t know how  to peer edit. </vt:lpstr>
      <vt:lpstr> They liked the assignments. </vt:lpstr>
      <vt:lpstr> They had valuable input: writing checklist  </vt:lpstr>
      <vt:lpstr>Writing Review Checklist-Progress Reports</vt:lpstr>
      <vt:lpstr> They had valuable input: ideas for clinical instructors </vt:lpstr>
      <vt:lpstr> They were proud of themselves. </vt:lpstr>
      <vt:lpstr> Results</vt:lpstr>
      <vt:lpstr> Students’ Final Grades</vt:lpstr>
      <vt:lpstr>Clinical Supervisors’ Ratings of Written Communication</vt:lpstr>
      <vt:lpstr>Writing Attitude Survey (Podson, 1997; Rafanello, 2008)</vt:lpstr>
      <vt:lpstr>Writing Attitude Survey</vt:lpstr>
      <vt:lpstr>Writing Behavior Inventory (Podson, 1997; Rafanello, 2008)</vt:lpstr>
      <vt:lpstr>Writing Behavior Inventory</vt:lpstr>
      <vt:lpstr>Final Writing Sample</vt:lpstr>
      <vt:lpstr> Course Evaluations</vt:lpstr>
      <vt:lpstr> Qualitative</vt:lpstr>
      <vt:lpstr> Conclusions</vt:lpstr>
      <vt:lpstr> Future Implications</vt:lpstr>
      <vt:lpstr>Resources</vt:lpstr>
      <vt:lpstr>Contact Information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Ambassador  1.  Share the brand  Minot State University is aplacre where curious and open-minded students take part in a highly enaged educational community that empowers them to shape the future – beginning day one!  2. Live the brand</dc:title>
  <dc:creator>Teresa Loftesnes</dc:creator>
  <cp:lastModifiedBy>Olson, Connie</cp:lastModifiedBy>
  <cp:revision>67</cp:revision>
  <cp:lastPrinted>2022-05-24T14:08:13Z</cp:lastPrinted>
  <dcterms:created xsi:type="dcterms:W3CDTF">2018-07-27T20:54:27Z</dcterms:created>
  <dcterms:modified xsi:type="dcterms:W3CDTF">2022-06-17T21:02:01Z</dcterms:modified>
</cp:coreProperties>
</file>