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1" r:id="rId5"/>
    <p:sldId id="267" r:id="rId6"/>
    <p:sldId id="266" r:id="rId7"/>
    <p:sldId id="263" r:id="rId8"/>
    <p:sldId id="258" r:id="rId9"/>
    <p:sldId id="265" r:id="rId10"/>
    <p:sldId id="264" r:id="rId1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409"/>
    <a:srgbClr val="FAA523"/>
    <a:srgbClr val="FFC830"/>
    <a:srgbClr val="FFCF01"/>
    <a:srgbClr val="005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/>
    <p:restoredTop sz="94669"/>
  </p:normalViewPr>
  <p:slideViewPr>
    <p:cSldViewPr snapToGrid="0" snapToObjects="1">
      <p:cViewPr varScale="1">
        <p:scale>
          <a:sx n="107" d="100"/>
          <a:sy n="107" d="100"/>
        </p:scale>
        <p:origin x="17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62" y="2841472"/>
            <a:ext cx="6641476" cy="670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13" y="5884167"/>
            <a:ext cx="6785430" cy="64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91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D7A64-3DD3-8745-847E-A08E08318283}" type="datetime1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A5D68-021B-F348-BCA2-D4CE72139C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90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B2696-75AC-F044-925D-2B39E8503BA1}" type="datetime1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524AB-D8AC-E247-A293-870B8A0257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79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9C5B0-86FB-CE48-82CB-36ED3E91C4E7}" type="datetime1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6307B-C683-A846-8129-A4C7B43FEA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6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green.template_graphics2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3124200"/>
            <a:ext cx="7366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8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6184D-AFEF-8F48-BF0E-8F2702AD1B7C}" type="datetime1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4E207-50E1-F44B-8AC6-5CF832AEA7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9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A4D6B-1B1F-C145-8896-D9F92532DF87}" type="datetime1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D5700-F24E-064F-A9E9-AFA6FA218C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AB8D8-A458-2540-A56D-8FB859BF2A98}" type="datetime1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49FAA-6A62-C149-9EEC-677BF1B5DD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14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E4BB0-3D2D-4D47-88BA-CB64BFBB33A5}" type="datetime1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D1545-741D-CA40-9A0D-40950F2952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B6B38-AC37-4542-9689-F4C421B13759}" type="datetime1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56FCD-4182-4641-8B29-76B27A42AD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6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4F1AB-DA6B-2246-B296-AB1A28A4CE74}" type="datetime1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3FE32-24E3-5E40-A410-D025467DA3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88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BB76C-3C18-B94D-AF79-F0285B1ACC64}" type="datetime1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03D1B-95A6-6044-8FF9-22069806C8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0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853E0-27DB-EE4A-9CB8-EBE0B30BA89E}" type="datetime1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C3D4B-D44E-734C-ABB1-702E0150C9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0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1409"/>
            </a:gs>
            <a:gs pos="2000">
              <a:srgbClr val="00564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CEA274B-8EFD-CD4E-B061-80DDB08B7FF8}" type="datetime1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C34A2B0-9264-084D-A3E9-94F27F3EA8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15" descr="green.template_graphics2.wm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164263"/>
            <a:ext cx="2463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2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FCF0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CF0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CF0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CF0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CF0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ＭＳ Ｐゴシック" charset="0"/>
          <a:cs typeface="ＭＳ Ｐゴシック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charset="0"/>
          <a:cs typeface="ＭＳ Ｐゴシック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ＭＳ Ｐゴシック" charset="0"/>
          <a:cs typeface="ＭＳ Ｐゴシック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ＭＳ Ｐゴシック" charset="0"/>
          <a:cs typeface="ＭＳ Ｐゴシック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3041-461C-403B-9E8C-39110707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F526E-7994-45A8-B525-2EACFF151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914" y="1089024"/>
            <a:ext cx="2875192" cy="27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95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C515DA-E0BC-42F7-A4B6-B1F5E840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796118"/>
            <a:ext cx="7772400" cy="1170081"/>
          </a:xfrm>
        </p:spPr>
        <p:txBody>
          <a:bodyPr/>
          <a:lstStyle/>
          <a:p>
            <a:r>
              <a:rPr lang="en-US" dirty="0"/>
              <a:t>Esports Fee request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5BDD3F-EA15-46E0-BE96-ACF129C0A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3229442"/>
            <a:ext cx="7772400" cy="1500187"/>
          </a:xfrm>
        </p:spPr>
        <p:txBody>
          <a:bodyPr/>
          <a:lstStyle/>
          <a:p>
            <a:r>
              <a:rPr lang="en-US" sz="1400" dirty="0"/>
              <a:t>Karin Hegstad, Associate Vice President for Finance and Administration</a:t>
            </a:r>
          </a:p>
          <a:p>
            <a:r>
              <a:rPr lang="en-US" sz="1400" dirty="0"/>
              <a:t>Megan Hubbard, Director of Memorial Union Operations</a:t>
            </a:r>
          </a:p>
          <a:p>
            <a:r>
              <a:rPr lang="en-US" sz="1400" dirty="0"/>
              <a:t>Joe Cleys, Thundar’s Game Room Coordinator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60B73-3ED5-44BA-9D9F-10D3162BD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914" y="1044199"/>
            <a:ext cx="2875192" cy="27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0670314-6B00-4091-94D3-3F5212D5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Opening Celebration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552F3A-64D3-4B6C-8B28-260B6548C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dirty="0"/>
              <a:t>Thursday, February 15, 2024</a:t>
            </a:r>
          </a:p>
          <a:p>
            <a:pPr marL="0" indent="0" algn="ctr">
              <a:buNone/>
            </a:pPr>
            <a:r>
              <a:rPr lang="en-US" dirty="0"/>
              <a:t>Open House 4 pm – 7 pm</a:t>
            </a:r>
          </a:p>
          <a:p>
            <a:pPr marL="0" indent="0" algn="ctr">
              <a:buNone/>
            </a:pPr>
            <a:r>
              <a:rPr lang="en-US" dirty="0"/>
              <a:t>Ribbon Cutting &amp; Remarks at 4:30 pm</a:t>
            </a:r>
          </a:p>
          <a:p>
            <a:pPr marL="457200" lvl="1" indent="0" algn="ctr">
              <a:buNone/>
            </a:pPr>
            <a:r>
              <a:rPr lang="en-US" dirty="0"/>
              <a:t>President Cook</a:t>
            </a:r>
          </a:p>
          <a:p>
            <a:pPr marL="457200" lvl="1" indent="0" algn="ctr">
              <a:buNone/>
            </a:pPr>
            <a:r>
              <a:rPr lang="en-US" dirty="0"/>
              <a:t>Student Body President Kaylee Weigel</a:t>
            </a:r>
          </a:p>
          <a:p>
            <a:pPr marL="457200" lvl="1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30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33C24DC-DBF7-468F-82EC-1B76EEE1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Room Includes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30A674-CD88-4557-B52C-3C22F872E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36 Computers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Additional capacity for 12 computers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Teaching station with overhead projector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Console Game Carts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Xbox Series 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PlayStation 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Nintendo Switch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Shoutcasting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Wall monitors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Conference table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79F6FB-F26F-46DD-AC21-C7239069E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047236"/>
            <a:ext cx="3572645" cy="476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65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33C24DC-DBF7-468F-82EC-1B76EEE1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Hours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30A674-CD88-4557-B52C-3C22F872E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800" dirty="0"/>
          </a:p>
          <a:p>
            <a:r>
              <a:rPr lang="en-US" dirty="0"/>
              <a:t>Monday – Wednesday:</a:t>
            </a:r>
          </a:p>
          <a:p>
            <a:r>
              <a:rPr lang="en-US" dirty="0"/>
              <a:t>	2 pm – 10 pm</a:t>
            </a:r>
          </a:p>
          <a:p>
            <a:r>
              <a:rPr lang="en-US" dirty="0"/>
              <a:t>Thursday:</a:t>
            </a:r>
          </a:p>
          <a:p>
            <a:r>
              <a:rPr lang="en-US" dirty="0"/>
              <a:t>	4 pm – 10 pm</a:t>
            </a:r>
          </a:p>
          <a:p>
            <a:r>
              <a:rPr lang="en-US" dirty="0"/>
              <a:t>Friday:</a:t>
            </a:r>
          </a:p>
          <a:p>
            <a:r>
              <a:rPr lang="en-US" dirty="0"/>
              <a:t>	2 pm – Midnight</a:t>
            </a:r>
          </a:p>
          <a:p>
            <a:r>
              <a:rPr lang="en-US" dirty="0"/>
              <a:t>Saturday:</a:t>
            </a:r>
          </a:p>
          <a:p>
            <a:r>
              <a:rPr lang="en-US" dirty="0"/>
              <a:t>	1 pm – Midnight</a:t>
            </a:r>
          </a:p>
          <a:p>
            <a:r>
              <a:rPr lang="en-US" dirty="0"/>
              <a:t>Sunday: </a:t>
            </a:r>
          </a:p>
          <a:p>
            <a:r>
              <a:rPr lang="en-US" dirty="0"/>
              <a:t>	Closed</a:t>
            </a:r>
          </a:p>
          <a:p>
            <a:endParaRPr lang="en-US" sz="800" dirty="0"/>
          </a:p>
          <a:p>
            <a:r>
              <a:rPr lang="en-US" dirty="0"/>
              <a:t>To access the lab, please use the skywalk from the Union or enter Ladd Hall through the northeast door directly under the skywalk and take the elevator to the third floor.</a:t>
            </a:r>
          </a:p>
          <a:p>
            <a:endParaRPr lang="en-US" sz="800" dirty="0"/>
          </a:p>
          <a:p>
            <a:r>
              <a:rPr lang="en-US" dirty="0"/>
              <a:t>12 computers always available for walk-ins!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1D8E8CA-6589-439A-B86A-8E2BCB326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1601087"/>
            <a:ext cx="4864608" cy="3655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0577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FD81F0-357A-45F0-B62E-AE390D68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Esports for NDSU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17BD3-F478-4979-AB24-87117B977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Community Engagement Amongst Students</a:t>
            </a:r>
          </a:p>
          <a:p>
            <a:pPr lvl="1"/>
            <a:r>
              <a:rPr lang="en-US" sz="2400" dirty="0"/>
              <a:t>Walk-In Students</a:t>
            </a:r>
          </a:p>
          <a:p>
            <a:pPr lvl="1"/>
            <a:r>
              <a:rPr lang="en-US" sz="2400" dirty="0"/>
              <a:t>Single Player Games</a:t>
            </a:r>
          </a:p>
          <a:p>
            <a:pPr lvl="1"/>
            <a:r>
              <a:rPr lang="en-US" sz="2400" dirty="0"/>
              <a:t>Community Nights</a:t>
            </a:r>
          </a:p>
          <a:p>
            <a:r>
              <a:rPr lang="en-US" sz="2800" dirty="0"/>
              <a:t>Intramural Competitions</a:t>
            </a:r>
          </a:p>
          <a:p>
            <a:r>
              <a:rPr lang="en-US" sz="2800" dirty="0"/>
              <a:t>Club Team Expansion</a:t>
            </a:r>
          </a:p>
          <a:p>
            <a:pPr lvl="1"/>
            <a:r>
              <a:rPr lang="en-US" sz="2400" dirty="0"/>
              <a:t>2 Club Teams in ‘22 </a:t>
            </a:r>
          </a:p>
          <a:p>
            <a:pPr lvl="1"/>
            <a:r>
              <a:rPr lang="en-US" sz="2400" dirty="0"/>
              <a:t>7 Clubs in Full Status and 3 Clubs Forming in ‘23-’24</a:t>
            </a:r>
          </a:p>
          <a:p>
            <a:pPr lvl="2"/>
            <a:r>
              <a:rPr lang="en-US" sz="2000" dirty="0"/>
              <a:t>368 students currently</a:t>
            </a:r>
          </a:p>
          <a:p>
            <a:r>
              <a:rPr lang="en-US" sz="2800" dirty="0"/>
              <a:t>Varsity Competition within Club Teams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3079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E7A94-1AAB-4EE7-A270-2F81193E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$0.75 per credit hour</a:t>
            </a:r>
            <a:br>
              <a:rPr lang="en-US" sz="3600" dirty="0"/>
            </a:br>
            <a:r>
              <a:rPr lang="en-US" sz="3600" dirty="0"/>
              <a:t>Capped at $9 per semester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62B4AA3D-EDF4-4D7E-813B-1710052738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1941037"/>
              </p:ext>
            </p:extLst>
          </p:nvPr>
        </p:nvGraphicFramePr>
        <p:xfrm>
          <a:off x="756457" y="1271847"/>
          <a:ext cx="7414953" cy="3036272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5520021">
                  <a:extLst>
                    <a:ext uri="{9D8B030D-6E8A-4147-A177-3AD203B41FA5}">
                      <a16:colId xmlns:a16="http://schemas.microsoft.com/office/drawing/2014/main" val="704888106"/>
                    </a:ext>
                  </a:extLst>
                </a:gridCol>
                <a:gridCol w="1894932">
                  <a:extLst>
                    <a:ext uri="{9D8B030D-6E8A-4147-A177-3AD203B41FA5}">
                      <a16:colId xmlns:a16="http://schemas.microsoft.com/office/drawing/2014/main" val="2630581111"/>
                    </a:ext>
                  </a:extLst>
                </a:gridCol>
              </a:tblGrid>
              <a:tr h="509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ESPORTS OPERATING EXPENSES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7084674"/>
                  </a:ext>
                </a:extLst>
              </a:tr>
              <a:tr h="509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Fulltime Staff Wages &amp; Benefits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 $        100,000 </a:t>
                      </a:r>
                      <a:endParaRPr lang="en-US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2242007"/>
                  </a:ext>
                </a:extLst>
              </a:tr>
              <a:tr h="509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Student Staff Wages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 $          47,000 </a:t>
                      </a:r>
                      <a:endParaRPr lang="en-US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4346642"/>
                  </a:ext>
                </a:extLst>
              </a:tr>
              <a:tr h="4902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Annual Computer &amp; Equipment Repair &amp; Replacement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 $          42,400 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0469004"/>
                  </a:ext>
                </a:extLst>
              </a:tr>
              <a:tr h="509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Misc. Expenses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 $               600 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273867"/>
                  </a:ext>
                </a:extLst>
              </a:tr>
              <a:tr h="509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TOTAL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 $        190,000 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383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12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5F98A-5766-44A1-9C1C-BD679018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 Covers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E8E64-8D6A-48D0-BAF2-523AC5F05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Staffing</a:t>
            </a:r>
          </a:p>
          <a:p>
            <a:pPr lvl="1"/>
            <a:r>
              <a:rPr lang="en-US" sz="1800" dirty="0"/>
              <a:t>Fulltime Staff Member</a:t>
            </a:r>
          </a:p>
          <a:p>
            <a:pPr lvl="2"/>
            <a:r>
              <a:rPr lang="en-US" sz="1600" dirty="0"/>
              <a:t>Administrative Oversight</a:t>
            </a:r>
          </a:p>
          <a:p>
            <a:pPr lvl="2"/>
            <a:r>
              <a:rPr lang="en-US" sz="1600" dirty="0"/>
              <a:t>Supervision of Student Staff</a:t>
            </a:r>
          </a:p>
          <a:p>
            <a:pPr lvl="2"/>
            <a:r>
              <a:rPr lang="en-US" sz="1600" dirty="0"/>
              <a:t>Support Community Engagement Efforts for General Student Population</a:t>
            </a:r>
          </a:p>
          <a:p>
            <a:pPr lvl="2"/>
            <a:r>
              <a:rPr lang="en-US" sz="1600" dirty="0"/>
              <a:t>Host Events</a:t>
            </a:r>
          </a:p>
          <a:p>
            <a:pPr lvl="2"/>
            <a:r>
              <a:rPr lang="en-US" sz="1600" dirty="0"/>
              <a:t>Support Esports Clubs and Intramural Events</a:t>
            </a:r>
          </a:p>
          <a:p>
            <a:pPr lvl="1"/>
            <a:r>
              <a:rPr lang="en-US" sz="1800" dirty="0"/>
              <a:t>Student Staff</a:t>
            </a:r>
          </a:p>
          <a:p>
            <a:pPr lvl="2"/>
            <a:r>
              <a:rPr lang="en-US" sz="1600" dirty="0"/>
              <a:t>Assist with Computer Check-ins</a:t>
            </a:r>
          </a:p>
          <a:p>
            <a:pPr lvl="2"/>
            <a:r>
              <a:rPr lang="en-US" sz="1600" dirty="0"/>
              <a:t>Assist with Equipment Check-in/out</a:t>
            </a:r>
          </a:p>
          <a:p>
            <a:pPr lvl="2"/>
            <a:r>
              <a:rPr lang="en-US" sz="1600" dirty="0"/>
              <a:t>Present for Questions &amp; Minor Tech Support</a:t>
            </a:r>
          </a:p>
          <a:p>
            <a:r>
              <a:rPr lang="en-US" sz="2000" dirty="0"/>
              <a:t>Repair &amp; Replacement Budget</a:t>
            </a:r>
          </a:p>
          <a:p>
            <a:pPr lvl="1"/>
            <a:r>
              <a:rPr lang="en-US" sz="1800" dirty="0"/>
              <a:t>25% of Computers Budgeted for Replacement Annually</a:t>
            </a:r>
          </a:p>
        </p:txBody>
      </p:sp>
    </p:spTree>
    <p:extLst>
      <p:ext uri="{BB962C8B-B14F-4D97-AF65-F5344CB8AC3E}">
        <p14:creationId xmlns:p14="http://schemas.microsoft.com/office/powerpoint/2010/main" val="3213146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E053E-B951-4897-9E26-B4A46442C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DE692-A4C9-4FE0-82C1-DFE4301F6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Increased Lab Hours</a:t>
            </a:r>
          </a:p>
          <a:p>
            <a:r>
              <a:rPr lang="en-US" dirty="0"/>
              <a:t>Friday Night Feature</a:t>
            </a:r>
          </a:p>
          <a:p>
            <a:pPr lvl="1"/>
            <a:r>
              <a:rPr lang="en-US" dirty="0"/>
              <a:t>e.g. Fortnite Tournament between halls</a:t>
            </a:r>
          </a:p>
          <a:p>
            <a:r>
              <a:rPr lang="en-US" dirty="0"/>
              <a:t>Learn-to-Play Nights</a:t>
            </a:r>
          </a:p>
          <a:p>
            <a:r>
              <a:rPr lang="en-US" dirty="0"/>
              <a:t>Intramurals</a:t>
            </a:r>
          </a:p>
          <a:p>
            <a:r>
              <a:rPr lang="en-US" dirty="0"/>
              <a:t>And more based on student feedback!</a:t>
            </a:r>
          </a:p>
        </p:txBody>
      </p:sp>
    </p:spTree>
    <p:extLst>
      <p:ext uri="{BB962C8B-B14F-4D97-AF65-F5344CB8AC3E}">
        <p14:creationId xmlns:p14="http://schemas.microsoft.com/office/powerpoint/2010/main" val="105217854"/>
      </p:ext>
    </p:extLst>
  </p:cSld>
  <p:clrMapOvr>
    <a:masterClrMapping/>
  </p:clrMapOvr>
</p:sld>
</file>

<file path=ppt/theme/theme1.xml><?xml version="1.0" encoding="utf-8"?>
<a:theme xmlns:a="http://schemas.openxmlformats.org/drawingml/2006/main" name="ndsu-templat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dsu-template1" id="{5AE96828-65EC-9047-A415-3EC8C92841C5}" vid="{CCEC7088-2FBF-4143-92D8-80AFDA3CC9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ndsu-template1</Template>
  <TotalTime>947</TotalTime>
  <Words>350</Words>
  <Application>Microsoft Office PowerPoint</Application>
  <PresentationFormat>On-screen Show (4:3)</PresentationFormat>
  <Paragraphs>83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ndsu-template1</vt:lpstr>
      <vt:lpstr>PowerPoint Presentation</vt:lpstr>
      <vt:lpstr>Esports Fee request </vt:lpstr>
      <vt:lpstr>Grand Opening Celebration </vt:lpstr>
      <vt:lpstr>Room Includes</vt:lpstr>
      <vt:lpstr>Lab Hours</vt:lpstr>
      <vt:lpstr>Esports for NDSU</vt:lpstr>
      <vt:lpstr>$0.75 per credit hour Capped at $9 per semester</vt:lpstr>
      <vt:lpstr>Fee Covers</vt:lpstr>
      <vt:lpstr>Future Ideas</vt:lpstr>
      <vt:lpstr>Questions?</vt:lpstr>
    </vt:vector>
  </TitlesOfParts>
  <Company>North Dakota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Hubbard, Megan</dc:creator>
  <cp:lastModifiedBy>Hubbard, Megan</cp:lastModifiedBy>
  <cp:revision>26</cp:revision>
  <dcterms:created xsi:type="dcterms:W3CDTF">2024-01-22T15:17:04Z</dcterms:created>
  <dcterms:modified xsi:type="dcterms:W3CDTF">2024-01-25T03:33:58Z</dcterms:modified>
</cp:coreProperties>
</file>