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xml" ContentType="application/inkml+xml"/>
  <Override PartName="/ppt/ink/ink4.xml" ContentType="application/inkml+xml"/>
  <Override PartName="/ppt/notesSlides/notesSlide15.xml" ContentType="application/vnd.openxmlformats-officedocument.presentationml.notesSlide+xml"/>
  <Override PartName="/ppt/ink/ink5.xml" ContentType="application/inkml+xml"/>
  <Override PartName="/ppt/ink/ink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60" r:id="rId3"/>
    <p:sldId id="271" r:id="rId4"/>
    <p:sldId id="272" r:id="rId5"/>
    <p:sldId id="262" r:id="rId6"/>
    <p:sldId id="261" r:id="rId7"/>
    <p:sldId id="263" r:id="rId8"/>
    <p:sldId id="264" r:id="rId9"/>
    <p:sldId id="268" r:id="rId10"/>
    <p:sldId id="265" r:id="rId11"/>
    <p:sldId id="266" r:id="rId12"/>
    <p:sldId id="270" r:id="rId13"/>
    <p:sldId id="274" r:id="rId14"/>
    <p:sldId id="275" r:id="rId15"/>
    <p:sldId id="267" r:id="rId16"/>
    <p:sldId id="276" r:id="rId17"/>
    <p:sldId id="277" r:id="rId18"/>
    <p:sldId id="279" r:id="rId19"/>
    <p:sldId id="278" r:id="rId20"/>
    <p:sldId id="280" r:id="rId21"/>
    <p:sldId id="259" r:id="rId22"/>
  </p:sldIdLst>
  <p:sldSz cx="9144000" cy="6858000" type="screen4x3"/>
  <p:notesSz cx="6858000" cy="9144000"/>
  <p:embeddedFontLst>
    <p:embeddedFont>
      <p:font typeface="Open Sans"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rf7D7wbYgyvtIW0bKQf2CMqPy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274" autoAdjust="0"/>
  </p:normalViewPr>
  <p:slideViewPr>
    <p:cSldViewPr snapToGrid="0">
      <p:cViewPr>
        <p:scale>
          <a:sx n="75" d="100"/>
          <a:sy n="75" d="100"/>
        </p:scale>
        <p:origin x="2616"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17:25:40.95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 16383,'57'0'0,"-8"0"0,-36 0 0,0 0 0,13 0 0,-10 0 0,9 0 0,-6 0 0,2 0 0,4 0 0,2 0 0,-7 0 0,8 0 0,-13 0 0,13 0 0,0 0 0,-4 0 0,3 0 0,-8 0 0,-4 0 0,10 0 0,-4 0 0,0 0 0,4 0 0,-10 0 0,10 0 0,-4 0 0,0 0 0,4 0 0,-10 0 0,12 0 0,-6 0 0,1 0 0,3 0 0,-10 0 0,10 0 0,-5 5 0,1-4 0,3 5 0,-2-6 0,7 0 0,0 0 0,1 0 0,-1 0 0,1 0 0,-7 0 0,-3 0 0,-1 0 0,2 0 0,5 0 0,-5 0 0,10 0 0,-7 0 0,11 0 0,-5 0 0,0 0 0,-1 0 0,-6 0 0,5 0 0,-13 0 0,13 0 0,-7 0 0,1 0 0,4 0 0,-11 0 0,12 0 0,-5 0 0,-1 0 0,6 0 0,-12 0 0,11 0 0,-5 0 0,9 0 0,-2 0 0,-6 0 0,6 0 0,-13 0 0,12 0 0,-6 0 0,-1 0 0,5 0 0,-5 0 0,0 0 0,15 0 0,-10 0 0,21 0 0,-14 0 0,6 0 0,-8 0 0,-1 0 0,-6 6 0,-3-5 0,0 5 0,-1-6 0,15 0 0,-5 0 0,7 0 0,-7 0 0,1 0 0,8 0 0,-6 0 0,6 0 0,-9 0 0,1 0 0,-8 0 0,6 0 0,-5 0 0,-1 0 0,6 0 0,-6 0 0,1 0 0,5 0 0,-6 0 0,8 0 0,-8 0 0,6 0 0,-6 0 0,1 0 0,5 0 0,-6 0 0,8 0 0,-8 0 0,6 0 0,-6 0 0,1 0 0,4 0 0,-11 0 0,11 0 0,-6 0 0,2 0 0,2 0 0,-11 0 0,11 0 0,-5 6 0,8-4 0,0 10 0,2-10 0,8 12 0,-6-13 0,6 7 0,-9-8 0,-6 6 0,5-5 0,-13 5 0,13-6 0,-7 0 0,8 0 0,-8 6 0,0-5 0,-1 5 0,9 1 0,-6-5 0,11 4 0,-11-6 0,-1 6 0,6-4 0,-6 4 0,1-6 0,4 0 0,-4 0 0,7 0 0,-1 0 0,1 0 0,-1 0 0,1 0 0,0 0 0,8 0 0,-7 0 0,8 0 0,-1 0 0,-7 0 0,7 0 0,-8 0 0,0 0 0,-1 0 0,1 0 0,0 0 0,-1 0 0,1 0 0,0 0 0,-1 0 0,-6 0 0,4 0 0,-4 0 0,-1 0 0,6 0 0,-6 0 0,1 0 0,5-7 0,-13 5 0,19-4 0,-18 0 0,11 4 0,-8-4 0,-4 6 0,10 0 0,-4-6 0,-1 5 0,5-5 0,-5 6 0,8 0 0,9 0 0,-5 0 0,6 0 0,0 0 0,-13 0 0,11 0 0,-21 0 0,6 0 0,-8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17:25:45.51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0 165 16383,'68'0'0,"1"0"0,-38 0 0,16 0 0,-15 0 0,14 0 0,-14 0 0,15-7 0,-16 5 0,16-5 0,-15 7 0,6-7 0,0 6 0,-6-13 0,6 6 0,-8 0 0,-1-5 0,1 11 0,0-11 0,-1 11 0,1-11 0,-1 11 0,1-11 0,0 12 0,-1-13 0,1 13 0,0-6 0,-1 1 0,1 4 0,-1-5 0,-6 7 0,5 0 0,-6-6 0,0 4 0,6-4 0,-5 6 0,-1 0 0,6 0 0,-6 0 0,1 0 0,5 0 0,-13 0 0,11 0 0,-5 0 0,0 0 0,3 0 0,-2 0 0,5 6 0,-5 2 0,6 6 0,-13 0 0,6 0 0,-8-1 0,1 1 0,-7 11 0,-1-10 0,0 10 0,2-6 0,-1-5 0,-40 6 0,2-13 0,-35-1 0,17 1 0,0-5 0,-9 13 0,6-13 0,-6 5 0,9-7 0,0 0 0,9 0 0,2 0 0,8 0 0,1 0 0,6 0 0,3 0 0,1 0 0,0 0 0,-7 0 0,-1 0 0,-1 0 0,-2 0 0,0 0 0,-8 0 0,6 0 0,-6 7 0,16-5 0,-6 11 0,13-11 0,-11 4 0,6-6 0,0 6 0,-6-4 0,4 3 0,-1 1 0,-5-4 0,6 4 0,0 0 0,1-5 0,3 5 0,-2-6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17:25:40.95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 16383,'57'0'0,"-8"0"0,-36 0 0,0 0 0,13 0 0,-10 0 0,9 0 0,-6 0 0,2 0 0,4 0 0,2 0 0,-7 0 0,8 0 0,-13 0 0,13 0 0,0 0 0,-4 0 0,3 0 0,-8 0 0,-4 0 0,10 0 0,-4 0 0,0 0 0,4 0 0,-10 0 0,10 0 0,-4 0 0,0 0 0,4 0 0,-10 0 0,12 0 0,-6 0 0,1 0 0,3 0 0,-10 0 0,10 0 0,-5 5 0,1-4 0,3 5 0,-2-6 0,7 0 0,0 0 0,1 0 0,-1 0 0,1 0 0,-7 0 0,-3 0 0,-1 0 0,2 0 0,5 0 0,-5 0 0,10 0 0,-7 0 0,11 0 0,-5 0 0,0 0 0,-1 0 0,-6 0 0,5 0 0,-13 0 0,13 0 0,-7 0 0,1 0 0,4 0 0,-11 0 0,12 0 0,-5 0 0,-1 0 0,6 0 0,-12 0 0,11 0 0,-5 0 0,9 0 0,-2 0 0,-6 0 0,6 0 0,-13 0 0,12 0 0,-6 0 0,-1 0 0,5 0 0,-5 0 0,0 0 0,15 0 0,-10 0 0,21 0 0,-14 0 0,6 0 0,-8 0 0,-1 0 0,-6 6 0,-3-5 0,0 5 0,-1-6 0,15 0 0,-5 0 0,7 0 0,-7 0 0,1 0 0,8 0 0,-6 0 0,6 0 0,-9 0 0,1 0 0,-8 0 0,6 0 0,-5 0 0,-1 0 0,6 0 0,-6 0 0,1 0 0,5 0 0,-6 0 0,8 0 0,-8 0 0,6 0 0,-6 0 0,1 0 0,5 0 0,-6 0 0,8 0 0,-8 0 0,6 0 0,-6 0 0,1 0 0,4 0 0,-11 0 0,11 0 0,-6 0 0,2 0 0,2 0 0,-11 0 0,11 0 0,-5 6 0,8-4 0,0 10 0,2-10 0,8 12 0,-6-13 0,6 7 0,-9-8 0,-6 6 0,5-5 0,-13 5 0,13-6 0,-7 0 0,8 0 0,-8 6 0,0-5 0,-1 5 0,9 1 0,-6-5 0,11 4 0,-11-6 0,-1 6 0,6-4 0,-6 4 0,1-6 0,4 0 0,-4 0 0,7 0 0,-1 0 0,1 0 0,-1 0 0,1 0 0,0 0 0,8 0 0,-7 0 0,8 0 0,-1 0 0,-7 0 0,7 0 0,-8 0 0,0 0 0,-1 0 0,1 0 0,0 0 0,-1 0 0,1 0 0,0 0 0,-1 0 0,-6 0 0,4 0 0,-4 0 0,-1 0 0,6 0 0,-6 0 0,1 0 0,5-7 0,-13 5 0,19-4 0,-18 0 0,11 4 0,-8-4 0,-4 6 0,10 0 0,-4-6 0,-1 5 0,5-5 0,-5 6 0,8 0 0,9 0 0,-5 0 0,6 0 0,0 0 0,-13 0 0,11 0 0,-21 0 0,6 0 0,-8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17:25:45.51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0 165 16383,'68'0'0,"1"0"0,-38 0 0,16 0 0,-15 0 0,14 0 0,-14 0 0,15-7 0,-16 5 0,16-5 0,-15 7 0,6-7 0,0 6 0,-6-13 0,6 6 0,-8 0 0,-1-5 0,1 11 0,0-11 0,-1 11 0,1-11 0,-1 11 0,1-11 0,0 12 0,-1-13 0,1 13 0,0-6 0,-1 1 0,1 4 0,-1-5 0,-6 7 0,5 0 0,-6-6 0,0 4 0,6-4 0,-5 6 0,-1 0 0,6 0 0,-6 0 0,1 0 0,5 0 0,-13 0 0,11 0 0,-5 0 0,0 0 0,3 0 0,-2 0 0,5 6 0,-5 2 0,6 6 0,-13 0 0,6 0 0,-8-1 0,1 1 0,-7 11 0,-1-10 0,0 10 0,2-6 0,-1-5 0,-40 6 0,2-13 0,-35-1 0,17 1 0,0-5 0,-9 13 0,6-13 0,-6 5 0,9-7 0,0 0 0,9 0 0,2 0 0,8 0 0,1 0 0,6 0 0,3 0 0,1 0 0,0 0 0,-7 0 0,-1 0 0,-1 0 0,-2 0 0,0 0 0,-8 0 0,6 0 0,-6 7 0,16-5 0,-6 11 0,13-11 0,-11 4 0,6-6 0,0 6 0,-6-4 0,4 3 0,-1 1 0,-5-4 0,6 4 0,0 0 0,1-5 0,3 5 0,-2-6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17:42:22.122"/>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 16383,'57'0'0,"-9"0"0,-34 0 0,-1 0 0,17 0 0,-13 0 0,13 0 0,-11 0 0,-4 0 0,10 5 0,-4-3 0,-1 4 0,4-1 0,-3 3 0,-2-1 0,7-1 0,-11-6 0,11 0 0,-5 6 0,1-5 0,3 5 0,-5-6 0,1 0 0,11 0 0,-16 6 0,18-4 0,-19 3 0,13-5 0,-5 0 0,-1 0 0,12 0 0,-18 6 0,11-4 0,-6 4 0,-6-6 0,19 6 0,-18-4 0,11 5 0,-7-7 0,-4 0 0,10 6 0,-6-5 0,0 5 0,5-6 0,3 0 0,2 0 0,5 0 0,-5 0 0,-8 0 0,6 0 0,-13 0 0,12 0 0,-7 0 0,0 0 0,12 0 0,-16 0 0,18 0 0,-12 0 0,8 0 0,0 0 0,-1 0 0,-6 0 0,5 0 0,-13 0 0,11 0 0,-5 0 0,0 0 0,4 0 0,-6 0 0,2 0 0,10 0 0,-7 0 0,20 0 0,-12 0 0,6 0 0,-8 0 0,-1 0 0,1 0 0,-8 0 0,-1 0 0,-2 0 0,2 6 0,-1-5 0,5 5 0,-3-6 0,7 0 0,9 0 0,-6 0 0,6 0 0,0 0 0,-6 0 0,6 0 0,-9 0 0,1 0 0,-8 0 0,6 0 0,-5 0 0,6 0 0,1 0 0,-1 0 0,1 0 0,0 0 0,-1 0 0,1 0 0,0 0 0,-1 0 0,9 0 0,-6 0 0,15 0 0,-7 0 0,0 0 0,7-7 0,-7 5 0,9-5 0,0 7 0,-1-7 0,1 5 0,-9-5 0,7 7 0,-15 0 0,6 0 0,-9 0 0,1 0 0,-1 0 0,-6 0 0,-3 0 0,1 0 0,7 0 0,-4 0 0,3 0 0,-7 0 0,-4 0 0,10 0 0,-5 0 0,0 0 0,3 0 0,-2 0 0,-2 0 0,8 0 0,-13 0 0,13 0 0,-7 0 0,1 0 0,3 0 0,-10 0 0,17 0 0,-9 0 0,5 0 0,0 0 0,-13 0 0,13 0 0,-7 0 0,1 0 0,-4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4T17:42:25.35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0 16383,'62'0'0,"-2"0"0,-38 0 0,8 0 0,0 0 0,-8 0 0,6 0 0,-6 0 0,1 0 0,10 0 0,-16 0 0,17 0 0,-19 0 0,6 0 0,-1 7 0,-5 1 0,13 0 0,-5 4 0,6-10 0,1 4 0,-8 0 0,6-4 0,-5 10 0,-1-10 0,6 11 0,-13-11 0,11 4 0,-5 0 0,-1-4 0,5 4 0,-5-6 0,8 0 0,-7 0 0,-1 6 0,1-5 0,0 5 0,1-6 0,3 0 0,-5 0 0,0 0 0,7 0 0,-5 0 0,1 0 0,3 0 0,-11 0 0,10 0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4703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nti.com/ypte1a79t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Good Afternoon! Thank you all for joining me today for this learning lap, Prior Learning Assessments and the forgotten impact on Student veterans. Please use the functions to communicate, ask questions, and generally be as engaged as possible in this remote setting. </a:t>
            </a:r>
            <a:r>
              <a:rPr lang="en-US" dirty="0" smtClean="0"/>
              <a:t> If I don’t see something, please interrupt me.</a:t>
            </a:r>
            <a:endParaRPr lang="en-US" dirty="0"/>
          </a:p>
          <a:p>
            <a:pPr marL="0" lvl="0" indent="0" algn="l" rtl="0">
              <a:spcBef>
                <a:spcPts val="0"/>
              </a:spcBef>
              <a:spcAft>
                <a:spcPts val="0"/>
              </a:spcAft>
              <a:buNone/>
            </a:pPr>
            <a:endParaRPr dirty="0"/>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09827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common JST for a student veteran. They completed basic. They were an E4. As you can see there are ACE credit recommendations for the completion of basic. Lets look at those a little more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336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basic, it is divided into four sections. First Aid, Marksmanship, Military Science, and Physical Conditioning. The first two it is difficult to award credit in these areas. The last one is the go to.</a:t>
            </a:r>
          </a:p>
          <a:p>
            <a:r>
              <a:rPr lang="en-US" dirty="0"/>
              <a:t>This is the credit that HEIs love to award. It’s the, you don’t have to take underwater basic weaving thank you for serving credit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0633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about this military science recommendation tucked into the basic training course? Is there an equivalent course?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66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assumptions with this minor. One being that you have to be part of the ROTC program to be eligible to pursue the minor. That’s not true. In fact, most ROTC programs would be thrilled to have veterans in the minor, it’s a networking opportunity. Additionally, unless you accept an ROTC scholarship, there is no contract of service attached to the program.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2479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often do you think credit is awarded to student veterans for military science? Not often enough for there to be qualitative data available. Now you might be thinking 2 credits isn’t a lot, and you would be right. However,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728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availability of military science credit is not just under basic training, it also shows up in other places on the JST. I apologize for this picture being a little fuzzy.  This is from the same student veteran. This is for SSD 1, a course that most E4s take, and is a requirement for progression of rank in the Army. This one student veteran now has a recommendation for 4 credits.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30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was this student veterans credit evaluated and awarded?</a:t>
            </a:r>
          </a:p>
          <a:p>
            <a:endParaRPr lang="en-US" dirty="0"/>
          </a:p>
          <a:p>
            <a:r>
              <a:rPr lang="en-US" dirty="0"/>
              <a:t>The student had their physical education requirement waived.</a:t>
            </a:r>
          </a:p>
          <a:p>
            <a:endParaRPr lang="en-US" dirty="0"/>
          </a:p>
          <a:p>
            <a:r>
              <a:rPr lang="en-US" dirty="0"/>
              <a:t>They were never told of the possibility to have at least 4 credits awarded toward a minor. And that is before even looking at their military occupational specialty…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367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impact for the student. Yes they got some credit but no where near the ACE recommendation.</a:t>
            </a:r>
          </a:p>
          <a:p>
            <a:r>
              <a:rPr lang="en-US" dirty="0"/>
              <a:t>The student ended up pursing a minor but had no idea they had credit towards a minor that they could have used to save time and money.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5928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This was just one student and one PLA.</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1088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make PLA’s impactful for student veterans on your campus.</a:t>
            </a:r>
          </a:p>
          <a:p>
            <a:r>
              <a:rPr lang="en-US" dirty="0" smtClean="0"/>
              <a:t>Training, train those that evaluate PLA’s to know what to look for, know the language, and know and this is so important</a:t>
            </a:r>
            <a:r>
              <a:rPr lang="en-US" baseline="0" dirty="0" smtClean="0"/>
              <a:t> what options are available for the student.</a:t>
            </a:r>
          </a:p>
          <a:p>
            <a:r>
              <a:rPr lang="en-US" baseline="0" dirty="0" smtClean="0"/>
              <a:t>You also have to the student self-advocate, they need ownership and autonomy for their education. They need to look at the credit actually  being awarding, see where it fits into their degree plan and speak up if they don’t see something, if they see a degree requirement that they have already completed. In my position, I am here to support and assist, not to do it </a:t>
            </a:r>
            <a:r>
              <a:rPr lang="en-US" baseline="0" smtClean="0"/>
              <a:t>for them.</a:t>
            </a:r>
          </a:p>
          <a:p>
            <a:r>
              <a:rPr lang="en-US" baseline="0" smtClean="0"/>
              <a:t>I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51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learning lab I’m going to start with an introduction and background information. I have a PLA example that </a:t>
            </a:r>
            <a:r>
              <a:rPr lang="en-US" dirty="0" smtClean="0"/>
              <a:t>I hope will </a:t>
            </a:r>
            <a:r>
              <a:rPr lang="en-US" dirty="0"/>
              <a:t>feed into the discussion and practical implications of PLA’s in higher education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0266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know that that</a:t>
            </a:r>
            <a:r>
              <a:rPr lang="en-US" baseline="0" dirty="0" smtClean="0"/>
              <a:t> was a lot of information and that I talk really fast. So what questions do you have or clarification do you need?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8615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Thank you again for attending this learning lab and I hope you enjoyed. </a:t>
            </a:r>
            <a:endParaRPr dirty="0"/>
          </a:p>
        </p:txBody>
      </p:sp>
      <p:sp>
        <p:nvSpPr>
          <p:cNvPr id="106" name="Google Shape;1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6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 am Tiffany </a:t>
            </a:r>
            <a:r>
              <a:rPr lang="en-US" dirty="0" smtClean="0"/>
              <a:t>Baker. </a:t>
            </a:r>
            <a:r>
              <a:rPr lang="en-US" dirty="0"/>
              <a:t>I am a Certified Rehabilitation Counselor. I am currently work as the  Transition and Support Coordinator for veteran and military student services at the University of Colorado Denver and Anschutz Medical Campus. </a:t>
            </a:r>
            <a:r>
              <a:rPr lang="en-US" dirty="0" smtClean="0"/>
              <a:t>I </a:t>
            </a:r>
            <a:r>
              <a:rPr lang="en-US" dirty="0"/>
              <a:t>also served in the United States Army for 10 years before being medically retired</a:t>
            </a:r>
            <a:r>
              <a:rPr lang="en-US" dirty="0" smtClean="0"/>
              <a:t>. I</a:t>
            </a:r>
            <a:r>
              <a:rPr lang="en-US" baseline="0" dirty="0" smtClean="0"/>
              <a:t> am child of marine corps veteran and I have been a spouse of a veteran as well. </a:t>
            </a:r>
            <a:r>
              <a:rPr lang="en-US" dirty="0" smtClean="0"/>
              <a:t>I am also a doctoral candidate in Equity for Leadership within higher education.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topic is my research </a:t>
            </a:r>
            <a:r>
              <a:rPr lang="en-US" dirty="0" smtClean="0"/>
              <a:t>focus for my dissertation </a:t>
            </a:r>
            <a:r>
              <a:rPr lang="en-US" dirty="0"/>
              <a:t>as it is very near and dear to my heart.</a:t>
            </a:r>
            <a:endParaRPr dirty="0"/>
          </a:p>
        </p:txBody>
      </p:sp>
      <p:sp>
        <p:nvSpPr>
          <p:cNvPr id="106" name="Google Shape;1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69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 chose this area is due to how impactful prior learning assessments can be for students when they are adequately supported and understood within higher education. </a:t>
            </a:r>
            <a:r>
              <a:rPr lang="en-US" dirty="0" smtClean="0"/>
              <a:t>Although </a:t>
            </a:r>
            <a:r>
              <a:rPr lang="en-US" dirty="0"/>
              <a:t>student veterans are one of the largest growing sub-populations in higher education, there is little to </a:t>
            </a:r>
            <a:r>
              <a:rPr lang="en-US" dirty="0" smtClean="0"/>
              <a:t>no </a:t>
            </a:r>
            <a:r>
              <a:rPr lang="en-US" dirty="0"/>
              <a:t>training for admissions, advisors, and administration personnel surrounding student veterans, and more specifically how PLA’s can be properly </a:t>
            </a:r>
            <a:r>
              <a:rPr lang="en-US" dirty="0" smtClean="0"/>
              <a:t>leveraged</a:t>
            </a:r>
            <a:r>
              <a:rPr lang="en-US" baseline="0" dirty="0" smtClean="0"/>
              <a:t> for this sub-population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432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presentation as well as my research, I am using </a:t>
            </a:r>
            <a:r>
              <a:rPr lang="en-US" dirty="0" err="1"/>
              <a:t>Stenlund’s</a:t>
            </a:r>
            <a:r>
              <a:rPr lang="en-US" dirty="0"/>
              <a:t> definition of </a:t>
            </a:r>
            <a:r>
              <a:rPr lang="en-US" dirty="0" smtClean="0"/>
              <a:t>prior learning assessment, </a:t>
            </a:r>
            <a:r>
              <a:rPr lang="en-US" dirty="0"/>
              <a:t>that they are an acknowledgement of adult’s formal, informal, and non-formal learning through the awarding of academic credit.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692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unfamiliar with PLAs there are many types. These are just the most common. On the left-hand side are PLAs that can be used for all students and the right are the student veteran </a:t>
            </a:r>
            <a:r>
              <a:rPr lang="en-US" dirty="0" smtClean="0"/>
              <a:t>specific ones.</a:t>
            </a:r>
            <a:endParaRPr lang="en-US" dirty="0"/>
          </a:p>
          <a:p>
            <a:r>
              <a:rPr lang="en-US" dirty="0"/>
              <a:t>It’s important to note that even with the ones on the left, there are some differences with student veterans. Most notably is that many veterans utilize DANTES CLEP, a funded version of the </a:t>
            </a:r>
            <a:r>
              <a:rPr lang="en-US" dirty="0" smtClean="0"/>
              <a:t>CLEP </a:t>
            </a:r>
            <a:r>
              <a:rPr lang="en-US" dirty="0"/>
              <a:t>offered only to military personnel</a:t>
            </a:r>
            <a:r>
              <a:rPr lang="en-US" dirty="0" smtClean="0"/>
              <a:t>. It has been my experience and it has popped up in my research that institutions get</a:t>
            </a:r>
            <a:r>
              <a:rPr lang="en-US" baseline="0" dirty="0" smtClean="0"/>
              <a:t> confused and then burden the student to provide clarification.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64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HEI have a requirement as part of the admission process that students that self identify as a veteran have to have their military experience evaluated…usually this is the submission of the JST or for those who served in the Air Force the CCFA transcript. </a:t>
            </a:r>
            <a:r>
              <a:rPr lang="en-US" dirty="0" smtClean="0"/>
              <a:t>Part of this requirement comes from the myth that all student veterans</a:t>
            </a:r>
            <a:r>
              <a:rPr lang="en-US" baseline="0" dirty="0" smtClean="0"/>
              <a:t> are using VA Education Benefits, and there is a requirement associated with those benefits. These unfortunately leads to a “check the block” situation that doesn’t actually benefit the student.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740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t>
            </a:r>
            <a:r>
              <a:rPr lang="en-US" dirty="0" smtClean="0"/>
              <a:t>JST </a:t>
            </a:r>
            <a:r>
              <a:rPr lang="en-US" dirty="0"/>
              <a:t>is the most common, this is going to be our example for today. Higher Education love the JST, who wouldn’t? it comes in a nice neat little package that includes American Council of Education credit recommendation. Who cares that it isn’t available to all veterans, or that there is limited regulation over its actual </a:t>
            </a:r>
            <a:r>
              <a:rPr lang="en-US" dirty="0" smtClean="0"/>
              <a:t>usage and implication. </a:t>
            </a:r>
            <a:r>
              <a:rPr lang="en-US" dirty="0"/>
              <a:t>It makes the school look good, it checks that box when it comes time to get the military friendly </a:t>
            </a:r>
            <a:r>
              <a:rPr lang="en-US" dirty="0" smtClean="0"/>
              <a:t>designator</a:t>
            </a:r>
            <a:r>
              <a:rPr lang="en-US" baseline="0" dirty="0" smtClean="0"/>
              <a:t> or compliance audits</a:t>
            </a:r>
            <a:r>
              <a:rPr lang="en-US" dirty="0" smtClean="0"/>
              <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893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make this a little more interactive, I have a couple of questions on menti.com. If you aren’t familiar you can type in menti.com and put the code 87 92 54 7 or use the QR Code.</a:t>
            </a:r>
          </a:p>
          <a:p>
            <a:endParaRPr lang="en-US" baseline="0" dirty="0" smtClean="0"/>
          </a:p>
          <a:p>
            <a:r>
              <a:rPr lang="en-US" dirty="0" smtClean="0"/>
              <a:t>I </a:t>
            </a:r>
            <a:r>
              <a:rPr lang="en-US" dirty="0"/>
              <a:t>pose this question, who at your institution is accountable for the JST? Is it the admission office or the registrar? Is it in the Veteran student services, or the advisors? </a:t>
            </a:r>
          </a:p>
          <a:p>
            <a:r>
              <a:rPr lang="en-US" dirty="0"/>
              <a:t>Do they know what they are looking at</a:t>
            </a:r>
            <a:r>
              <a:rPr lang="en-US" dirty="0" smtClean="0"/>
              <a:t>? </a:t>
            </a:r>
          </a:p>
          <a:p>
            <a:endParaRPr lang="en-US" dirty="0" smtClean="0"/>
          </a:p>
          <a:p>
            <a:r>
              <a:rPr lang="en-US" sz="1200" dirty="0" smtClean="0">
                <a:hlinkClick r:id="rId3"/>
              </a:rPr>
              <a:t>https://www.menti.com/ypte1a79t9</a:t>
            </a:r>
            <a:r>
              <a:rPr lang="en-US" sz="1200" dirty="0" smtClean="0"/>
              <a: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93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5"/>
          <p:cNvSpPr txBox="1">
            <a:spLocks noGrp="1"/>
          </p:cNvSpPr>
          <p:nvPr>
            <p:ph type="body" idx="1"/>
          </p:nvPr>
        </p:nvSpPr>
        <p:spPr>
          <a:xfrm rot="5400000">
            <a:off x="2202089" y="-529642"/>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350271" y="106836"/>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3600"/>
              <a:buFont typeface="Open Sans"/>
              <a:buNone/>
              <a:defRPr sz="36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7"/>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7" name="Google Shape;2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Open Sans"/>
              <a:buNone/>
              <a:defRPr sz="2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 name="Google Shape;58;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Open Sans"/>
              <a:buNone/>
              <a:defRPr sz="2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
          <p:cNvPicPr preferRelativeResize="0"/>
          <p:nvPr/>
        </p:nvPicPr>
        <p:blipFill rotWithShape="1">
          <a:blip r:embed="rId14">
            <a:alphaModFix/>
          </a:blip>
          <a:srcRect/>
          <a:stretch/>
        </p:blipFill>
        <p:spPr>
          <a:xfrm>
            <a:off x="6755716" y="6149207"/>
            <a:ext cx="2060058" cy="573443"/>
          </a:xfrm>
          <a:prstGeom prst="rect">
            <a:avLst/>
          </a:prstGeom>
          <a:noFill/>
          <a:ln>
            <a:noFill/>
          </a:ln>
        </p:spPr>
      </p:pic>
      <p:sp>
        <p:nvSpPr>
          <p:cNvPr id="11" name="Google Shape;11;p5"/>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p:nvPr/>
        </p:nvSpPr>
        <p:spPr>
          <a:xfrm>
            <a:off x="4349293" y="6282042"/>
            <a:ext cx="17294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595959"/>
                </a:solidFill>
                <a:latin typeface="Open Sans"/>
                <a:ea typeface="Open Sans"/>
                <a:cs typeface="Open Sans"/>
                <a:sym typeface="Open Sans"/>
              </a:rPr>
              <a:t>@NASPAtweets</a:t>
            </a:r>
            <a:endParaRPr/>
          </a:p>
        </p:txBody>
      </p:sp>
      <p:sp>
        <p:nvSpPr>
          <p:cNvPr id="13" name="Google Shape;13;p5"/>
          <p:cNvSpPr txBox="1"/>
          <p:nvPr/>
        </p:nvSpPr>
        <p:spPr>
          <a:xfrm>
            <a:off x="2856522" y="6266508"/>
            <a:ext cx="17294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595959"/>
                </a:solidFill>
                <a:latin typeface="Open Sans"/>
                <a:ea typeface="Open Sans"/>
                <a:cs typeface="Open Sans"/>
                <a:sym typeface="Open Sans"/>
              </a:rPr>
              <a:t>#SMCS21</a:t>
            </a:r>
            <a:endParaRPr sz="1400" b="0" i="0" u="none" strike="noStrike" cap="none">
              <a:solidFill>
                <a:srgbClr val="595959"/>
              </a:solidFill>
              <a:latin typeface="Open Sans"/>
              <a:ea typeface="Open Sans"/>
              <a:cs typeface="Open Sans"/>
              <a:sym typeface="Open Sans"/>
            </a:endParaRPr>
          </a:p>
        </p:txBody>
      </p:sp>
      <p:cxnSp>
        <p:nvCxnSpPr>
          <p:cNvPr id="14" name="Google Shape;14;p5"/>
          <p:cNvCxnSpPr/>
          <p:nvPr/>
        </p:nvCxnSpPr>
        <p:spPr>
          <a:xfrm>
            <a:off x="2719556" y="6282042"/>
            <a:ext cx="3725694" cy="0"/>
          </a:xfrm>
          <a:prstGeom prst="straightConnector1">
            <a:avLst/>
          </a:prstGeom>
          <a:noFill/>
          <a:ln w="9525" cap="flat" cmpd="sng">
            <a:solidFill>
              <a:srgbClr val="7F7F7F"/>
            </a:solidFill>
            <a:prstDash val="solid"/>
            <a:round/>
            <a:headEnd type="none" w="sm" len="sm"/>
            <a:tailEnd type="none" w="sm" len="sm"/>
          </a:ln>
        </p:spPr>
      </p:cxnSp>
      <p:cxnSp>
        <p:nvCxnSpPr>
          <p:cNvPr id="15" name="Google Shape;15;p5"/>
          <p:cNvCxnSpPr/>
          <p:nvPr/>
        </p:nvCxnSpPr>
        <p:spPr>
          <a:xfrm>
            <a:off x="2719556" y="6564760"/>
            <a:ext cx="3725694" cy="0"/>
          </a:xfrm>
          <a:prstGeom prst="straightConnector1">
            <a:avLst/>
          </a:prstGeom>
          <a:noFill/>
          <a:ln w="9525" cap="flat" cmpd="sng">
            <a:solidFill>
              <a:srgbClr val="7F7F7F"/>
            </a:solidFill>
            <a:prstDash val="solid"/>
            <a:round/>
            <a:headEnd type="none" w="sm" len="sm"/>
            <a:tailEnd type="none" w="sm" len="sm"/>
          </a:ln>
        </p:spPr>
      </p:cxnSp>
      <p:sp>
        <p:nvSpPr>
          <p:cNvPr id="16" name="Google Shape;16;p5"/>
          <p:cNvSpPr/>
          <p:nvPr/>
        </p:nvSpPr>
        <p:spPr>
          <a:xfrm>
            <a:off x="0" y="0"/>
            <a:ext cx="9144000" cy="1028700"/>
          </a:xfrm>
          <a:prstGeom prst="rect">
            <a:avLst/>
          </a:prstGeom>
          <a:solidFill>
            <a:srgbClr val="738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5"/>
          <p:cNvSpPr/>
          <p:nvPr/>
        </p:nvSpPr>
        <p:spPr>
          <a:xfrm>
            <a:off x="0" y="1028700"/>
            <a:ext cx="9144000" cy="139700"/>
          </a:xfrm>
          <a:prstGeom prst="rect">
            <a:avLst/>
          </a:prstGeom>
          <a:solidFill>
            <a:srgbClr val="3F11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5"/>
          <p:cNvPicPr preferRelativeResize="0"/>
          <p:nvPr/>
        </p:nvPicPr>
        <p:blipFill rotWithShape="1">
          <a:blip r:embed="rId15">
            <a:alphaModFix/>
          </a:blip>
          <a:srcRect/>
          <a:stretch/>
        </p:blipFill>
        <p:spPr>
          <a:xfrm>
            <a:off x="955504" y="5722061"/>
            <a:ext cx="1453586" cy="108889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0.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6.png"/><Relationship Id="rId4" Type="http://schemas.openxmlformats.org/officeDocument/2006/relationships/customXml" Target="../ink/ink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customXml" Target="../ink/ink6.xml"/><Relationship Id="rId5" Type="http://schemas.openxmlformats.org/officeDocument/2006/relationships/image" Target="../media/image9.png"/><Relationship Id="rId4" Type="http://schemas.openxmlformats.org/officeDocument/2006/relationships/customXml" Target="../ink/ink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mailto:tiffany.baker-Strothkamp@ucdenver.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tiffany.baker-Strothkamp@ucdenver.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80/02601370.2013.77807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enti.com/ypte1a79t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91" name="Google Shape;91;p1"/>
          <p:cNvPicPr preferRelativeResize="0"/>
          <p:nvPr/>
        </p:nvPicPr>
        <p:blipFill rotWithShape="1">
          <a:blip r:embed="rId3">
            <a:alphaModFix/>
          </a:blip>
          <a:srcRect t="9965" b="318"/>
          <a:stretch/>
        </p:blipFill>
        <p:spPr>
          <a:xfrm>
            <a:off x="1918125" y="1256306"/>
            <a:ext cx="5746599" cy="3874466"/>
          </a:xfrm>
          <a:prstGeom prst="rect">
            <a:avLst/>
          </a:prstGeom>
          <a:noFill/>
          <a:ln>
            <a:noFill/>
          </a:ln>
        </p:spPr>
      </p:pic>
      <p:sp>
        <p:nvSpPr>
          <p:cNvPr id="88" name="Google Shape;88;p1"/>
          <p:cNvSpPr/>
          <p:nvPr/>
        </p:nvSpPr>
        <p:spPr>
          <a:xfrm>
            <a:off x="9100" y="5602013"/>
            <a:ext cx="9139450" cy="12559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464025" y="5642400"/>
            <a:ext cx="8229600" cy="533901"/>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76923C"/>
              </a:buClr>
              <a:buSzPts val="2400"/>
              <a:buFont typeface="Open Sans"/>
              <a:buNone/>
            </a:pPr>
            <a:r>
              <a:rPr lang="en-US" sz="2400" b="0" i="0" u="none" strike="noStrike" cap="none">
                <a:solidFill>
                  <a:srgbClr val="76923C"/>
                </a:solidFill>
                <a:latin typeface="Open Sans"/>
                <a:ea typeface="Open Sans"/>
                <a:cs typeface="Open Sans"/>
                <a:sym typeface="Open Sans"/>
              </a:rPr>
              <a:t>February 24-26, 2021 | Virtual</a:t>
            </a:r>
            <a:endParaRPr sz="2400" b="0" i="0" u="none" strike="noStrike" cap="none">
              <a:solidFill>
                <a:srgbClr val="76923C"/>
              </a:solidFill>
              <a:latin typeface="Open Sans"/>
              <a:ea typeface="Open Sans"/>
              <a:cs typeface="Open Sans"/>
              <a:sym typeface="Open Sans"/>
            </a:endParaRPr>
          </a:p>
        </p:txBody>
      </p:sp>
      <p:sp>
        <p:nvSpPr>
          <p:cNvPr id="90" name="Google Shape;90;p1"/>
          <p:cNvSpPr txBox="1"/>
          <p:nvPr/>
        </p:nvSpPr>
        <p:spPr>
          <a:xfrm>
            <a:off x="9100" y="4784719"/>
            <a:ext cx="9134900" cy="1634587"/>
          </a:xfrm>
          <a:prstGeom prst="rect">
            <a:avLst/>
          </a:prstGeom>
          <a:noFill/>
          <a:ln>
            <a:noFill/>
          </a:ln>
        </p:spPr>
        <p:txBody>
          <a:bodyPr spcFirstLastPara="1" wrap="square" lIns="91425" tIns="45700" rIns="91425" bIns="45700" anchor="t" anchorCtr="0">
            <a:normAutofit/>
          </a:bodyPr>
          <a:lstStyle/>
          <a:p>
            <a:pPr lvl="0" algn="ctr">
              <a:buClr>
                <a:schemeClr val="dk1"/>
              </a:buClr>
              <a:buSzPts val="2800"/>
            </a:pPr>
            <a:r>
              <a:rPr lang="en-US" sz="2400" b="1" dirty="0">
                <a:solidFill>
                  <a:schemeClr val="dk1"/>
                </a:solidFill>
                <a:latin typeface="Open Sans"/>
                <a:ea typeface="Open Sans"/>
                <a:cs typeface="Open Sans"/>
                <a:sym typeface="Open Sans"/>
              </a:rPr>
              <a:t>PLA’s and the Forgotten Impact on Student Veterans</a:t>
            </a:r>
          </a:p>
          <a:p>
            <a:pPr lvl="0" algn="ctr">
              <a:buClr>
                <a:schemeClr val="dk1"/>
              </a:buClr>
              <a:buSzPts val="2800"/>
            </a:pPr>
            <a:r>
              <a:rPr lang="en-US" sz="800" i="1" dirty="0" smtClean="0">
                <a:solidFill>
                  <a:schemeClr val="dk1"/>
                </a:solidFill>
                <a:latin typeface="Open Sans"/>
                <a:ea typeface="Open Sans"/>
                <a:cs typeface="Open Sans"/>
                <a:sym typeface="Open Sans"/>
              </a:rPr>
              <a:t> </a:t>
            </a:r>
            <a:r>
              <a:rPr lang="en-US" sz="1800" i="1" dirty="0" smtClean="0">
                <a:solidFill>
                  <a:schemeClr val="dk1"/>
                </a:solidFill>
                <a:latin typeface="Open Sans"/>
                <a:ea typeface="Open Sans"/>
                <a:cs typeface="Open Sans"/>
                <a:sym typeface="Open Sans"/>
              </a:rPr>
              <a:t/>
            </a:r>
            <a:br>
              <a:rPr lang="en-US" sz="1800" i="1" dirty="0" smtClean="0">
                <a:solidFill>
                  <a:schemeClr val="dk1"/>
                </a:solidFill>
                <a:latin typeface="Open Sans"/>
                <a:ea typeface="Open Sans"/>
                <a:cs typeface="Open Sans"/>
                <a:sym typeface="Open Sans"/>
              </a:rPr>
            </a:br>
            <a:r>
              <a:rPr lang="en-US" sz="1800" i="1" dirty="0" smtClean="0">
                <a:solidFill>
                  <a:schemeClr val="dk1"/>
                </a:solidFill>
                <a:latin typeface="Open Sans"/>
                <a:ea typeface="Open Sans"/>
                <a:cs typeface="Open Sans"/>
                <a:sym typeface="Open Sans"/>
              </a:rPr>
              <a:t>Tiffany </a:t>
            </a:r>
            <a:r>
              <a:rPr lang="en-US" sz="1800" i="1" dirty="0">
                <a:solidFill>
                  <a:schemeClr val="dk1"/>
                </a:solidFill>
                <a:latin typeface="Open Sans"/>
                <a:ea typeface="Open Sans"/>
                <a:cs typeface="Open Sans"/>
                <a:sym typeface="Open Sans"/>
              </a:rPr>
              <a:t>Baker-Strothkamp, CRC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5874-8102-DA4B-AF02-E1C807923603}"/>
              </a:ext>
            </a:extLst>
          </p:cNvPr>
          <p:cNvSpPr>
            <a:spLocks noGrp="1"/>
          </p:cNvSpPr>
          <p:nvPr>
            <p:ph type="title"/>
          </p:nvPr>
        </p:nvSpPr>
        <p:spPr>
          <a:xfrm>
            <a:off x="1828800" y="288035"/>
            <a:ext cx="5486400" cy="566738"/>
          </a:xfrm>
        </p:spPr>
        <p:txBody>
          <a:bodyPr/>
          <a:lstStyle/>
          <a:p>
            <a:pPr algn="ctr"/>
            <a:r>
              <a:rPr lang="en-US" sz="3600" dirty="0"/>
              <a:t>Army JST for BCT</a:t>
            </a:r>
          </a:p>
        </p:txBody>
      </p:sp>
      <p:pic>
        <p:nvPicPr>
          <p:cNvPr id="10" name="Picture 9" descr="Graphical user interface, text&#10;&#10;Description automatically generated">
            <a:extLst>
              <a:ext uri="{FF2B5EF4-FFF2-40B4-BE49-F238E27FC236}">
                <a16:creationId xmlns:a16="http://schemas.microsoft.com/office/drawing/2014/main" id="{831A39EA-6568-4B46-979C-07F7600BE6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33" t="10682" r="26640" b="40848"/>
          <a:stretch/>
        </p:blipFill>
        <p:spPr bwMode="auto">
          <a:xfrm>
            <a:off x="-4" y="1207293"/>
            <a:ext cx="9127576" cy="4023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482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5874-8102-DA4B-AF02-E1C807923603}"/>
              </a:ext>
            </a:extLst>
          </p:cNvPr>
          <p:cNvSpPr>
            <a:spLocks noGrp="1"/>
          </p:cNvSpPr>
          <p:nvPr>
            <p:ph type="title"/>
          </p:nvPr>
        </p:nvSpPr>
        <p:spPr>
          <a:xfrm>
            <a:off x="765111" y="288035"/>
            <a:ext cx="7688424" cy="566738"/>
          </a:xfrm>
        </p:spPr>
        <p:txBody>
          <a:bodyPr/>
          <a:lstStyle/>
          <a:p>
            <a:pPr algn="ctr"/>
            <a:r>
              <a:rPr lang="en-US" sz="3600" dirty="0"/>
              <a:t>Credit Recommendation</a:t>
            </a:r>
          </a:p>
        </p:txBody>
      </p:sp>
      <p:pic>
        <p:nvPicPr>
          <p:cNvPr id="10" name="Picture 9" descr="Graphical user interface, text&#10;&#10;Description automatically generated">
            <a:extLst>
              <a:ext uri="{FF2B5EF4-FFF2-40B4-BE49-F238E27FC236}">
                <a16:creationId xmlns:a16="http://schemas.microsoft.com/office/drawing/2014/main" id="{831A39EA-6568-4B46-979C-07F7600BE6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08" t="45949" r="41768" b="40848"/>
          <a:stretch/>
        </p:blipFill>
        <p:spPr bwMode="auto">
          <a:xfrm>
            <a:off x="0" y="2202024"/>
            <a:ext cx="9139465" cy="1645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3484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D234-0F19-3340-97E1-9BA271246EAE}"/>
              </a:ext>
            </a:extLst>
          </p:cNvPr>
          <p:cNvSpPr>
            <a:spLocks noGrp="1"/>
          </p:cNvSpPr>
          <p:nvPr>
            <p:ph type="title"/>
          </p:nvPr>
        </p:nvSpPr>
        <p:spPr/>
        <p:txBody>
          <a:bodyPr/>
          <a:lstStyle/>
          <a:p>
            <a:r>
              <a:rPr lang="en-US" dirty="0"/>
              <a:t>Credit Award</a:t>
            </a:r>
          </a:p>
        </p:txBody>
      </p:sp>
      <p:pic>
        <p:nvPicPr>
          <p:cNvPr id="4" name="Picture 3" descr="Graphical user interface, text&#10;&#10;Description automatically generated">
            <a:extLst>
              <a:ext uri="{FF2B5EF4-FFF2-40B4-BE49-F238E27FC236}">
                <a16:creationId xmlns:a16="http://schemas.microsoft.com/office/drawing/2014/main" id="{511B1FD1-3196-224C-A453-4B010BB0B4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08" t="45949" r="41768" b="40848"/>
          <a:stretch/>
        </p:blipFill>
        <p:spPr bwMode="auto">
          <a:xfrm>
            <a:off x="0" y="2202024"/>
            <a:ext cx="9139465" cy="164592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4340257-A1F8-C04C-80DE-2DC7C2ABECBC}"/>
                  </a:ext>
                </a:extLst>
              </p14:cNvPr>
              <p14:cNvContentPartPr/>
              <p14:nvPr/>
            </p14:nvContentPartPr>
            <p14:xfrm>
              <a:off x="450691" y="3267904"/>
              <a:ext cx="1943280" cy="45360"/>
            </p14:xfrm>
          </p:contentPart>
        </mc:Choice>
        <mc:Fallback xmlns="">
          <p:pic>
            <p:nvPicPr>
              <p:cNvPr id="6" name="Ink 5">
                <a:extLst>
                  <a:ext uri="{FF2B5EF4-FFF2-40B4-BE49-F238E27FC236}">
                    <a16:creationId xmlns:a16="http://schemas.microsoft.com/office/drawing/2014/main" id="{14340257-A1F8-C04C-80DE-2DC7C2ABECBC}"/>
                  </a:ext>
                </a:extLst>
              </p:cNvPr>
              <p:cNvPicPr/>
              <p:nvPr/>
            </p:nvPicPr>
            <p:blipFill>
              <a:blip r:embed="rId5"/>
              <a:stretch>
                <a:fillRect/>
              </a:stretch>
            </p:blipFill>
            <p:spPr>
              <a:xfrm>
                <a:off x="379051" y="3124264"/>
                <a:ext cx="20869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9BC5ABBC-5D34-3843-B2C7-0803EF91F9DB}"/>
                  </a:ext>
                </a:extLst>
              </p14:cNvPr>
              <p14:cNvContentPartPr/>
              <p14:nvPr/>
            </p14:nvContentPartPr>
            <p14:xfrm>
              <a:off x="8414611" y="3190144"/>
              <a:ext cx="592200" cy="114840"/>
            </p14:xfrm>
          </p:contentPart>
        </mc:Choice>
        <mc:Fallback xmlns="">
          <p:pic>
            <p:nvPicPr>
              <p:cNvPr id="7" name="Ink 6">
                <a:extLst>
                  <a:ext uri="{FF2B5EF4-FFF2-40B4-BE49-F238E27FC236}">
                    <a16:creationId xmlns:a16="http://schemas.microsoft.com/office/drawing/2014/main" id="{9BC5ABBC-5D34-3843-B2C7-0803EF91F9DB}"/>
                  </a:ext>
                </a:extLst>
              </p:cNvPr>
              <p:cNvPicPr/>
              <p:nvPr/>
            </p:nvPicPr>
            <p:blipFill>
              <a:blip r:embed="rId7"/>
              <a:stretch>
                <a:fillRect/>
              </a:stretch>
            </p:blipFill>
            <p:spPr>
              <a:xfrm>
                <a:off x="8342611" y="3046504"/>
                <a:ext cx="735840" cy="402480"/>
              </a:xfrm>
              <a:prstGeom prst="rect">
                <a:avLst/>
              </a:prstGeom>
            </p:spPr>
          </p:pic>
        </mc:Fallback>
      </mc:AlternateContent>
    </p:spTree>
    <p:extLst>
      <p:ext uri="{BB962C8B-B14F-4D97-AF65-F5344CB8AC3E}">
        <p14:creationId xmlns:p14="http://schemas.microsoft.com/office/powerpoint/2010/main" val="337922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3912E-451C-194C-8B6F-EEE3AA03D443}"/>
              </a:ext>
            </a:extLst>
          </p:cNvPr>
          <p:cNvSpPr>
            <a:spLocks noGrp="1"/>
          </p:cNvSpPr>
          <p:nvPr>
            <p:ph type="title"/>
          </p:nvPr>
        </p:nvSpPr>
        <p:spPr/>
        <p:txBody>
          <a:bodyPr/>
          <a:lstStyle/>
          <a:p>
            <a:r>
              <a:rPr lang="en-US" dirty="0"/>
              <a:t>Military Science Credit</a:t>
            </a:r>
          </a:p>
        </p:txBody>
      </p:sp>
      <p:sp>
        <p:nvSpPr>
          <p:cNvPr id="5" name="Text Placeholder 4">
            <a:extLst>
              <a:ext uri="{FF2B5EF4-FFF2-40B4-BE49-F238E27FC236}">
                <a16:creationId xmlns:a16="http://schemas.microsoft.com/office/drawing/2014/main" id="{DCA86275-EAA7-1344-B0D9-C53CD031B6B2}"/>
              </a:ext>
            </a:extLst>
          </p:cNvPr>
          <p:cNvSpPr>
            <a:spLocks noGrp="1"/>
          </p:cNvSpPr>
          <p:nvPr>
            <p:ph type="body" idx="1"/>
          </p:nvPr>
        </p:nvSpPr>
        <p:spPr/>
        <p:txBody>
          <a:bodyPr/>
          <a:lstStyle/>
          <a:p>
            <a:r>
              <a:rPr lang="en-US" dirty="0"/>
              <a:t>Academic Minor</a:t>
            </a:r>
          </a:p>
          <a:p>
            <a:pPr lvl="1"/>
            <a:r>
              <a:rPr lang="en-US" dirty="0"/>
              <a:t>ROTC affiliation</a:t>
            </a:r>
          </a:p>
          <a:p>
            <a:r>
              <a:rPr lang="en-US" b="1" dirty="0"/>
              <a:t>Assumptions:</a:t>
            </a:r>
          </a:p>
          <a:p>
            <a:pPr lvl="1"/>
            <a:r>
              <a:rPr lang="en-US" dirty="0"/>
              <a:t>Must be part of the ROTC</a:t>
            </a:r>
          </a:p>
          <a:p>
            <a:pPr lvl="1"/>
            <a:r>
              <a:rPr lang="en-US" dirty="0"/>
              <a:t>Student Veterans do not want to serve again</a:t>
            </a:r>
          </a:p>
        </p:txBody>
      </p:sp>
    </p:spTree>
    <p:extLst>
      <p:ext uri="{BB962C8B-B14F-4D97-AF65-F5344CB8AC3E}">
        <p14:creationId xmlns:p14="http://schemas.microsoft.com/office/powerpoint/2010/main" val="28336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80">
                                          <p:stCondLst>
                                            <p:cond delay="0"/>
                                          </p:stCondLst>
                                        </p:cTn>
                                        <p:tgtEl>
                                          <p:spTgt spid="5">
                                            <p:txEl>
                                              <p:pRg st="2" end="2"/>
                                            </p:txEl>
                                          </p:spTgt>
                                        </p:tgtEl>
                                      </p:cBhvr>
                                    </p:animEffect>
                                    <p:anim calcmode="lin" valueType="num">
                                      <p:cBhvr>
                                        <p:cTn id="8"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2" end="2"/>
                                            </p:txEl>
                                          </p:spTgt>
                                        </p:tgtEl>
                                      </p:cBhvr>
                                      <p:to x="100000" y="60000"/>
                                    </p:animScale>
                                    <p:animScale>
                                      <p:cBhvr>
                                        <p:cTn id="14" dur="166" decel="50000">
                                          <p:stCondLst>
                                            <p:cond delay="676"/>
                                          </p:stCondLst>
                                        </p:cTn>
                                        <p:tgtEl>
                                          <p:spTgt spid="5">
                                            <p:txEl>
                                              <p:pRg st="2" end="2"/>
                                            </p:txEl>
                                          </p:spTgt>
                                        </p:tgtEl>
                                      </p:cBhvr>
                                      <p:to x="100000" y="100000"/>
                                    </p:animScale>
                                    <p:animScale>
                                      <p:cBhvr>
                                        <p:cTn id="15" dur="26">
                                          <p:stCondLst>
                                            <p:cond delay="1312"/>
                                          </p:stCondLst>
                                        </p:cTn>
                                        <p:tgtEl>
                                          <p:spTgt spid="5">
                                            <p:txEl>
                                              <p:pRg st="2" end="2"/>
                                            </p:txEl>
                                          </p:spTgt>
                                        </p:tgtEl>
                                      </p:cBhvr>
                                      <p:to x="100000" y="80000"/>
                                    </p:animScale>
                                    <p:animScale>
                                      <p:cBhvr>
                                        <p:cTn id="16" dur="166" decel="50000">
                                          <p:stCondLst>
                                            <p:cond delay="1338"/>
                                          </p:stCondLst>
                                        </p:cTn>
                                        <p:tgtEl>
                                          <p:spTgt spid="5">
                                            <p:txEl>
                                              <p:pRg st="2" end="2"/>
                                            </p:txEl>
                                          </p:spTgt>
                                        </p:tgtEl>
                                      </p:cBhvr>
                                      <p:to x="100000" y="100000"/>
                                    </p:animScale>
                                    <p:animScale>
                                      <p:cBhvr>
                                        <p:cTn id="17" dur="26">
                                          <p:stCondLst>
                                            <p:cond delay="1642"/>
                                          </p:stCondLst>
                                        </p:cTn>
                                        <p:tgtEl>
                                          <p:spTgt spid="5">
                                            <p:txEl>
                                              <p:pRg st="2" end="2"/>
                                            </p:txEl>
                                          </p:spTgt>
                                        </p:tgtEl>
                                      </p:cBhvr>
                                      <p:to x="100000" y="90000"/>
                                    </p:animScale>
                                    <p:animScale>
                                      <p:cBhvr>
                                        <p:cTn id="18" dur="166" decel="50000">
                                          <p:stCondLst>
                                            <p:cond delay="1668"/>
                                          </p:stCondLst>
                                        </p:cTn>
                                        <p:tgtEl>
                                          <p:spTgt spid="5">
                                            <p:txEl>
                                              <p:pRg st="2" end="2"/>
                                            </p:txEl>
                                          </p:spTgt>
                                        </p:tgtEl>
                                      </p:cBhvr>
                                      <p:to x="100000" y="100000"/>
                                    </p:animScale>
                                    <p:animScale>
                                      <p:cBhvr>
                                        <p:cTn id="19" dur="26">
                                          <p:stCondLst>
                                            <p:cond delay="1808"/>
                                          </p:stCondLst>
                                        </p:cTn>
                                        <p:tgtEl>
                                          <p:spTgt spid="5">
                                            <p:txEl>
                                              <p:pRg st="2" end="2"/>
                                            </p:txEl>
                                          </p:spTgt>
                                        </p:tgtEl>
                                      </p:cBhvr>
                                      <p:to x="100000" y="95000"/>
                                    </p:animScale>
                                    <p:animScale>
                                      <p:cBhvr>
                                        <p:cTn id="20" dur="166" decel="50000">
                                          <p:stCondLst>
                                            <p:cond delay="1834"/>
                                          </p:stCondLst>
                                        </p:cTn>
                                        <p:tgtEl>
                                          <p:spTgt spid="5">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80">
                                          <p:stCondLst>
                                            <p:cond delay="0"/>
                                          </p:stCondLst>
                                        </p:cTn>
                                        <p:tgtEl>
                                          <p:spTgt spid="5">
                                            <p:txEl>
                                              <p:pRg st="3" end="3"/>
                                            </p:txEl>
                                          </p:spTgt>
                                        </p:tgtEl>
                                      </p:cBhvr>
                                    </p:animEffect>
                                    <p:anim calcmode="lin" valueType="num">
                                      <p:cBhvr>
                                        <p:cTn id="24"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3" end="3"/>
                                            </p:txEl>
                                          </p:spTgt>
                                        </p:tgtEl>
                                      </p:cBhvr>
                                      <p:to x="100000" y="60000"/>
                                    </p:animScale>
                                    <p:animScale>
                                      <p:cBhvr>
                                        <p:cTn id="30" dur="166" decel="50000">
                                          <p:stCondLst>
                                            <p:cond delay="676"/>
                                          </p:stCondLst>
                                        </p:cTn>
                                        <p:tgtEl>
                                          <p:spTgt spid="5">
                                            <p:txEl>
                                              <p:pRg st="3" end="3"/>
                                            </p:txEl>
                                          </p:spTgt>
                                        </p:tgtEl>
                                      </p:cBhvr>
                                      <p:to x="100000" y="100000"/>
                                    </p:animScale>
                                    <p:animScale>
                                      <p:cBhvr>
                                        <p:cTn id="31" dur="26">
                                          <p:stCondLst>
                                            <p:cond delay="1312"/>
                                          </p:stCondLst>
                                        </p:cTn>
                                        <p:tgtEl>
                                          <p:spTgt spid="5">
                                            <p:txEl>
                                              <p:pRg st="3" end="3"/>
                                            </p:txEl>
                                          </p:spTgt>
                                        </p:tgtEl>
                                      </p:cBhvr>
                                      <p:to x="100000" y="80000"/>
                                    </p:animScale>
                                    <p:animScale>
                                      <p:cBhvr>
                                        <p:cTn id="32" dur="166" decel="50000">
                                          <p:stCondLst>
                                            <p:cond delay="1338"/>
                                          </p:stCondLst>
                                        </p:cTn>
                                        <p:tgtEl>
                                          <p:spTgt spid="5">
                                            <p:txEl>
                                              <p:pRg st="3" end="3"/>
                                            </p:txEl>
                                          </p:spTgt>
                                        </p:tgtEl>
                                      </p:cBhvr>
                                      <p:to x="100000" y="100000"/>
                                    </p:animScale>
                                    <p:animScale>
                                      <p:cBhvr>
                                        <p:cTn id="33" dur="26">
                                          <p:stCondLst>
                                            <p:cond delay="1642"/>
                                          </p:stCondLst>
                                        </p:cTn>
                                        <p:tgtEl>
                                          <p:spTgt spid="5">
                                            <p:txEl>
                                              <p:pRg st="3" end="3"/>
                                            </p:txEl>
                                          </p:spTgt>
                                        </p:tgtEl>
                                      </p:cBhvr>
                                      <p:to x="100000" y="90000"/>
                                    </p:animScale>
                                    <p:animScale>
                                      <p:cBhvr>
                                        <p:cTn id="34" dur="166" decel="50000">
                                          <p:stCondLst>
                                            <p:cond delay="1668"/>
                                          </p:stCondLst>
                                        </p:cTn>
                                        <p:tgtEl>
                                          <p:spTgt spid="5">
                                            <p:txEl>
                                              <p:pRg st="3" end="3"/>
                                            </p:txEl>
                                          </p:spTgt>
                                        </p:tgtEl>
                                      </p:cBhvr>
                                      <p:to x="100000" y="100000"/>
                                    </p:animScale>
                                    <p:animScale>
                                      <p:cBhvr>
                                        <p:cTn id="35" dur="26">
                                          <p:stCondLst>
                                            <p:cond delay="1808"/>
                                          </p:stCondLst>
                                        </p:cTn>
                                        <p:tgtEl>
                                          <p:spTgt spid="5">
                                            <p:txEl>
                                              <p:pRg st="3" end="3"/>
                                            </p:txEl>
                                          </p:spTgt>
                                        </p:tgtEl>
                                      </p:cBhvr>
                                      <p:to x="100000" y="95000"/>
                                    </p:animScale>
                                    <p:animScale>
                                      <p:cBhvr>
                                        <p:cTn id="36" dur="166" decel="50000">
                                          <p:stCondLst>
                                            <p:cond delay="1834"/>
                                          </p:stCondLst>
                                        </p:cTn>
                                        <p:tgtEl>
                                          <p:spTgt spid="5">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down)">
                                      <p:cBhvr>
                                        <p:cTn id="39" dur="580">
                                          <p:stCondLst>
                                            <p:cond delay="0"/>
                                          </p:stCondLst>
                                        </p:cTn>
                                        <p:tgtEl>
                                          <p:spTgt spid="5">
                                            <p:txEl>
                                              <p:pRg st="4" end="4"/>
                                            </p:txEl>
                                          </p:spTgt>
                                        </p:tgtEl>
                                      </p:cBhvr>
                                    </p:animEffect>
                                    <p:anim calcmode="lin" valueType="num">
                                      <p:cBhvr>
                                        <p:cTn id="4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4" end="4"/>
                                            </p:txEl>
                                          </p:spTgt>
                                        </p:tgtEl>
                                      </p:cBhvr>
                                      <p:to x="100000" y="60000"/>
                                    </p:animScale>
                                    <p:animScale>
                                      <p:cBhvr>
                                        <p:cTn id="46" dur="166" decel="50000">
                                          <p:stCondLst>
                                            <p:cond delay="676"/>
                                          </p:stCondLst>
                                        </p:cTn>
                                        <p:tgtEl>
                                          <p:spTgt spid="5">
                                            <p:txEl>
                                              <p:pRg st="4" end="4"/>
                                            </p:txEl>
                                          </p:spTgt>
                                        </p:tgtEl>
                                      </p:cBhvr>
                                      <p:to x="100000" y="100000"/>
                                    </p:animScale>
                                    <p:animScale>
                                      <p:cBhvr>
                                        <p:cTn id="47" dur="26">
                                          <p:stCondLst>
                                            <p:cond delay="1312"/>
                                          </p:stCondLst>
                                        </p:cTn>
                                        <p:tgtEl>
                                          <p:spTgt spid="5">
                                            <p:txEl>
                                              <p:pRg st="4" end="4"/>
                                            </p:txEl>
                                          </p:spTgt>
                                        </p:tgtEl>
                                      </p:cBhvr>
                                      <p:to x="100000" y="80000"/>
                                    </p:animScale>
                                    <p:animScale>
                                      <p:cBhvr>
                                        <p:cTn id="48" dur="166" decel="50000">
                                          <p:stCondLst>
                                            <p:cond delay="1338"/>
                                          </p:stCondLst>
                                        </p:cTn>
                                        <p:tgtEl>
                                          <p:spTgt spid="5">
                                            <p:txEl>
                                              <p:pRg st="4" end="4"/>
                                            </p:txEl>
                                          </p:spTgt>
                                        </p:tgtEl>
                                      </p:cBhvr>
                                      <p:to x="100000" y="100000"/>
                                    </p:animScale>
                                    <p:animScale>
                                      <p:cBhvr>
                                        <p:cTn id="49" dur="26">
                                          <p:stCondLst>
                                            <p:cond delay="1642"/>
                                          </p:stCondLst>
                                        </p:cTn>
                                        <p:tgtEl>
                                          <p:spTgt spid="5">
                                            <p:txEl>
                                              <p:pRg st="4" end="4"/>
                                            </p:txEl>
                                          </p:spTgt>
                                        </p:tgtEl>
                                      </p:cBhvr>
                                      <p:to x="100000" y="90000"/>
                                    </p:animScale>
                                    <p:animScale>
                                      <p:cBhvr>
                                        <p:cTn id="50" dur="166" decel="50000">
                                          <p:stCondLst>
                                            <p:cond delay="1668"/>
                                          </p:stCondLst>
                                        </p:cTn>
                                        <p:tgtEl>
                                          <p:spTgt spid="5">
                                            <p:txEl>
                                              <p:pRg st="4" end="4"/>
                                            </p:txEl>
                                          </p:spTgt>
                                        </p:tgtEl>
                                      </p:cBhvr>
                                      <p:to x="100000" y="100000"/>
                                    </p:animScale>
                                    <p:animScale>
                                      <p:cBhvr>
                                        <p:cTn id="51" dur="26">
                                          <p:stCondLst>
                                            <p:cond delay="1808"/>
                                          </p:stCondLst>
                                        </p:cTn>
                                        <p:tgtEl>
                                          <p:spTgt spid="5">
                                            <p:txEl>
                                              <p:pRg st="4" end="4"/>
                                            </p:txEl>
                                          </p:spTgt>
                                        </p:tgtEl>
                                      </p:cBhvr>
                                      <p:to x="100000" y="95000"/>
                                    </p:animScale>
                                    <p:animScale>
                                      <p:cBhvr>
                                        <p:cTn id="52"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D234-0F19-3340-97E1-9BA271246EAE}"/>
              </a:ext>
            </a:extLst>
          </p:cNvPr>
          <p:cNvSpPr>
            <a:spLocks noGrp="1"/>
          </p:cNvSpPr>
          <p:nvPr>
            <p:ph type="title"/>
          </p:nvPr>
        </p:nvSpPr>
        <p:spPr/>
        <p:txBody>
          <a:bodyPr/>
          <a:lstStyle/>
          <a:p>
            <a:r>
              <a:rPr lang="en-US" dirty="0"/>
              <a:t>Credit Award</a:t>
            </a:r>
          </a:p>
        </p:txBody>
      </p:sp>
      <p:pic>
        <p:nvPicPr>
          <p:cNvPr id="4" name="Picture 3" descr="Graphical user interface, text&#10;&#10;Description automatically generated">
            <a:extLst>
              <a:ext uri="{FF2B5EF4-FFF2-40B4-BE49-F238E27FC236}">
                <a16:creationId xmlns:a16="http://schemas.microsoft.com/office/drawing/2014/main" id="{511B1FD1-3196-224C-A453-4B010BB0B4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08" t="45949" r="41768" b="40848"/>
          <a:stretch/>
        </p:blipFill>
        <p:spPr bwMode="auto">
          <a:xfrm>
            <a:off x="0" y="2202024"/>
            <a:ext cx="9139465" cy="164592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4340257-A1F8-C04C-80DE-2DC7C2ABECBC}"/>
                  </a:ext>
                </a:extLst>
              </p14:cNvPr>
              <p14:cNvContentPartPr/>
              <p14:nvPr/>
            </p14:nvContentPartPr>
            <p14:xfrm>
              <a:off x="450691" y="3267904"/>
              <a:ext cx="1943280" cy="45360"/>
            </p14:xfrm>
          </p:contentPart>
        </mc:Choice>
        <mc:Fallback xmlns="">
          <p:pic>
            <p:nvPicPr>
              <p:cNvPr id="6" name="Ink 5">
                <a:extLst>
                  <a:ext uri="{FF2B5EF4-FFF2-40B4-BE49-F238E27FC236}">
                    <a16:creationId xmlns:a16="http://schemas.microsoft.com/office/drawing/2014/main" id="{14340257-A1F8-C04C-80DE-2DC7C2ABECBC}"/>
                  </a:ext>
                </a:extLst>
              </p:cNvPr>
              <p:cNvPicPr/>
              <p:nvPr/>
            </p:nvPicPr>
            <p:blipFill>
              <a:blip r:embed="rId5"/>
              <a:stretch>
                <a:fillRect/>
              </a:stretch>
            </p:blipFill>
            <p:spPr>
              <a:xfrm>
                <a:off x="378691" y="3123904"/>
                <a:ext cx="20869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9BC5ABBC-5D34-3843-B2C7-0803EF91F9DB}"/>
                  </a:ext>
                </a:extLst>
              </p14:cNvPr>
              <p14:cNvContentPartPr/>
              <p14:nvPr/>
            </p14:nvContentPartPr>
            <p14:xfrm>
              <a:off x="8414611" y="3190144"/>
              <a:ext cx="592200" cy="114840"/>
            </p14:xfrm>
          </p:contentPart>
        </mc:Choice>
        <mc:Fallback xmlns="">
          <p:pic>
            <p:nvPicPr>
              <p:cNvPr id="7" name="Ink 6">
                <a:extLst>
                  <a:ext uri="{FF2B5EF4-FFF2-40B4-BE49-F238E27FC236}">
                    <a16:creationId xmlns:a16="http://schemas.microsoft.com/office/drawing/2014/main" id="{9BC5ABBC-5D34-3843-B2C7-0803EF91F9DB}"/>
                  </a:ext>
                </a:extLst>
              </p:cNvPr>
              <p:cNvPicPr/>
              <p:nvPr/>
            </p:nvPicPr>
            <p:blipFill>
              <a:blip r:embed="rId7"/>
              <a:stretch>
                <a:fillRect/>
              </a:stretch>
            </p:blipFill>
            <p:spPr>
              <a:xfrm>
                <a:off x="8342611" y="3045691"/>
                <a:ext cx="735840" cy="403385"/>
              </a:xfrm>
              <a:prstGeom prst="rect">
                <a:avLst/>
              </a:prstGeom>
            </p:spPr>
          </p:pic>
        </mc:Fallback>
      </mc:AlternateContent>
      <p:sp>
        <p:nvSpPr>
          <p:cNvPr id="3" name="TextBox 2">
            <a:extLst>
              <a:ext uri="{FF2B5EF4-FFF2-40B4-BE49-F238E27FC236}">
                <a16:creationId xmlns:a16="http://schemas.microsoft.com/office/drawing/2014/main" id="{5565282B-CB67-3E4B-8D27-E8F9EA97331D}"/>
              </a:ext>
            </a:extLst>
          </p:cNvPr>
          <p:cNvSpPr txBox="1"/>
          <p:nvPr/>
        </p:nvSpPr>
        <p:spPr>
          <a:xfrm>
            <a:off x="653143" y="4721290"/>
            <a:ext cx="5482591" cy="523220"/>
          </a:xfrm>
          <a:prstGeom prst="rect">
            <a:avLst/>
          </a:prstGeom>
          <a:noFill/>
        </p:spPr>
        <p:txBody>
          <a:bodyPr wrap="none" rtlCol="0">
            <a:spAutoFit/>
          </a:bodyPr>
          <a:lstStyle/>
          <a:p>
            <a:r>
              <a:rPr lang="en-US" sz="2800" dirty="0"/>
              <a:t>How often is this credit awarded?</a:t>
            </a:r>
          </a:p>
        </p:txBody>
      </p:sp>
    </p:spTree>
    <p:extLst>
      <p:ext uri="{BB962C8B-B14F-4D97-AF65-F5344CB8AC3E}">
        <p14:creationId xmlns:p14="http://schemas.microsoft.com/office/powerpoint/2010/main" val="262619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A7CA-C8AE-FD48-8A1F-F41AE2FE482F}"/>
              </a:ext>
            </a:extLst>
          </p:cNvPr>
          <p:cNvSpPr>
            <a:spLocks noGrp="1"/>
          </p:cNvSpPr>
          <p:nvPr>
            <p:ph type="title"/>
          </p:nvPr>
        </p:nvSpPr>
        <p:spPr>
          <a:xfrm>
            <a:off x="895740" y="206216"/>
            <a:ext cx="7371182" cy="566738"/>
          </a:xfrm>
        </p:spPr>
        <p:txBody>
          <a:bodyPr/>
          <a:lstStyle/>
          <a:p>
            <a:pPr algn="ctr"/>
            <a:r>
              <a:rPr lang="en-US" sz="3200" dirty="0"/>
              <a:t>More Military Science Credit</a:t>
            </a:r>
          </a:p>
        </p:txBody>
      </p:sp>
      <p:pic>
        <p:nvPicPr>
          <p:cNvPr id="6" name="Picture 5" descr="Graphical user interface, text, application, email&#10;&#10;Description automatically generated">
            <a:extLst>
              <a:ext uri="{FF2B5EF4-FFF2-40B4-BE49-F238E27FC236}">
                <a16:creationId xmlns:a16="http://schemas.microsoft.com/office/drawing/2014/main" id="{082A8F62-200D-7549-95B5-411962E8EF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9" t="6080" r="3301" b="15851"/>
          <a:stretch/>
        </p:blipFill>
        <p:spPr bwMode="auto">
          <a:xfrm>
            <a:off x="0" y="1866026"/>
            <a:ext cx="9190660" cy="216003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7B1432E-541A-9743-90E4-32589F760367}"/>
                  </a:ext>
                </a:extLst>
              </p14:cNvPr>
              <p14:cNvContentPartPr/>
              <p14:nvPr/>
            </p14:nvContentPartPr>
            <p14:xfrm>
              <a:off x="1133971" y="3822304"/>
              <a:ext cx="1491120" cy="43920"/>
            </p14:xfrm>
          </p:contentPart>
        </mc:Choice>
        <mc:Fallback xmlns="">
          <p:pic>
            <p:nvPicPr>
              <p:cNvPr id="5" name="Ink 4">
                <a:extLst>
                  <a:ext uri="{FF2B5EF4-FFF2-40B4-BE49-F238E27FC236}">
                    <a16:creationId xmlns:a16="http://schemas.microsoft.com/office/drawing/2014/main" id="{57B1432E-541A-9743-90E4-32589F760367}"/>
                  </a:ext>
                </a:extLst>
              </p:cNvPr>
              <p:cNvPicPr/>
              <p:nvPr/>
            </p:nvPicPr>
            <p:blipFill>
              <a:blip r:embed="rId5"/>
              <a:stretch>
                <a:fillRect/>
              </a:stretch>
            </p:blipFill>
            <p:spPr>
              <a:xfrm>
                <a:off x="1062331" y="3678664"/>
                <a:ext cx="16347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446111F-7111-4F47-99A5-CA907FB8A2B6}"/>
                  </a:ext>
                </a:extLst>
              </p14:cNvPr>
              <p14:cNvContentPartPr/>
              <p14:nvPr/>
            </p14:nvContentPartPr>
            <p14:xfrm>
              <a:off x="6667171" y="3878824"/>
              <a:ext cx="421920" cy="41040"/>
            </p14:xfrm>
          </p:contentPart>
        </mc:Choice>
        <mc:Fallback xmlns="">
          <p:pic>
            <p:nvPicPr>
              <p:cNvPr id="7" name="Ink 6">
                <a:extLst>
                  <a:ext uri="{FF2B5EF4-FFF2-40B4-BE49-F238E27FC236}">
                    <a16:creationId xmlns:a16="http://schemas.microsoft.com/office/drawing/2014/main" id="{0446111F-7111-4F47-99A5-CA907FB8A2B6}"/>
                  </a:ext>
                </a:extLst>
              </p:cNvPr>
              <p:cNvPicPr/>
              <p:nvPr/>
            </p:nvPicPr>
            <p:blipFill>
              <a:blip r:embed="rId7"/>
              <a:stretch>
                <a:fillRect/>
              </a:stretch>
            </p:blipFill>
            <p:spPr>
              <a:xfrm>
                <a:off x="6595171" y="3734824"/>
                <a:ext cx="565560" cy="328680"/>
              </a:xfrm>
              <a:prstGeom prst="rect">
                <a:avLst/>
              </a:prstGeom>
            </p:spPr>
          </p:pic>
        </mc:Fallback>
      </mc:AlternateContent>
    </p:spTree>
    <p:extLst>
      <p:ext uri="{BB962C8B-B14F-4D97-AF65-F5344CB8AC3E}">
        <p14:creationId xmlns:p14="http://schemas.microsoft.com/office/powerpoint/2010/main" val="1206477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7097-7DFB-EA4A-A165-FDABB4CEAB36}"/>
              </a:ext>
            </a:extLst>
          </p:cNvPr>
          <p:cNvSpPr>
            <a:spLocks noGrp="1"/>
          </p:cNvSpPr>
          <p:nvPr>
            <p:ph type="title"/>
          </p:nvPr>
        </p:nvSpPr>
        <p:spPr/>
        <p:txBody>
          <a:bodyPr/>
          <a:lstStyle/>
          <a:p>
            <a:r>
              <a:rPr lang="en-US" dirty="0"/>
              <a:t>Credit Awards</a:t>
            </a:r>
          </a:p>
        </p:txBody>
      </p:sp>
      <p:sp>
        <p:nvSpPr>
          <p:cNvPr id="3" name="Text Placeholder 2">
            <a:extLst>
              <a:ext uri="{FF2B5EF4-FFF2-40B4-BE49-F238E27FC236}">
                <a16:creationId xmlns:a16="http://schemas.microsoft.com/office/drawing/2014/main" id="{8EC9FB05-D075-7C48-B0DE-61BC8CBB93BF}"/>
              </a:ext>
            </a:extLst>
          </p:cNvPr>
          <p:cNvSpPr>
            <a:spLocks noGrp="1"/>
          </p:cNvSpPr>
          <p:nvPr>
            <p:ph type="body" idx="1"/>
          </p:nvPr>
        </p:nvSpPr>
        <p:spPr/>
        <p:txBody>
          <a:bodyPr/>
          <a:lstStyle/>
          <a:p>
            <a:r>
              <a:rPr lang="en-US" dirty="0"/>
              <a:t>ACE Recommendation</a:t>
            </a:r>
          </a:p>
        </p:txBody>
      </p:sp>
      <p:sp>
        <p:nvSpPr>
          <p:cNvPr id="4" name="Text Placeholder 3">
            <a:extLst>
              <a:ext uri="{FF2B5EF4-FFF2-40B4-BE49-F238E27FC236}">
                <a16:creationId xmlns:a16="http://schemas.microsoft.com/office/drawing/2014/main" id="{DFD34FB4-F5F7-AD41-937D-D67602E6E1D2}"/>
              </a:ext>
            </a:extLst>
          </p:cNvPr>
          <p:cNvSpPr>
            <a:spLocks noGrp="1"/>
          </p:cNvSpPr>
          <p:nvPr>
            <p:ph type="body" idx="2"/>
          </p:nvPr>
        </p:nvSpPr>
        <p:spPr/>
        <p:txBody>
          <a:bodyPr/>
          <a:lstStyle/>
          <a:p>
            <a:r>
              <a:rPr lang="en-US" dirty="0"/>
              <a:t>Physical Conditioning</a:t>
            </a:r>
          </a:p>
          <a:p>
            <a:pPr lvl="1"/>
            <a:r>
              <a:rPr lang="en-US" dirty="0"/>
              <a:t>2 semester hours</a:t>
            </a:r>
          </a:p>
          <a:p>
            <a:r>
              <a:rPr lang="en-US" dirty="0"/>
              <a:t>Military Science</a:t>
            </a:r>
          </a:p>
          <a:p>
            <a:pPr lvl="1"/>
            <a:r>
              <a:rPr lang="en-US" dirty="0"/>
              <a:t>4 semester hours</a:t>
            </a:r>
          </a:p>
        </p:txBody>
      </p:sp>
      <p:sp>
        <p:nvSpPr>
          <p:cNvPr id="5" name="Text Placeholder 4">
            <a:extLst>
              <a:ext uri="{FF2B5EF4-FFF2-40B4-BE49-F238E27FC236}">
                <a16:creationId xmlns:a16="http://schemas.microsoft.com/office/drawing/2014/main" id="{D0BCCEEC-947B-3E4D-96B6-8CB5F38BB2A9}"/>
              </a:ext>
            </a:extLst>
          </p:cNvPr>
          <p:cNvSpPr>
            <a:spLocks noGrp="1"/>
          </p:cNvSpPr>
          <p:nvPr>
            <p:ph type="body" idx="3"/>
          </p:nvPr>
        </p:nvSpPr>
        <p:spPr/>
        <p:txBody>
          <a:bodyPr/>
          <a:lstStyle/>
          <a:p>
            <a:r>
              <a:rPr lang="en-US" dirty="0" smtClean="0"/>
              <a:t>Degree Credit</a:t>
            </a:r>
            <a:endParaRPr lang="en-US" dirty="0"/>
          </a:p>
        </p:txBody>
      </p:sp>
      <p:sp>
        <p:nvSpPr>
          <p:cNvPr id="6" name="Text Placeholder 5">
            <a:extLst>
              <a:ext uri="{FF2B5EF4-FFF2-40B4-BE49-F238E27FC236}">
                <a16:creationId xmlns:a16="http://schemas.microsoft.com/office/drawing/2014/main" id="{722C5A8B-9E59-0C49-82F4-C92C0E1DC688}"/>
              </a:ext>
            </a:extLst>
          </p:cNvPr>
          <p:cNvSpPr>
            <a:spLocks noGrp="1"/>
          </p:cNvSpPr>
          <p:nvPr>
            <p:ph type="body" idx="4"/>
          </p:nvPr>
        </p:nvSpPr>
        <p:spPr/>
        <p:txBody>
          <a:bodyPr/>
          <a:lstStyle/>
          <a:p>
            <a:r>
              <a:rPr lang="en-US" dirty="0"/>
              <a:t>Physical Education</a:t>
            </a:r>
          </a:p>
          <a:p>
            <a:pPr lvl="1"/>
            <a:r>
              <a:rPr lang="en-US" dirty="0"/>
              <a:t>Course waived</a:t>
            </a:r>
          </a:p>
          <a:p>
            <a:r>
              <a:rPr lang="en-US" dirty="0"/>
              <a:t>Military Science</a:t>
            </a:r>
          </a:p>
          <a:p>
            <a:pPr lvl="1"/>
            <a:r>
              <a:rPr lang="en-US" dirty="0"/>
              <a:t>none</a:t>
            </a:r>
          </a:p>
        </p:txBody>
      </p:sp>
      <p:pic>
        <p:nvPicPr>
          <p:cNvPr id="7" name="Picture 6"/>
          <p:cNvPicPr>
            <a:picLocks noChangeAspect="1"/>
          </p:cNvPicPr>
          <p:nvPr/>
        </p:nvPicPr>
        <p:blipFill rotWithShape="1">
          <a:blip r:embed="rId3"/>
          <a:srcRect l="24730" t="39487" r="64731" b="47307"/>
          <a:stretch/>
        </p:blipFill>
        <p:spPr>
          <a:xfrm>
            <a:off x="1915246" y="4036219"/>
            <a:ext cx="5164283" cy="1820198"/>
          </a:xfrm>
          <a:prstGeom prst="rect">
            <a:avLst/>
          </a:prstGeom>
        </p:spPr>
      </p:pic>
    </p:spTree>
    <p:extLst>
      <p:ext uri="{BB962C8B-B14F-4D97-AF65-F5344CB8AC3E}">
        <p14:creationId xmlns:p14="http://schemas.microsoft.com/office/powerpoint/2010/main" val="944888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EB88-2426-E146-BBF5-EB992A9C7CF6}"/>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4A66F759-7C69-9E41-AFE4-C5AE91644039}"/>
              </a:ext>
            </a:extLst>
          </p:cNvPr>
          <p:cNvSpPr>
            <a:spLocks noGrp="1"/>
          </p:cNvSpPr>
          <p:nvPr>
            <p:ph type="body" idx="1"/>
          </p:nvPr>
        </p:nvSpPr>
        <p:spPr/>
        <p:txBody>
          <a:bodyPr/>
          <a:lstStyle/>
          <a:p>
            <a:r>
              <a:rPr lang="en-US" dirty="0"/>
              <a:t>Student Awarded minimal credit from ACE recommendation</a:t>
            </a:r>
          </a:p>
          <a:p>
            <a:r>
              <a:rPr lang="en-US" dirty="0"/>
              <a:t>Student pursued a minor w/out knowing they had available credit</a:t>
            </a:r>
          </a:p>
        </p:txBody>
      </p:sp>
    </p:spTree>
    <p:extLst>
      <p:ext uri="{BB962C8B-B14F-4D97-AF65-F5344CB8AC3E}">
        <p14:creationId xmlns:p14="http://schemas.microsoft.com/office/powerpoint/2010/main" val="13504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PLA Impacts</a:t>
            </a:r>
            <a:endParaRPr lang="en-US" dirty="0"/>
          </a:p>
        </p:txBody>
      </p:sp>
      <p:sp>
        <p:nvSpPr>
          <p:cNvPr id="3" name="Text Placeholder 2"/>
          <p:cNvSpPr>
            <a:spLocks noGrp="1"/>
          </p:cNvSpPr>
          <p:nvPr>
            <p:ph type="body" idx="1"/>
          </p:nvPr>
        </p:nvSpPr>
        <p:spPr/>
        <p:txBody>
          <a:bodyPr/>
          <a:lstStyle/>
          <a:p>
            <a:r>
              <a:rPr lang="en-US" dirty="0" smtClean="0"/>
              <a:t>Military Experience</a:t>
            </a:r>
            <a:endParaRPr lang="en-US" dirty="0"/>
          </a:p>
        </p:txBody>
      </p:sp>
      <p:sp>
        <p:nvSpPr>
          <p:cNvPr id="4" name="Text Placeholder 3"/>
          <p:cNvSpPr>
            <a:spLocks noGrp="1"/>
          </p:cNvSpPr>
          <p:nvPr>
            <p:ph type="body" idx="2"/>
          </p:nvPr>
        </p:nvSpPr>
        <p:spPr/>
        <p:txBody>
          <a:bodyPr/>
          <a:lstStyle/>
          <a:p>
            <a:r>
              <a:rPr lang="en-US" dirty="0" smtClean="0"/>
              <a:t>Credit for deployments under multi-culturalism or Humanities elective</a:t>
            </a:r>
          </a:p>
          <a:p>
            <a:r>
              <a:rPr lang="en-US" dirty="0" smtClean="0"/>
              <a:t>Credit for years in services under business experiential learning</a:t>
            </a:r>
            <a:endParaRPr lang="en-US" dirty="0"/>
          </a:p>
        </p:txBody>
      </p:sp>
      <p:sp>
        <p:nvSpPr>
          <p:cNvPr id="5" name="Text Placeholder 4"/>
          <p:cNvSpPr>
            <a:spLocks noGrp="1"/>
          </p:cNvSpPr>
          <p:nvPr>
            <p:ph type="body" idx="3"/>
          </p:nvPr>
        </p:nvSpPr>
        <p:spPr/>
        <p:txBody>
          <a:bodyPr/>
          <a:lstStyle/>
          <a:p>
            <a:r>
              <a:rPr lang="en-US" dirty="0" smtClean="0"/>
              <a:t>Portfolio/Interviews</a:t>
            </a:r>
            <a:endParaRPr lang="en-US" dirty="0"/>
          </a:p>
        </p:txBody>
      </p:sp>
      <p:sp>
        <p:nvSpPr>
          <p:cNvPr id="6" name="Text Placeholder 5"/>
          <p:cNvSpPr>
            <a:spLocks noGrp="1"/>
          </p:cNvSpPr>
          <p:nvPr>
            <p:ph type="body" idx="4"/>
          </p:nvPr>
        </p:nvSpPr>
        <p:spPr/>
        <p:txBody>
          <a:bodyPr/>
          <a:lstStyle/>
          <a:p>
            <a:r>
              <a:rPr lang="en-US" dirty="0" smtClean="0"/>
              <a:t>Demonstrate knowledge in land-navigation for credit within geography department</a:t>
            </a:r>
            <a:endParaRPr lang="en-US" dirty="0"/>
          </a:p>
        </p:txBody>
      </p:sp>
    </p:spTree>
    <p:extLst>
      <p:ext uri="{BB962C8B-B14F-4D97-AF65-F5344CB8AC3E}">
        <p14:creationId xmlns:p14="http://schemas.microsoft.com/office/powerpoint/2010/main" val="78586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196F-4167-2347-86D3-EFC7009F61CE}"/>
              </a:ext>
            </a:extLst>
          </p:cNvPr>
          <p:cNvSpPr>
            <a:spLocks noGrp="1"/>
          </p:cNvSpPr>
          <p:nvPr>
            <p:ph type="title"/>
          </p:nvPr>
        </p:nvSpPr>
        <p:spPr/>
        <p:txBody>
          <a:bodyPr/>
          <a:lstStyle/>
          <a:p>
            <a:r>
              <a:rPr lang="en-US" dirty="0" smtClean="0"/>
              <a:t>Campus Impact</a:t>
            </a:r>
            <a:endParaRPr lang="en-US" dirty="0"/>
          </a:p>
        </p:txBody>
      </p:sp>
      <p:sp>
        <p:nvSpPr>
          <p:cNvPr id="3" name="Text Placeholder 2">
            <a:extLst>
              <a:ext uri="{FF2B5EF4-FFF2-40B4-BE49-F238E27FC236}">
                <a16:creationId xmlns:a16="http://schemas.microsoft.com/office/drawing/2014/main" id="{A26E71CE-BC95-3049-B553-ABA9164404C5}"/>
              </a:ext>
            </a:extLst>
          </p:cNvPr>
          <p:cNvSpPr>
            <a:spLocks noGrp="1"/>
          </p:cNvSpPr>
          <p:nvPr>
            <p:ph type="body" idx="1"/>
          </p:nvPr>
        </p:nvSpPr>
        <p:spPr/>
        <p:txBody>
          <a:bodyPr/>
          <a:lstStyle/>
          <a:p>
            <a:r>
              <a:rPr lang="en-US" dirty="0"/>
              <a:t>Training for those Evaluating PLA</a:t>
            </a:r>
          </a:p>
          <a:p>
            <a:r>
              <a:rPr lang="en-US" dirty="0"/>
              <a:t>Education for students to self-advocate</a:t>
            </a:r>
          </a:p>
          <a:p>
            <a:r>
              <a:rPr lang="en-US" dirty="0"/>
              <a:t>More Research</a:t>
            </a:r>
          </a:p>
          <a:p>
            <a:endParaRPr lang="en-US" dirty="0"/>
          </a:p>
        </p:txBody>
      </p:sp>
    </p:spTree>
    <p:extLst>
      <p:ext uri="{BB962C8B-B14F-4D97-AF65-F5344CB8AC3E}">
        <p14:creationId xmlns:p14="http://schemas.microsoft.com/office/powerpoint/2010/main" val="513187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2D73-69E8-1543-B9BE-11CFEE8E6FC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C506B7AA-3683-0248-9C85-5B56F44D16CA}"/>
              </a:ext>
            </a:extLst>
          </p:cNvPr>
          <p:cNvSpPr>
            <a:spLocks noGrp="1"/>
          </p:cNvSpPr>
          <p:nvPr>
            <p:ph type="body" idx="1"/>
          </p:nvPr>
        </p:nvSpPr>
        <p:spPr/>
        <p:txBody>
          <a:bodyPr/>
          <a:lstStyle/>
          <a:p>
            <a:r>
              <a:rPr lang="en-US" dirty="0"/>
              <a:t>Introduction</a:t>
            </a:r>
          </a:p>
          <a:p>
            <a:r>
              <a:rPr lang="en-US" dirty="0"/>
              <a:t>PLA example</a:t>
            </a:r>
          </a:p>
          <a:p>
            <a:r>
              <a:rPr lang="en-US" dirty="0"/>
              <a:t>Impact within Higher Education</a:t>
            </a:r>
          </a:p>
          <a:p>
            <a:r>
              <a:rPr lang="en-US" dirty="0"/>
              <a:t>Q&amp;A</a:t>
            </a:r>
          </a:p>
        </p:txBody>
      </p:sp>
    </p:spTree>
    <p:extLst>
      <p:ext uri="{BB962C8B-B14F-4D97-AF65-F5344CB8AC3E}">
        <p14:creationId xmlns:p14="http://schemas.microsoft.com/office/powerpoint/2010/main" val="81951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ammar &amp; Usage - Excelsior College OWL"/>
          <p:cNvPicPr>
            <a:picLocks noGrp="1" noChangeAspect="1"/>
          </p:cNvPicPr>
          <p:nvPr>
            <p:ph type="pic" idx="2"/>
          </p:nvPr>
        </p:nvPicPr>
        <p:blipFill>
          <a:blip r:embed="rId3">
            <a:extLst>
              <a:ext uri="{28A0092B-C50C-407E-A947-70E740481C1C}">
                <a14:useLocalDpi xmlns:a14="http://schemas.microsoft.com/office/drawing/2010/main" val="0"/>
              </a:ext>
            </a:extLst>
          </a:blip>
          <a:srcRect t="12500" b="12500"/>
          <a:stretch>
            <a:fillRect/>
          </a:stretch>
        </p:blipFill>
        <p:spPr>
          <a:xfrm>
            <a:off x="1779588" y="1158875"/>
            <a:ext cx="5486400" cy="4114800"/>
          </a:xfrm>
        </p:spPr>
      </p:pic>
      <p:sp>
        <p:nvSpPr>
          <p:cNvPr id="7" name="Rectangle 6"/>
          <p:cNvSpPr/>
          <p:nvPr/>
        </p:nvSpPr>
        <p:spPr>
          <a:xfrm>
            <a:off x="2872335" y="97135"/>
            <a:ext cx="330090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Questions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496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0" y="195299"/>
            <a:ext cx="91440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Open Sans"/>
              <a:buNone/>
            </a:pPr>
            <a:r>
              <a:rPr lang="en-US" dirty="0"/>
              <a:t>Contact Information</a:t>
            </a:r>
            <a:endParaRPr dirty="0"/>
          </a:p>
        </p:txBody>
      </p:sp>
      <p:sp>
        <p:nvSpPr>
          <p:cNvPr id="109" name="Google Shape;109;p4"/>
          <p:cNvSpPr txBox="1">
            <a:spLocks noGrp="1"/>
          </p:cNvSpPr>
          <p:nvPr>
            <p:ph type="body" idx="1"/>
          </p:nvPr>
        </p:nvSpPr>
        <p:spPr>
          <a:xfrm>
            <a:off x="661167" y="2039112"/>
            <a:ext cx="8229600" cy="343412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000"/>
              <a:buNone/>
            </a:pPr>
            <a:endParaRPr lang="en-US" sz="2000" dirty="0"/>
          </a:p>
          <a:p>
            <a:pPr marL="0" lvl="0" indent="0" algn="ctr" rtl="0">
              <a:spcBef>
                <a:spcPts val="0"/>
              </a:spcBef>
              <a:spcAft>
                <a:spcPts val="0"/>
              </a:spcAft>
              <a:buClr>
                <a:schemeClr val="dk1"/>
              </a:buClr>
              <a:buSzPts val="2000"/>
              <a:buNone/>
            </a:pPr>
            <a:r>
              <a:rPr lang="en-US" sz="2000" dirty="0"/>
              <a:t>Tiffany Baker-Strothkamp, CRC</a:t>
            </a:r>
          </a:p>
          <a:p>
            <a:pPr marL="0" lvl="0" indent="0" algn="ctr" rtl="0">
              <a:spcBef>
                <a:spcPts val="0"/>
              </a:spcBef>
              <a:spcAft>
                <a:spcPts val="0"/>
              </a:spcAft>
              <a:buClr>
                <a:schemeClr val="dk1"/>
              </a:buClr>
              <a:buSzPts val="2000"/>
              <a:buNone/>
            </a:pPr>
            <a:r>
              <a:rPr lang="en-US" sz="2000" dirty="0"/>
              <a:t>Transition and Support Coordinator</a:t>
            </a:r>
          </a:p>
          <a:p>
            <a:pPr marL="0" lvl="0" indent="0" algn="ctr" rtl="0">
              <a:spcBef>
                <a:spcPts val="0"/>
              </a:spcBef>
              <a:spcAft>
                <a:spcPts val="0"/>
              </a:spcAft>
              <a:buClr>
                <a:schemeClr val="dk1"/>
              </a:buClr>
              <a:buSzPts val="2000"/>
              <a:buNone/>
            </a:pPr>
            <a:r>
              <a:rPr lang="en-US" sz="2000" dirty="0"/>
              <a:t>Veteran &amp; Military Student Services</a:t>
            </a:r>
          </a:p>
          <a:p>
            <a:pPr marL="0" lvl="0" indent="0" algn="ctr" rtl="0">
              <a:spcBef>
                <a:spcPts val="0"/>
              </a:spcBef>
              <a:spcAft>
                <a:spcPts val="0"/>
              </a:spcAft>
              <a:buClr>
                <a:schemeClr val="dk1"/>
              </a:buClr>
              <a:buSzPts val="2000"/>
              <a:buNone/>
            </a:pPr>
            <a:r>
              <a:rPr lang="en-US" sz="2000" dirty="0"/>
              <a:t>University of Colorado Denver | Anschutz Medical Campus</a:t>
            </a:r>
          </a:p>
          <a:p>
            <a:pPr marL="0" lvl="0" indent="0" algn="ctr" rtl="0">
              <a:spcBef>
                <a:spcPts val="0"/>
              </a:spcBef>
              <a:spcAft>
                <a:spcPts val="0"/>
              </a:spcAft>
              <a:buClr>
                <a:schemeClr val="dk1"/>
              </a:buClr>
              <a:buSzPts val="2000"/>
              <a:buNone/>
            </a:pPr>
            <a:endParaRPr lang="en-US" sz="2000" dirty="0"/>
          </a:p>
          <a:p>
            <a:pPr marL="0" lvl="0" indent="0" algn="ctr" rtl="0">
              <a:spcBef>
                <a:spcPts val="0"/>
              </a:spcBef>
              <a:spcAft>
                <a:spcPts val="0"/>
              </a:spcAft>
              <a:buClr>
                <a:schemeClr val="dk1"/>
              </a:buClr>
              <a:buSzPts val="2000"/>
              <a:buNone/>
            </a:pPr>
            <a:r>
              <a:rPr lang="en-US" sz="2000" dirty="0">
                <a:hlinkClick r:id="rId3"/>
              </a:rPr>
              <a:t>tiffany.baker-Strothkamp@ucdenver.edu</a:t>
            </a:r>
            <a:r>
              <a:rPr lang="en-US" sz="2000" dirty="0"/>
              <a:t> 		303-315-7300</a:t>
            </a:r>
            <a:endParaRPr sz="2000" dirty="0"/>
          </a:p>
          <a:p>
            <a:pPr marL="0" lvl="0" indent="0" algn="ctr" rtl="0">
              <a:spcBef>
                <a:spcPts val="400"/>
              </a:spcBef>
              <a:spcAft>
                <a:spcPts val="0"/>
              </a:spcAft>
              <a:buClr>
                <a:schemeClr val="dk1"/>
              </a:buClr>
              <a:buSzPts val="2000"/>
              <a:buNone/>
            </a:pPr>
            <a:endParaRPr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0" y="195299"/>
            <a:ext cx="91440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Open Sans"/>
              <a:buNone/>
            </a:pPr>
            <a:r>
              <a:rPr lang="en-US" dirty="0"/>
              <a:t>Contact Information</a:t>
            </a:r>
            <a:endParaRPr dirty="0"/>
          </a:p>
        </p:txBody>
      </p:sp>
      <p:sp>
        <p:nvSpPr>
          <p:cNvPr id="109" name="Google Shape;109;p4"/>
          <p:cNvSpPr txBox="1">
            <a:spLocks noGrp="1"/>
          </p:cNvSpPr>
          <p:nvPr>
            <p:ph type="body" idx="1"/>
          </p:nvPr>
        </p:nvSpPr>
        <p:spPr>
          <a:xfrm>
            <a:off x="242596" y="2039112"/>
            <a:ext cx="8648171" cy="343412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000"/>
              <a:buNone/>
            </a:pPr>
            <a:endParaRPr lang="en-US" sz="2000" dirty="0"/>
          </a:p>
          <a:p>
            <a:pPr marL="0" lvl="0" indent="0" algn="ctr" rtl="0">
              <a:spcBef>
                <a:spcPts val="0"/>
              </a:spcBef>
              <a:spcAft>
                <a:spcPts val="0"/>
              </a:spcAft>
              <a:buClr>
                <a:schemeClr val="dk1"/>
              </a:buClr>
              <a:buSzPts val="2000"/>
              <a:buNone/>
            </a:pPr>
            <a:r>
              <a:rPr lang="en-US" sz="2000" dirty="0"/>
              <a:t>Tiffany </a:t>
            </a:r>
            <a:r>
              <a:rPr lang="en-US" sz="2000" dirty="0" smtClean="0"/>
              <a:t>Baker, </a:t>
            </a:r>
            <a:r>
              <a:rPr lang="en-US" sz="2000" dirty="0"/>
              <a:t>CRC</a:t>
            </a:r>
          </a:p>
          <a:p>
            <a:pPr marL="0" lvl="0" indent="0" algn="ctr" rtl="0">
              <a:spcBef>
                <a:spcPts val="0"/>
              </a:spcBef>
              <a:spcAft>
                <a:spcPts val="0"/>
              </a:spcAft>
              <a:buClr>
                <a:schemeClr val="dk1"/>
              </a:buClr>
              <a:buSzPts val="2000"/>
              <a:buNone/>
            </a:pPr>
            <a:r>
              <a:rPr lang="en-US" sz="2000" dirty="0"/>
              <a:t>Transition and Support Coordinator</a:t>
            </a:r>
          </a:p>
          <a:p>
            <a:pPr marL="0" lvl="0" indent="0" algn="ctr" rtl="0">
              <a:spcBef>
                <a:spcPts val="0"/>
              </a:spcBef>
              <a:spcAft>
                <a:spcPts val="0"/>
              </a:spcAft>
              <a:buClr>
                <a:schemeClr val="dk1"/>
              </a:buClr>
              <a:buSzPts val="2000"/>
              <a:buNone/>
            </a:pPr>
            <a:r>
              <a:rPr lang="en-US" sz="2000" dirty="0"/>
              <a:t>Veteran &amp; Military Student Services</a:t>
            </a:r>
          </a:p>
          <a:p>
            <a:pPr marL="0" lvl="0" indent="0" algn="ctr" rtl="0">
              <a:spcBef>
                <a:spcPts val="0"/>
              </a:spcBef>
              <a:spcAft>
                <a:spcPts val="0"/>
              </a:spcAft>
              <a:buClr>
                <a:schemeClr val="dk1"/>
              </a:buClr>
              <a:buSzPts val="2000"/>
              <a:buNone/>
            </a:pPr>
            <a:r>
              <a:rPr lang="en-US" sz="2000" dirty="0"/>
              <a:t>University of Colorado Denver | Anschutz Medical Campus</a:t>
            </a:r>
          </a:p>
          <a:p>
            <a:pPr marL="0" lvl="0" indent="0" algn="ctr" rtl="0">
              <a:spcBef>
                <a:spcPts val="0"/>
              </a:spcBef>
              <a:spcAft>
                <a:spcPts val="0"/>
              </a:spcAft>
              <a:buClr>
                <a:schemeClr val="dk1"/>
              </a:buClr>
              <a:buSzPts val="2000"/>
              <a:buNone/>
            </a:pPr>
            <a:r>
              <a:rPr lang="en-US" sz="2000" dirty="0" smtClean="0">
                <a:hlinkClick r:id="rId3"/>
              </a:rPr>
              <a:t>tiffany.baker-Strothkamp@ucdenver.edu</a:t>
            </a:r>
            <a:r>
              <a:rPr lang="en-US" sz="2000" dirty="0" smtClean="0"/>
              <a:t> </a:t>
            </a:r>
            <a:r>
              <a:rPr lang="en-US" sz="2000" dirty="0"/>
              <a:t>	             	</a:t>
            </a:r>
            <a:r>
              <a:rPr lang="en-US" sz="2000" dirty="0" smtClean="0"/>
              <a:t>303-315-7300</a:t>
            </a:r>
          </a:p>
          <a:p>
            <a:pPr marL="0" lvl="0" indent="0" algn="ctr" rtl="0">
              <a:spcBef>
                <a:spcPts val="0"/>
              </a:spcBef>
              <a:spcAft>
                <a:spcPts val="0"/>
              </a:spcAft>
              <a:buClr>
                <a:schemeClr val="dk1"/>
              </a:buClr>
              <a:buSzPts val="2000"/>
              <a:buNone/>
            </a:pPr>
            <a:endParaRPr lang="en-US" sz="2000" dirty="0"/>
          </a:p>
          <a:p>
            <a:pPr marL="0" lvl="0" indent="0" algn="ctr">
              <a:spcBef>
                <a:spcPts val="0"/>
              </a:spcBef>
              <a:buSzPts val="2000"/>
              <a:buNone/>
            </a:pPr>
            <a:r>
              <a:rPr lang="en-US" sz="2000" dirty="0" smtClean="0"/>
              <a:t>EdD Candidate, Equity for Leadership in </a:t>
            </a:r>
            <a:r>
              <a:rPr lang="en-US" sz="2000" dirty="0"/>
              <a:t>Higher Education</a:t>
            </a:r>
            <a:br>
              <a:rPr lang="en-US" sz="2000" dirty="0"/>
            </a:br>
            <a:r>
              <a:rPr lang="en-US" sz="2000" dirty="0"/>
              <a:t>University of Colorado Denver</a:t>
            </a:r>
            <a:endParaRPr sz="2000" dirty="0"/>
          </a:p>
          <a:p>
            <a:pPr marL="0" lvl="0" indent="0" algn="ctr" rtl="0">
              <a:spcBef>
                <a:spcPts val="400"/>
              </a:spcBef>
              <a:spcAft>
                <a:spcPts val="0"/>
              </a:spcAft>
              <a:buClr>
                <a:schemeClr val="dk1"/>
              </a:buClr>
              <a:buSzPts val="2000"/>
              <a:buNone/>
            </a:pPr>
            <a:endParaRPr sz="2000" b="1" dirty="0"/>
          </a:p>
        </p:txBody>
      </p:sp>
    </p:spTree>
    <p:extLst>
      <p:ext uri="{BB962C8B-B14F-4D97-AF65-F5344CB8AC3E}">
        <p14:creationId xmlns:p14="http://schemas.microsoft.com/office/powerpoint/2010/main" val="252574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E5DD6D-4066-1443-AD6F-49B8F3C2C06D}"/>
              </a:ext>
            </a:extLst>
          </p:cNvPr>
          <p:cNvSpPr>
            <a:spLocks noGrp="1"/>
          </p:cNvSpPr>
          <p:nvPr>
            <p:ph type="body" idx="1"/>
          </p:nvPr>
        </p:nvSpPr>
        <p:spPr>
          <a:xfrm>
            <a:off x="0" y="1642189"/>
            <a:ext cx="8733453" cy="4292080"/>
          </a:xfrm>
        </p:spPr>
        <p:txBody>
          <a:bodyPr>
            <a:noAutofit/>
          </a:bodyPr>
          <a:lstStyle/>
          <a:p>
            <a:r>
              <a:rPr lang="en-US" sz="2800" dirty="0"/>
              <a:t>Prior Learning Assessments (PLA) in higher education are a way for students to progress their journey in higher education at a quicker pace. Student Veterans are one of the largest growing demographics in higher education. Even with the current emphasis on student development, little is known about how military experience translates into higher education. So where do PLA's fit into this and how prepared are institutions to support transitions veterans to successful students with credit awarding?</a:t>
            </a:r>
          </a:p>
        </p:txBody>
      </p:sp>
    </p:spTree>
    <p:extLst>
      <p:ext uri="{BB962C8B-B14F-4D97-AF65-F5344CB8AC3E}">
        <p14:creationId xmlns:p14="http://schemas.microsoft.com/office/powerpoint/2010/main" val="143538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B799-8971-0A46-BB76-CFE0267F6496}"/>
              </a:ext>
            </a:extLst>
          </p:cNvPr>
          <p:cNvSpPr>
            <a:spLocks noGrp="1"/>
          </p:cNvSpPr>
          <p:nvPr>
            <p:ph type="title"/>
          </p:nvPr>
        </p:nvSpPr>
        <p:spPr/>
        <p:txBody>
          <a:bodyPr/>
          <a:lstStyle/>
          <a:p>
            <a:r>
              <a:rPr lang="en-US" dirty="0"/>
              <a:t>PLA Definition</a:t>
            </a:r>
          </a:p>
        </p:txBody>
      </p:sp>
      <p:sp>
        <p:nvSpPr>
          <p:cNvPr id="3" name="Text Placeholder 2">
            <a:extLst>
              <a:ext uri="{FF2B5EF4-FFF2-40B4-BE49-F238E27FC236}">
                <a16:creationId xmlns:a16="http://schemas.microsoft.com/office/drawing/2014/main" id="{4E1FC0E5-0F43-4240-99D3-9C146F5B7ADF}"/>
              </a:ext>
            </a:extLst>
          </p:cNvPr>
          <p:cNvSpPr>
            <a:spLocks noGrp="1"/>
          </p:cNvSpPr>
          <p:nvPr>
            <p:ph type="body" idx="1"/>
          </p:nvPr>
        </p:nvSpPr>
        <p:spPr/>
        <p:txBody>
          <a:bodyPr>
            <a:normAutofit/>
          </a:bodyPr>
          <a:lstStyle/>
          <a:p>
            <a:r>
              <a:rPr lang="en-US" dirty="0"/>
              <a:t>Prior Learning Assessments acknowledge adults’ formal, informal and non-formal learning through the award of academic credit</a:t>
            </a:r>
          </a:p>
          <a:p>
            <a:endParaRPr lang="en-US" dirty="0"/>
          </a:p>
          <a:p>
            <a:pPr marL="114300" indent="0">
              <a:buNone/>
            </a:pPr>
            <a:endParaRPr lang="en-US" sz="900" dirty="0" smtClean="0"/>
          </a:p>
          <a:p>
            <a:pPr marL="114300" indent="0">
              <a:buNone/>
            </a:pPr>
            <a:endParaRPr lang="en-US" sz="900" dirty="0"/>
          </a:p>
          <a:p>
            <a:pPr marL="114300" indent="0">
              <a:buNone/>
            </a:pPr>
            <a:endParaRPr lang="en-US" sz="900" dirty="0" smtClean="0"/>
          </a:p>
          <a:p>
            <a:pPr marL="114300" indent="0">
              <a:buNone/>
            </a:pPr>
            <a:endParaRPr lang="en-US" sz="900" dirty="0"/>
          </a:p>
          <a:p>
            <a:pPr marL="114300" indent="0">
              <a:buNone/>
            </a:pPr>
            <a:endParaRPr lang="en-US" sz="900" dirty="0" smtClean="0"/>
          </a:p>
          <a:p>
            <a:pPr marL="114300" indent="0">
              <a:buNone/>
            </a:pPr>
            <a:endParaRPr lang="en-US" sz="900" dirty="0"/>
          </a:p>
          <a:p>
            <a:pPr marL="114300" indent="0">
              <a:buNone/>
            </a:pPr>
            <a:endParaRPr lang="en-US" sz="900" dirty="0" smtClean="0"/>
          </a:p>
          <a:p>
            <a:pPr marL="114300" indent="0">
              <a:buNone/>
            </a:pPr>
            <a:endParaRPr lang="en-US" sz="900" dirty="0"/>
          </a:p>
          <a:p>
            <a:pPr marL="114300" indent="0">
              <a:buNone/>
            </a:pPr>
            <a:r>
              <a:rPr lang="en-US" sz="900" dirty="0" smtClean="0"/>
              <a:t>* Stenlund</a:t>
            </a:r>
            <a:r>
              <a:rPr lang="en-US" sz="900" dirty="0"/>
              <a:t>, S. (2013). Agreement in assessment of prior learning related to higher education: An examination of interrater and intrarater reliability. </a:t>
            </a:r>
            <a:r>
              <a:rPr lang="en-US" sz="900" i="1" dirty="0"/>
              <a:t>International Journal of Lifelong Education</a:t>
            </a:r>
            <a:r>
              <a:rPr lang="en-US" sz="900" dirty="0"/>
              <a:t>, 32(4), 535-547. </a:t>
            </a:r>
            <a:r>
              <a:rPr lang="en-US" sz="900" u="sng" dirty="0">
                <a:hlinkClick r:id="rId3"/>
              </a:rPr>
              <a:t>https://doi.org/10.1080/02601370.2013.778077</a:t>
            </a:r>
            <a:r>
              <a:rPr lang="en-US" sz="900" dirty="0"/>
              <a:t> </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426474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2538-8A15-8F48-870A-E459C2148E12}"/>
              </a:ext>
            </a:extLst>
          </p:cNvPr>
          <p:cNvSpPr>
            <a:spLocks noGrp="1"/>
          </p:cNvSpPr>
          <p:nvPr>
            <p:ph type="title"/>
          </p:nvPr>
        </p:nvSpPr>
        <p:spPr/>
        <p:txBody>
          <a:bodyPr/>
          <a:lstStyle/>
          <a:p>
            <a:r>
              <a:rPr lang="en-US" dirty="0"/>
              <a:t>Types of PLA</a:t>
            </a:r>
          </a:p>
        </p:txBody>
      </p:sp>
      <p:sp>
        <p:nvSpPr>
          <p:cNvPr id="3" name="Text Placeholder 2">
            <a:extLst>
              <a:ext uri="{FF2B5EF4-FFF2-40B4-BE49-F238E27FC236}">
                <a16:creationId xmlns:a16="http://schemas.microsoft.com/office/drawing/2014/main" id="{40AB44D5-C46D-884A-A28B-FE5C855A3E7F}"/>
              </a:ext>
            </a:extLst>
          </p:cNvPr>
          <p:cNvSpPr>
            <a:spLocks noGrp="1"/>
          </p:cNvSpPr>
          <p:nvPr>
            <p:ph type="body" idx="1"/>
          </p:nvPr>
        </p:nvSpPr>
        <p:spPr/>
        <p:txBody>
          <a:bodyPr/>
          <a:lstStyle/>
          <a:p>
            <a:r>
              <a:rPr lang="en-US" dirty="0"/>
              <a:t>PLA’s</a:t>
            </a:r>
          </a:p>
        </p:txBody>
      </p:sp>
      <p:sp>
        <p:nvSpPr>
          <p:cNvPr id="4" name="Text Placeholder 3">
            <a:extLst>
              <a:ext uri="{FF2B5EF4-FFF2-40B4-BE49-F238E27FC236}">
                <a16:creationId xmlns:a16="http://schemas.microsoft.com/office/drawing/2014/main" id="{72B3E4D8-6001-FA48-B8C2-7078D36F5EEE}"/>
              </a:ext>
            </a:extLst>
          </p:cNvPr>
          <p:cNvSpPr>
            <a:spLocks noGrp="1"/>
          </p:cNvSpPr>
          <p:nvPr>
            <p:ph type="body" idx="2"/>
          </p:nvPr>
        </p:nvSpPr>
        <p:spPr/>
        <p:txBody>
          <a:bodyPr/>
          <a:lstStyle/>
          <a:p>
            <a:r>
              <a:rPr lang="en-US" dirty="0"/>
              <a:t>CLEP</a:t>
            </a:r>
          </a:p>
          <a:p>
            <a:pPr lvl="1"/>
            <a:r>
              <a:rPr lang="en-US" dirty="0"/>
              <a:t>College-Level Examination Program ®</a:t>
            </a:r>
          </a:p>
          <a:p>
            <a:r>
              <a:rPr lang="en-US" dirty="0"/>
              <a:t>Portfolio</a:t>
            </a:r>
          </a:p>
          <a:p>
            <a:pPr lvl="1"/>
            <a:r>
              <a:rPr lang="en-US" dirty="0"/>
              <a:t>Evidence of proficiency</a:t>
            </a:r>
          </a:p>
          <a:p>
            <a:r>
              <a:rPr lang="en-US" dirty="0"/>
              <a:t>Interview Evaluations</a:t>
            </a:r>
          </a:p>
          <a:p>
            <a:pPr lvl="1"/>
            <a:r>
              <a:rPr lang="en-US" dirty="0"/>
              <a:t>Demonstration of knowledge</a:t>
            </a:r>
          </a:p>
        </p:txBody>
      </p:sp>
      <p:sp>
        <p:nvSpPr>
          <p:cNvPr id="5" name="Text Placeholder 4">
            <a:extLst>
              <a:ext uri="{FF2B5EF4-FFF2-40B4-BE49-F238E27FC236}">
                <a16:creationId xmlns:a16="http://schemas.microsoft.com/office/drawing/2014/main" id="{F6128F32-EE3C-4C45-8EBB-A7AD4D5ECE64}"/>
              </a:ext>
            </a:extLst>
          </p:cNvPr>
          <p:cNvSpPr>
            <a:spLocks noGrp="1"/>
          </p:cNvSpPr>
          <p:nvPr>
            <p:ph type="body" idx="3"/>
          </p:nvPr>
        </p:nvSpPr>
        <p:spPr/>
        <p:txBody>
          <a:bodyPr/>
          <a:lstStyle/>
          <a:p>
            <a:r>
              <a:rPr lang="en-US" dirty="0"/>
              <a:t>Military Specific</a:t>
            </a:r>
          </a:p>
        </p:txBody>
      </p:sp>
      <p:sp>
        <p:nvSpPr>
          <p:cNvPr id="6" name="Text Placeholder 5">
            <a:extLst>
              <a:ext uri="{FF2B5EF4-FFF2-40B4-BE49-F238E27FC236}">
                <a16:creationId xmlns:a16="http://schemas.microsoft.com/office/drawing/2014/main" id="{2855F99D-1FD4-024C-B801-685AE6EFC2D6}"/>
              </a:ext>
            </a:extLst>
          </p:cNvPr>
          <p:cNvSpPr>
            <a:spLocks noGrp="1"/>
          </p:cNvSpPr>
          <p:nvPr>
            <p:ph type="body" idx="4"/>
          </p:nvPr>
        </p:nvSpPr>
        <p:spPr/>
        <p:txBody>
          <a:bodyPr/>
          <a:lstStyle/>
          <a:p>
            <a:r>
              <a:rPr lang="en-US" dirty="0"/>
              <a:t>JST</a:t>
            </a:r>
          </a:p>
          <a:p>
            <a:pPr lvl="1"/>
            <a:r>
              <a:rPr lang="en-US" dirty="0"/>
              <a:t>Joint Services Transcript</a:t>
            </a:r>
          </a:p>
          <a:p>
            <a:r>
              <a:rPr lang="en-US" dirty="0"/>
              <a:t>CCAF</a:t>
            </a:r>
          </a:p>
          <a:p>
            <a:pPr lvl="1"/>
            <a:r>
              <a:rPr lang="en-US" dirty="0"/>
              <a:t>Community College of the Air Force</a:t>
            </a:r>
          </a:p>
          <a:p>
            <a:r>
              <a:rPr lang="en-US" dirty="0"/>
              <a:t>MEF</a:t>
            </a:r>
          </a:p>
          <a:p>
            <a:pPr lvl="1"/>
            <a:r>
              <a:rPr lang="en-US" dirty="0"/>
              <a:t>Military Experience Form</a:t>
            </a:r>
          </a:p>
        </p:txBody>
      </p:sp>
    </p:spTree>
    <p:extLst>
      <p:ext uri="{BB962C8B-B14F-4D97-AF65-F5344CB8AC3E}">
        <p14:creationId xmlns:p14="http://schemas.microsoft.com/office/powerpoint/2010/main" val="27894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066F3B-7A42-B442-97F0-ED2CC47DC15E}"/>
              </a:ext>
            </a:extLst>
          </p:cNvPr>
          <p:cNvSpPr>
            <a:spLocks noGrp="1"/>
          </p:cNvSpPr>
          <p:nvPr>
            <p:ph type="title"/>
          </p:nvPr>
        </p:nvSpPr>
        <p:spPr/>
        <p:txBody>
          <a:bodyPr/>
          <a:lstStyle/>
          <a:p>
            <a:r>
              <a:rPr lang="en-US" dirty="0"/>
              <a:t>PLA and Student Veterans</a:t>
            </a:r>
          </a:p>
        </p:txBody>
      </p:sp>
      <p:sp>
        <p:nvSpPr>
          <p:cNvPr id="8" name="Text Placeholder 7">
            <a:extLst>
              <a:ext uri="{FF2B5EF4-FFF2-40B4-BE49-F238E27FC236}">
                <a16:creationId xmlns:a16="http://schemas.microsoft.com/office/drawing/2014/main" id="{88C346CB-33BB-EA4F-B98B-4C958244F8C4}"/>
              </a:ext>
            </a:extLst>
          </p:cNvPr>
          <p:cNvSpPr>
            <a:spLocks noGrp="1"/>
          </p:cNvSpPr>
          <p:nvPr>
            <p:ph type="body" idx="1"/>
          </p:nvPr>
        </p:nvSpPr>
        <p:spPr/>
        <p:txBody>
          <a:bodyPr/>
          <a:lstStyle/>
          <a:p>
            <a:r>
              <a:rPr lang="en-US" dirty="0"/>
              <a:t>Military Credit Evaluation is a typical requirement within higher </a:t>
            </a:r>
            <a:r>
              <a:rPr lang="en-US" dirty="0" smtClean="0"/>
              <a:t>education</a:t>
            </a:r>
          </a:p>
          <a:p>
            <a:pPr lvl="1"/>
            <a:r>
              <a:rPr lang="en-US" dirty="0" smtClean="0"/>
              <a:t>Misconception that all student veterans are utilizing VA Education Benefits</a:t>
            </a:r>
            <a:endParaRPr lang="en-US" dirty="0"/>
          </a:p>
        </p:txBody>
      </p:sp>
    </p:spTree>
    <p:extLst>
      <p:ext uri="{BB962C8B-B14F-4D97-AF65-F5344CB8AC3E}">
        <p14:creationId xmlns:p14="http://schemas.microsoft.com/office/powerpoint/2010/main" val="72424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D7DA-E178-C748-9592-C16710C95154}"/>
              </a:ext>
            </a:extLst>
          </p:cNvPr>
          <p:cNvSpPr>
            <a:spLocks noGrp="1"/>
          </p:cNvSpPr>
          <p:nvPr>
            <p:ph type="title"/>
          </p:nvPr>
        </p:nvSpPr>
        <p:spPr/>
        <p:txBody>
          <a:bodyPr/>
          <a:lstStyle/>
          <a:p>
            <a:r>
              <a:rPr lang="en-US" dirty="0"/>
              <a:t>PLA Example</a:t>
            </a:r>
          </a:p>
        </p:txBody>
      </p:sp>
      <p:sp>
        <p:nvSpPr>
          <p:cNvPr id="3" name="Text Placeholder 2">
            <a:extLst>
              <a:ext uri="{FF2B5EF4-FFF2-40B4-BE49-F238E27FC236}">
                <a16:creationId xmlns:a16="http://schemas.microsoft.com/office/drawing/2014/main" id="{D538547B-2184-CB4B-BF0C-C22A62C01E8D}"/>
              </a:ext>
            </a:extLst>
          </p:cNvPr>
          <p:cNvSpPr>
            <a:spLocks noGrp="1"/>
          </p:cNvSpPr>
          <p:nvPr>
            <p:ph type="body" idx="1"/>
          </p:nvPr>
        </p:nvSpPr>
        <p:spPr/>
        <p:txBody>
          <a:bodyPr/>
          <a:lstStyle/>
          <a:p>
            <a:r>
              <a:rPr lang="en-US" dirty="0"/>
              <a:t>JST</a:t>
            </a:r>
          </a:p>
          <a:p>
            <a:pPr lvl="1"/>
            <a:r>
              <a:rPr lang="en-US" dirty="0"/>
              <a:t>Most common PLA</a:t>
            </a:r>
          </a:p>
          <a:p>
            <a:pPr lvl="1"/>
            <a:r>
              <a:rPr lang="en-US" dirty="0"/>
              <a:t>Comes with ACE recommendations</a:t>
            </a:r>
          </a:p>
          <a:p>
            <a:pPr lvl="1"/>
            <a:r>
              <a:rPr lang="en-US" dirty="0"/>
              <a:t>Not available for all veterans</a:t>
            </a:r>
          </a:p>
          <a:p>
            <a:pPr lvl="1"/>
            <a:r>
              <a:rPr lang="en-US" dirty="0"/>
              <a:t>Federal and State evaluations policy</a:t>
            </a:r>
          </a:p>
        </p:txBody>
      </p:sp>
    </p:spTree>
    <p:extLst>
      <p:ext uri="{BB962C8B-B14F-4D97-AF65-F5344CB8AC3E}">
        <p14:creationId xmlns:p14="http://schemas.microsoft.com/office/powerpoint/2010/main" val="257263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2EEA58-26B7-0F45-8F14-0F8C2DF7ADBF}"/>
              </a:ext>
            </a:extLst>
          </p:cNvPr>
          <p:cNvSpPr>
            <a:spLocks noGrp="1"/>
          </p:cNvSpPr>
          <p:nvPr>
            <p:ph type="title"/>
          </p:nvPr>
        </p:nvSpPr>
        <p:spPr/>
        <p:txBody>
          <a:bodyPr/>
          <a:lstStyle/>
          <a:p>
            <a:r>
              <a:rPr lang="en-US" dirty="0" smtClean="0"/>
              <a:t>Menti.com	87 92 </a:t>
            </a:r>
            <a:r>
              <a:rPr lang="en-US" dirty="0"/>
              <a:t>54 7 </a:t>
            </a:r>
            <a:r>
              <a:rPr lang="en-US" sz="1400" dirty="0">
                <a:hlinkClick r:id="rId3"/>
              </a:rPr>
              <a:t>https://</a:t>
            </a:r>
            <a:r>
              <a:rPr lang="en-US" sz="1400" dirty="0" smtClean="0">
                <a:hlinkClick r:id="rId3"/>
              </a:rPr>
              <a:t>www.menti.com/ypte1a79t9</a:t>
            </a:r>
            <a:r>
              <a:rPr lang="en-US" sz="1400" dirty="0" smtClean="0"/>
              <a:t> </a:t>
            </a:r>
            <a:endParaRPr lang="en-US" sz="1400" dirty="0"/>
          </a:p>
        </p:txBody>
      </p:sp>
      <p:sp>
        <p:nvSpPr>
          <p:cNvPr id="6" name="Text Placeholder 5">
            <a:extLst>
              <a:ext uri="{FF2B5EF4-FFF2-40B4-BE49-F238E27FC236}">
                <a16:creationId xmlns:a16="http://schemas.microsoft.com/office/drawing/2014/main" id="{88301C96-B5E1-A64E-B2CE-A9194AF6D02E}"/>
              </a:ext>
            </a:extLst>
          </p:cNvPr>
          <p:cNvSpPr>
            <a:spLocks noGrp="1"/>
          </p:cNvSpPr>
          <p:nvPr>
            <p:ph type="body" idx="1"/>
          </p:nvPr>
        </p:nvSpPr>
        <p:spPr/>
        <p:txBody>
          <a:bodyPr/>
          <a:lstStyle/>
          <a:p>
            <a:r>
              <a:rPr lang="en-US" dirty="0"/>
              <a:t>Who is evaluating the JST?</a:t>
            </a:r>
          </a:p>
          <a:p>
            <a:pPr lvl="1"/>
            <a:r>
              <a:rPr lang="en-US" dirty="0"/>
              <a:t>Admissions/Registrar</a:t>
            </a:r>
          </a:p>
          <a:p>
            <a:pPr lvl="1"/>
            <a:r>
              <a:rPr lang="en-US" dirty="0"/>
              <a:t>Veteran Student Services</a:t>
            </a:r>
          </a:p>
          <a:p>
            <a:pPr lvl="1"/>
            <a:r>
              <a:rPr lang="en-US" dirty="0" smtClean="0"/>
              <a:t>Advisors</a:t>
            </a:r>
          </a:p>
          <a:p>
            <a:r>
              <a:rPr lang="en-US" dirty="0"/>
              <a:t>Do the know what they are looking at?</a:t>
            </a:r>
          </a:p>
          <a:p>
            <a:pPr marL="571500" lvl="1" indent="0">
              <a:buNone/>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1646" y="4381290"/>
            <a:ext cx="1466850" cy="1466850"/>
          </a:xfrm>
          <a:prstGeom prst="rect">
            <a:avLst/>
          </a:prstGeom>
        </p:spPr>
      </p:pic>
    </p:spTree>
    <p:extLst>
      <p:ext uri="{BB962C8B-B14F-4D97-AF65-F5344CB8AC3E}">
        <p14:creationId xmlns:p14="http://schemas.microsoft.com/office/powerpoint/2010/main" val="5635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down)">
                                      <p:cBhvr>
                                        <p:cTn id="7" dur="580">
                                          <p:stCondLst>
                                            <p:cond delay="0"/>
                                          </p:stCondLst>
                                        </p:cTn>
                                        <p:tgtEl>
                                          <p:spTgt spid="6">
                                            <p:txEl>
                                              <p:pRg st="4" end="4"/>
                                            </p:txEl>
                                          </p:spTgt>
                                        </p:tgtEl>
                                      </p:cBhvr>
                                    </p:animEffect>
                                    <p:anim calcmode="lin" valueType="num">
                                      <p:cBhvr>
                                        <p:cTn id="8"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4" end="4"/>
                                            </p:txEl>
                                          </p:spTgt>
                                        </p:tgtEl>
                                      </p:cBhvr>
                                      <p:to x="100000" y="60000"/>
                                    </p:animScale>
                                    <p:animScale>
                                      <p:cBhvr>
                                        <p:cTn id="14" dur="166" decel="50000">
                                          <p:stCondLst>
                                            <p:cond delay="676"/>
                                          </p:stCondLst>
                                        </p:cTn>
                                        <p:tgtEl>
                                          <p:spTgt spid="6">
                                            <p:txEl>
                                              <p:pRg st="4" end="4"/>
                                            </p:txEl>
                                          </p:spTgt>
                                        </p:tgtEl>
                                      </p:cBhvr>
                                      <p:to x="100000" y="100000"/>
                                    </p:animScale>
                                    <p:animScale>
                                      <p:cBhvr>
                                        <p:cTn id="15" dur="26">
                                          <p:stCondLst>
                                            <p:cond delay="1312"/>
                                          </p:stCondLst>
                                        </p:cTn>
                                        <p:tgtEl>
                                          <p:spTgt spid="6">
                                            <p:txEl>
                                              <p:pRg st="4" end="4"/>
                                            </p:txEl>
                                          </p:spTgt>
                                        </p:tgtEl>
                                      </p:cBhvr>
                                      <p:to x="100000" y="80000"/>
                                    </p:animScale>
                                    <p:animScale>
                                      <p:cBhvr>
                                        <p:cTn id="16" dur="166" decel="50000">
                                          <p:stCondLst>
                                            <p:cond delay="1338"/>
                                          </p:stCondLst>
                                        </p:cTn>
                                        <p:tgtEl>
                                          <p:spTgt spid="6">
                                            <p:txEl>
                                              <p:pRg st="4" end="4"/>
                                            </p:txEl>
                                          </p:spTgt>
                                        </p:tgtEl>
                                      </p:cBhvr>
                                      <p:to x="100000" y="100000"/>
                                    </p:animScale>
                                    <p:animScale>
                                      <p:cBhvr>
                                        <p:cTn id="17" dur="26">
                                          <p:stCondLst>
                                            <p:cond delay="1642"/>
                                          </p:stCondLst>
                                        </p:cTn>
                                        <p:tgtEl>
                                          <p:spTgt spid="6">
                                            <p:txEl>
                                              <p:pRg st="4" end="4"/>
                                            </p:txEl>
                                          </p:spTgt>
                                        </p:tgtEl>
                                      </p:cBhvr>
                                      <p:to x="100000" y="90000"/>
                                    </p:animScale>
                                    <p:animScale>
                                      <p:cBhvr>
                                        <p:cTn id="18" dur="166" decel="50000">
                                          <p:stCondLst>
                                            <p:cond delay="1668"/>
                                          </p:stCondLst>
                                        </p:cTn>
                                        <p:tgtEl>
                                          <p:spTgt spid="6">
                                            <p:txEl>
                                              <p:pRg st="4" end="4"/>
                                            </p:txEl>
                                          </p:spTgt>
                                        </p:tgtEl>
                                      </p:cBhvr>
                                      <p:to x="100000" y="100000"/>
                                    </p:animScale>
                                    <p:animScale>
                                      <p:cBhvr>
                                        <p:cTn id="19" dur="26">
                                          <p:stCondLst>
                                            <p:cond delay="1808"/>
                                          </p:stCondLst>
                                        </p:cTn>
                                        <p:tgtEl>
                                          <p:spTgt spid="6">
                                            <p:txEl>
                                              <p:pRg st="4" end="4"/>
                                            </p:txEl>
                                          </p:spTgt>
                                        </p:tgtEl>
                                      </p:cBhvr>
                                      <p:to x="100000" y="95000"/>
                                    </p:animScale>
                                    <p:animScale>
                                      <p:cBhvr>
                                        <p:cTn id="20" dur="166" decel="50000">
                                          <p:stCondLst>
                                            <p:cond delay="1834"/>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3017</TotalTime>
  <Words>1764</Words>
  <Application>Microsoft Office PowerPoint</Application>
  <PresentationFormat>On-screen Show (4:3)</PresentationFormat>
  <Paragraphs>162</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Open Sans</vt:lpstr>
      <vt:lpstr>Arial</vt:lpstr>
      <vt:lpstr>Calibri</vt:lpstr>
      <vt:lpstr>Office Theme</vt:lpstr>
      <vt:lpstr>PowerPoint Presentation</vt:lpstr>
      <vt:lpstr>Agenda</vt:lpstr>
      <vt:lpstr>Contact Information</vt:lpstr>
      <vt:lpstr>PowerPoint Presentation</vt:lpstr>
      <vt:lpstr>PLA Definition</vt:lpstr>
      <vt:lpstr>Types of PLA</vt:lpstr>
      <vt:lpstr>PLA and Student Veterans</vt:lpstr>
      <vt:lpstr>PLA Example</vt:lpstr>
      <vt:lpstr>Menti.com 87 92 54 7 https://www.menti.com/ypte1a79t9 </vt:lpstr>
      <vt:lpstr>Army JST for BCT</vt:lpstr>
      <vt:lpstr>Credit Recommendation</vt:lpstr>
      <vt:lpstr>Credit Award</vt:lpstr>
      <vt:lpstr>Military Science Credit</vt:lpstr>
      <vt:lpstr>Credit Award</vt:lpstr>
      <vt:lpstr>More Military Science Credit</vt:lpstr>
      <vt:lpstr>Credit Awards</vt:lpstr>
      <vt:lpstr>Impact</vt:lpstr>
      <vt:lpstr>Other PLA Impacts</vt:lpstr>
      <vt:lpstr>Campus Impact</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NASPA NASPA</dc:creator>
  <cp:lastModifiedBy>Baker-Strothkamp, Tiffany</cp:lastModifiedBy>
  <cp:revision>24</cp:revision>
  <dcterms:created xsi:type="dcterms:W3CDTF">2014-12-03T20:08:28Z</dcterms:created>
  <dcterms:modified xsi:type="dcterms:W3CDTF">2021-02-25T19:29:24Z</dcterms:modified>
</cp:coreProperties>
</file>