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75" r:id="rId3"/>
    <p:sldId id="260" r:id="rId4"/>
    <p:sldId id="261" r:id="rId5"/>
    <p:sldId id="262" r:id="rId6"/>
    <p:sldId id="263" r:id="rId7"/>
    <p:sldId id="268" r:id="rId8"/>
    <p:sldId id="264" r:id="rId9"/>
    <p:sldId id="265" r:id="rId10"/>
    <p:sldId id="266" r:id="rId11"/>
    <p:sldId id="267" r:id="rId12"/>
    <p:sldId id="269" r:id="rId13"/>
    <p:sldId id="271" r:id="rId14"/>
    <p:sldId id="270" r:id="rId15"/>
    <p:sldId id="273" r:id="rId16"/>
    <p:sldId id="274" r:id="rId17"/>
    <p:sldId id="272" r:id="rId18"/>
    <p:sldId id="259" r:id="rId19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21"/>
      <p:bold r:id="rId22"/>
      <p:italic r:id="rId23"/>
      <p:boldItalic r:id="rId24"/>
    </p:embeddedFont>
    <p:embeddedFont>
      <p:font typeface="Open Sans" panose="020B0604020202020204" charset="0"/>
      <p:regular r:id="rId25"/>
      <p:bold r:id="rId26"/>
      <p:italic r:id="rId27"/>
      <p:boldItalic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9" roundtripDataSignature="AMtx7mjrf7D7wbYgyvtIW0bKQf2CMqPyG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930" y="4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5.fntdata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4.fntdata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28" Type="http://schemas.openxmlformats.org/officeDocument/2006/relationships/font" Target="fonts/font8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27" Type="http://schemas.openxmlformats.org/officeDocument/2006/relationships/font" Target="fonts/font7.fntdata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147031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982713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7568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6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Open Sans"/>
              <a:buNone/>
              <a:defRPr sz="4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body" idx="1"/>
          </p:nvPr>
        </p:nvSpPr>
        <p:spPr>
          <a:xfrm rot="5400000">
            <a:off x="2202089" y="-529642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Google Shape;74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Open Sans"/>
              <a:buNone/>
              <a:defRPr sz="4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0" name="Google Shape;80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Open Sans"/>
              <a:buNone/>
              <a:defRPr sz="4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7"/>
          <p:cNvSpPr txBox="1">
            <a:spLocks noGrp="1"/>
          </p:cNvSpPr>
          <p:nvPr>
            <p:ph type="title"/>
          </p:nvPr>
        </p:nvSpPr>
        <p:spPr>
          <a:xfrm>
            <a:off x="350271" y="10683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Open Sans"/>
              <a:buNone/>
              <a:defRPr sz="36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1"/>
          </p:nvPr>
        </p:nvSpPr>
        <p:spPr>
          <a:xfrm>
            <a:off x="350271" y="132217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8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  <a:defRPr sz="40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Google Shape;28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Google Shape;29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Open Sans"/>
              <a:buNone/>
              <a:defRPr sz="4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Open Sans"/>
              <a:buNone/>
              <a:defRPr sz="4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Open Sans"/>
              <a:buNone/>
              <a:defRPr sz="4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None/>
              <a:defRPr sz="20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None/>
              <a:defRPr sz="20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4" name="Google Shape;64;p14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755716" y="6149207"/>
            <a:ext cx="2060058" cy="57344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5"/>
          <p:cNvSpPr txBox="1">
            <a:spLocks noGrp="1"/>
          </p:cNvSpPr>
          <p:nvPr>
            <p:ph type="body" idx="1"/>
          </p:nvPr>
        </p:nvSpPr>
        <p:spPr>
          <a:xfrm>
            <a:off x="350271" y="132217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5"/>
          <p:cNvSpPr txBox="1"/>
          <p:nvPr/>
        </p:nvSpPr>
        <p:spPr>
          <a:xfrm>
            <a:off x="4349293" y="6282042"/>
            <a:ext cx="1729464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rPr>
              <a:t>@NASPAtweets</a:t>
            </a:r>
            <a:endParaRPr/>
          </a:p>
        </p:txBody>
      </p:sp>
      <p:sp>
        <p:nvSpPr>
          <p:cNvPr id="13" name="Google Shape;13;p5"/>
          <p:cNvSpPr txBox="1"/>
          <p:nvPr/>
        </p:nvSpPr>
        <p:spPr>
          <a:xfrm>
            <a:off x="2856522" y="6266508"/>
            <a:ext cx="1729464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rPr>
              <a:t>#SMCS21</a:t>
            </a:r>
            <a:endParaRPr sz="1400" b="0" i="0" u="none" strike="noStrike" cap="none">
              <a:solidFill>
                <a:srgbClr val="595959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14" name="Google Shape;14;p5"/>
          <p:cNvCxnSpPr/>
          <p:nvPr/>
        </p:nvCxnSpPr>
        <p:spPr>
          <a:xfrm>
            <a:off x="2719556" y="6282042"/>
            <a:ext cx="3725694" cy="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5" name="Google Shape;15;p5"/>
          <p:cNvCxnSpPr/>
          <p:nvPr/>
        </p:nvCxnSpPr>
        <p:spPr>
          <a:xfrm>
            <a:off x="2719556" y="6564760"/>
            <a:ext cx="3725694" cy="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6" name="Google Shape;16;p5"/>
          <p:cNvSpPr/>
          <p:nvPr/>
        </p:nvSpPr>
        <p:spPr>
          <a:xfrm>
            <a:off x="0" y="0"/>
            <a:ext cx="9144000" cy="1028700"/>
          </a:xfrm>
          <a:prstGeom prst="rect">
            <a:avLst/>
          </a:prstGeom>
          <a:solidFill>
            <a:srgbClr val="738A3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5"/>
          <p:cNvSpPr/>
          <p:nvPr/>
        </p:nvSpPr>
        <p:spPr>
          <a:xfrm>
            <a:off x="0" y="1028700"/>
            <a:ext cx="9144000" cy="139700"/>
          </a:xfrm>
          <a:prstGeom prst="rect">
            <a:avLst/>
          </a:prstGeom>
          <a:solidFill>
            <a:srgbClr val="3F110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" name="Google Shape;18;p5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955504" y="5722061"/>
            <a:ext cx="1453586" cy="1088893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1.png@01D70399.B11F0A00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/>
          <p:nvPr/>
        </p:nvSpPr>
        <p:spPr>
          <a:xfrm>
            <a:off x="9100" y="5602013"/>
            <a:ext cx="9139450" cy="12559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464025" y="5642400"/>
            <a:ext cx="8229600" cy="533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76923C"/>
              </a:buClr>
              <a:buSzPts val="2400"/>
              <a:buFont typeface="Open Sans"/>
              <a:buNone/>
            </a:pPr>
            <a:r>
              <a:rPr lang="en-US" sz="2400" b="0" i="0" u="none" strike="noStrike" cap="none">
                <a:solidFill>
                  <a:srgbClr val="76923C"/>
                </a:solidFill>
                <a:latin typeface="Open Sans"/>
                <a:ea typeface="Open Sans"/>
                <a:cs typeface="Open Sans"/>
                <a:sym typeface="Open Sans"/>
              </a:rPr>
              <a:t>February 24-26, 2021 | Virtual</a:t>
            </a:r>
            <a:endParaRPr sz="2400" b="0" i="0" u="none" strike="noStrike" cap="none">
              <a:solidFill>
                <a:srgbClr val="76923C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526994" y="4798263"/>
            <a:ext cx="8229600" cy="18372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lvl="0" algn="ctr">
              <a:buClr>
                <a:schemeClr val="dk1"/>
              </a:buClr>
              <a:buSzPts val="2800"/>
            </a:pPr>
            <a:r>
              <a:rPr lang="en-US" sz="3200" dirty="0"/>
              <a:t>Veteran Peer Advising: </a:t>
            </a:r>
            <a:endParaRPr lang="en-US" sz="3200" dirty="0" smtClean="0"/>
          </a:p>
          <a:p>
            <a:pPr lvl="0" algn="ctr">
              <a:buClr>
                <a:schemeClr val="dk1"/>
              </a:buClr>
              <a:buSzPts val="2800"/>
            </a:pPr>
            <a:r>
              <a:rPr lang="en-US" i="1" dirty="0" smtClean="0"/>
              <a:t>DePaul University Approach </a:t>
            </a:r>
            <a:r>
              <a:rPr lang="en-US" i="1" dirty="0"/>
              <a:t>to “Coaching” </a:t>
            </a:r>
            <a:r>
              <a:rPr lang="en-US" i="1" dirty="0" smtClean="0"/>
              <a:t>Military-Connected Students</a:t>
            </a:r>
          </a:p>
          <a:p>
            <a:pPr lvl="0" algn="ctr">
              <a:buClr>
                <a:schemeClr val="dk1"/>
              </a:buClr>
              <a:buSzPts val="2800"/>
            </a:pPr>
            <a:endParaRPr lang="en-US" dirty="0"/>
          </a:p>
          <a:p>
            <a:pPr lvl="0" algn="ctr">
              <a:buClr>
                <a:schemeClr val="dk1"/>
              </a:buClr>
              <a:buSzPts val="2800"/>
            </a:pPr>
            <a:endParaRPr lang="en-US" dirty="0" smtClean="0"/>
          </a:p>
          <a:p>
            <a:pPr lvl="0" algn="ctr">
              <a:buClr>
                <a:schemeClr val="dk1"/>
              </a:buClr>
              <a:buSzPts val="2800"/>
            </a:pPr>
            <a:endParaRPr lang="en-US" dirty="0"/>
          </a:p>
          <a:p>
            <a:pPr lvl="0" algn="ctr">
              <a:buClr>
                <a:schemeClr val="dk1"/>
              </a:buClr>
              <a:buSzPts val="2800"/>
            </a:pPr>
            <a:r>
              <a:rPr lang="en-US" dirty="0" smtClean="0"/>
              <a:t>Presented by: Megan Giedraitis</a:t>
            </a:r>
            <a:endParaRPr lang="en-US" dirty="0"/>
          </a:p>
          <a:p>
            <a:pPr lvl="0" algn="ctr">
              <a:buClr>
                <a:schemeClr val="dk1"/>
              </a:buClr>
              <a:buSzPts val="2800"/>
            </a:pPr>
            <a:r>
              <a:rPr lang="en-US" dirty="0" smtClean="0"/>
              <a:t>SCO and Assistant Director of Office of Veterans Affairs at DePaul University </a:t>
            </a:r>
            <a:endParaRPr sz="2800" b="0" i="1" u="none" strike="noStrike" cap="none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91" name="Google Shape;91;p1"/>
          <p:cNvPicPr preferRelativeResize="0"/>
          <p:nvPr/>
        </p:nvPicPr>
        <p:blipFill rotWithShape="1">
          <a:blip r:embed="rId3">
            <a:alphaModFix/>
          </a:blip>
          <a:srcRect t="9965" b="318"/>
          <a:stretch/>
        </p:blipFill>
        <p:spPr>
          <a:xfrm>
            <a:off x="2389179" y="1416372"/>
            <a:ext cx="4754225" cy="32377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Year Two Changes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Veteran “Coaches” became </a:t>
            </a:r>
            <a:r>
              <a:rPr lang="en-US" sz="2800" b="1" dirty="0" smtClean="0"/>
              <a:t>Veteran Peer Advisors</a:t>
            </a:r>
          </a:p>
          <a:p>
            <a:pPr marL="114300" indent="0">
              <a:buNone/>
            </a:pPr>
            <a:endParaRPr lang="en-US" sz="2800" b="1" dirty="0" smtClean="0"/>
          </a:p>
          <a:p>
            <a:r>
              <a:rPr lang="en-US" sz="2800" dirty="0" smtClean="0"/>
              <a:t>Focus was on goal setting, but overall reducing barriers</a:t>
            </a:r>
          </a:p>
          <a:p>
            <a:pPr lvl="1"/>
            <a:r>
              <a:rPr lang="en-US" sz="2200" dirty="0" smtClean="0"/>
              <a:t>Understanding VA Education Benefits</a:t>
            </a:r>
          </a:p>
          <a:p>
            <a:pPr lvl="1"/>
            <a:r>
              <a:rPr lang="en-US" sz="2200" dirty="0" smtClean="0"/>
              <a:t>How to set up an appointment with their academic advisor</a:t>
            </a:r>
          </a:p>
          <a:p>
            <a:pPr lvl="1"/>
            <a:r>
              <a:rPr lang="en-US" sz="2200" dirty="0" smtClean="0"/>
              <a:t>How to set up an appointment with the writing center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14051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saw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Students were much more interested in setting session with their peer advisor</a:t>
            </a:r>
          </a:p>
          <a:p>
            <a:pPr marL="114300" indent="0">
              <a:buNone/>
            </a:pPr>
            <a:endParaRPr lang="en-US" sz="2400" dirty="0" smtClean="0"/>
          </a:p>
          <a:p>
            <a:r>
              <a:rPr lang="en-US" sz="2400" dirty="0" smtClean="0"/>
              <a:t>Students were leaving these sessions with a better understanding of what they had to do next</a:t>
            </a:r>
          </a:p>
          <a:p>
            <a:pPr marL="114300" indent="0">
              <a:buNone/>
            </a:pPr>
            <a:endParaRPr lang="en-US" sz="2400" dirty="0" smtClean="0"/>
          </a:p>
          <a:p>
            <a:r>
              <a:rPr lang="en-US" sz="2400" dirty="0" smtClean="0"/>
              <a:t>Started to see these students that were participating in our peer advising sessions became reoccurring “customers” in the Office of Veterans Affairs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2489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Year two data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56 total peer advising sessions with military connected students</a:t>
            </a:r>
          </a:p>
          <a:p>
            <a:pPr marL="114300" indent="0">
              <a:buNone/>
            </a:pPr>
            <a:endParaRPr lang="en-US" dirty="0" smtClean="0"/>
          </a:p>
          <a:p>
            <a:r>
              <a:rPr lang="en-US" dirty="0" smtClean="0"/>
              <a:t>More than double last years numbers</a:t>
            </a:r>
          </a:p>
          <a:p>
            <a:pPr marL="114300" indent="0">
              <a:buNone/>
            </a:pPr>
            <a:endParaRPr lang="en-US" dirty="0" smtClean="0"/>
          </a:p>
          <a:p>
            <a:r>
              <a:rPr lang="en-US" dirty="0" smtClean="0"/>
              <a:t>Success!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17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learned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Reducing barriers and not limiting these sessions to goal setting created a lot more success in the program</a:t>
            </a:r>
          </a:p>
          <a:p>
            <a:pPr marL="114300" indent="0">
              <a:buNone/>
            </a:pPr>
            <a:endParaRPr lang="en-US" sz="2400" dirty="0" smtClean="0"/>
          </a:p>
          <a:p>
            <a:r>
              <a:rPr lang="en-US" sz="2400" dirty="0" smtClean="0"/>
              <a:t>Barriers are defined differently for each student and their unique situation</a:t>
            </a:r>
          </a:p>
          <a:p>
            <a:pPr marL="114300" indent="0">
              <a:buNone/>
            </a:pPr>
            <a:endParaRPr lang="en-US" sz="2400" dirty="0" smtClean="0"/>
          </a:p>
          <a:p>
            <a:r>
              <a:rPr lang="en-US" sz="2400" dirty="0" smtClean="0"/>
              <a:t>Go into the next academic year assessing each touch point with our students and our veteran peer advisors to see if they eliminated a barrier for the student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9487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it’s going…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2020/2021 academic year is our 3</a:t>
            </a:r>
            <a:r>
              <a:rPr lang="en-US" baseline="30000" dirty="0" smtClean="0"/>
              <a:t>rd</a:t>
            </a:r>
            <a:r>
              <a:rPr lang="en-US" dirty="0" smtClean="0"/>
              <a:t> year doing this</a:t>
            </a:r>
          </a:p>
          <a:p>
            <a:pPr marL="114300" indent="0">
              <a:buNone/>
            </a:pPr>
            <a:endParaRPr lang="en-US" dirty="0" smtClean="0"/>
          </a:p>
          <a:p>
            <a:r>
              <a:rPr lang="en-US" dirty="0" smtClean="0"/>
              <a:t>Fall 2020 quarter has concluded and we saw</a:t>
            </a:r>
          </a:p>
          <a:p>
            <a:pPr lvl="1"/>
            <a:r>
              <a:rPr lang="en-US" dirty="0" smtClean="0"/>
              <a:t>122 appointments</a:t>
            </a:r>
          </a:p>
          <a:p>
            <a:pPr lvl="2"/>
            <a:r>
              <a:rPr lang="en-US" dirty="0" smtClean="0"/>
              <a:t>90 unique students</a:t>
            </a:r>
          </a:p>
          <a:p>
            <a:pPr marL="1028700" lvl="2" indent="0">
              <a:buNone/>
            </a:pPr>
            <a:endParaRPr lang="en-US" dirty="0" smtClean="0"/>
          </a:p>
          <a:p>
            <a:r>
              <a:rPr lang="en-US" dirty="0" smtClean="0"/>
              <a:t>Huge improvements!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30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 of what we changed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600" dirty="0" smtClean="0"/>
              <a:t>Peer advisor sessions are not defined by just goal setting</a:t>
            </a:r>
          </a:p>
          <a:p>
            <a:pPr marL="114300" indent="0">
              <a:buNone/>
            </a:pPr>
            <a:endParaRPr lang="en-US" sz="2600" dirty="0" smtClean="0"/>
          </a:p>
          <a:p>
            <a:r>
              <a:rPr lang="en-US" sz="2600" dirty="0" smtClean="0"/>
              <a:t>Can be any interaction with a military connected student that resulted in a barrier being handled/a plan being put in place to assist</a:t>
            </a:r>
          </a:p>
          <a:p>
            <a:pPr marL="114300" indent="0">
              <a:buNone/>
            </a:pPr>
            <a:endParaRPr lang="en-US" sz="2600" dirty="0" smtClean="0"/>
          </a:p>
          <a:p>
            <a:r>
              <a:rPr lang="en-US" sz="2600" dirty="0" smtClean="0"/>
              <a:t>Utilizing all of our outlets which include:</a:t>
            </a:r>
          </a:p>
          <a:p>
            <a:pPr lvl="1"/>
            <a:r>
              <a:rPr lang="en-US" sz="2000" dirty="0" smtClean="0"/>
              <a:t>Email</a:t>
            </a:r>
          </a:p>
          <a:p>
            <a:pPr lvl="1"/>
            <a:r>
              <a:rPr lang="en-US" sz="2000" dirty="0" smtClean="0"/>
              <a:t>Live chat</a:t>
            </a:r>
          </a:p>
          <a:p>
            <a:pPr lvl="1"/>
            <a:r>
              <a:rPr lang="en-US" sz="2000" dirty="0" smtClean="0"/>
              <a:t>Phone call</a:t>
            </a:r>
          </a:p>
          <a:p>
            <a:pPr lvl="1"/>
            <a:r>
              <a:rPr lang="en-US" sz="2000" dirty="0" smtClean="0"/>
              <a:t>Zoom room conversation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2150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Covid-19 and Peer Advising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Learned that zoom and virtual appointments have actually proven to be less of a barrier than showing up to a physical in-person appointment</a:t>
            </a:r>
          </a:p>
          <a:p>
            <a:pPr marL="114300" indent="0">
              <a:buNone/>
            </a:pPr>
            <a:endParaRPr lang="en-US" dirty="0" smtClean="0"/>
          </a:p>
          <a:p>
            <a:r>
              <a:rPr lang="en-US" dirty="0" smtClean="0"/>
              <a:t>Intend to take this into consideration when we get back to campus and allow meetings to be held virtually still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23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Breakout rooms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Meet with other institutions and discuss: </a:t>
            </a:r>
          </a:p>
          <a:p>
            <a:pPr lvl="1"/>
            <a:r>
              <a:rPr lang="en-US" dirty="0" smtClean="0"/>
              <a:t>Are you doing a program like this</a:t>
            </a:r>
            <a:r>
              <a:rPr lang="en-US" dirty="0"/>
              <a:t> </a:t>
            </a:r>
            <a:r>
              <a:rPr lang="en-US" dirty="0" smtClean="0"/>
              <a:t>at your institution?</a:t>
            </a:r>
          </a:p>
          <a:p>
            <a:pPr lvl="2"/>
            <a:r>
              <a:rPr lang="en-US" dirty="0" smtClean="0"/>
              <a:t> If yes, how is it going?</a:t>
            </a:r>
          </a:p>
          <a:p>
            <a:r>
              <a:rPr lang="en-US" dirty="0" smtClean="0"/>
              <a:t>If no, what are some barriers you face getting a program like this up and running?</a:t>
            </a:r>
          </a:p>
          <a:p>
            <a:r>
              <a:rPr lang="en-US" dirty="0" smtClean="0"/>
              <a:t>Questions you need answered to move forward with this type of program?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39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"/>
          <p:cNvSpPr txBox="1">
            <a:spLocks noGrp="1"/>
          </p:cNvSpPr>
          <p:nvPr>
            <p:ph type="title"/>
          </p:nvPr>
        </p:nvSpPr>
        <p:spPr>
          <a:xfrm>
            <a:off x="0" y="195299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Open Sans"/>
              <a:buNone/>
            </a:pPr>
            <a:r>
              <a:rPr lang="en-US" dirty="0"/>
              <a:t>Questions?</a:t>
            </a:r>
            <a:endParaRPr dirty="0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479665" y="2545232"/>
            <a:ext cx="6511636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Megan Giedraitis, M.S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(she/her/hers)</a:t>
            </a: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Assistant Director of Adult, Veteran and Commuter Student Affairs</a:t>
            </a:r>
            <a:endParaRPr kumimoji="0" lang="en-US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Student Affairs | DePaul University</a:t>
            </a:r>
            <a:endParaRPr kumimoji="0" lang="en-US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 E. Jackson Blvd. | Suite 11012 | Chicago, IL 60604</a:t>
            </a:r>
            <a:endParaRPr kumimoji="0" lang="en-US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Wingdings" panose="05000000000000000000" pitchFamily="2" charset="2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(312) 362-8092 | </a:t>
            </a: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Wingdings" panose="05000000000000000000" pitchFamily="2" charset="2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mburda1@depaul.edu</a:t>
            </a:r>
            <a:endParaRPr kumimoji="0" lang="en-US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7" name="Picture 3" descr="cid:image001.png@01D61A1A.23EC2A00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0036" y="4391891"/>
            <a:ext cx="6573763" cy="1271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How it started…</a:t>
            </a:r>
          </a:p>
          <a:p>
            <a:r>
              <a:rPr lang="en-US" dirty="0" smtClean="0"/>
              <a:t>Data collection and lessons learned</a:t>
            </a:r>
          </a:p>
          <a:p>
            <a:r>
              <a:rPr lang="en-US" dirty="0" smtClean="0"/>
              <a:t>How it is going…</a:t>
            </a:r>
          </a:p>
          <a:p>
            <a:r>
              <a:rPr lang="en-US" dirty="0" smtClean="0"/>
              <a:t>Collaboration with other universities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562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it started…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DePaul was offered a donation in 2018 that was aimed at starting a coaching program/programs for our student populations</a:t>
            </a:r>
          </a:p>
          <a:p>
            <a:pPr marL="114300" indent="0">
              <a:buNone/>
            </a:pPr>
            <a:endParaRPr lang="en-US" sz="2400" dirty="0" smtClean="0"/>
          </a:p>
          <a:p>
            <a:r>
              <a:rPr lang="en-US" sz="2400" dirty="0" smtClean="0"/>
              <a:t>Office of Veterans Affairs piloted this at that time</a:t>
            </a:r>
          </a:p>
          <a:p>
            <a:pPr marL="114300" indent="0">
              <a:buNone/>
            </a:pPr>
            <a:endParaRPr lang="en-US" sz="2400" dirty="0" smtClean="0"/>
          </a:p>
          <a:p>
            <a:r>
              <a:rPr lang="en-US" sz="2400" dirty="0" smtClean="0"/>
              <a:t>Goal of “coaching” was to help enhance the students experience by providing them a peer coach that would help assist with goal setting, resources, etc. </a:t>
            </a:r>
          </a:p>
          <a:p>
            <a:pPr marL="114300" indent="0">
              <a:buNone/>
            </a:pPr>
            <a:endParaRPr lang="en-US" sz="2400" dirty="0" smtClean="0"/>
          </a:p>
          <a:p>
            <a:r>
              <a:rPr lang="en-US" sz="2400" dirty="0" smtClean="0"/>
              <a:t>Needed to collect data from other institutions that did coaching programs to learn more best practices and help our program take off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4508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Data collection on coaching programs at other institutions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/>
              <a:t>The list below describes the institutions that participated.  It includes pseudonym names, institution type (Public/Private), approximate student body size, coaching program population, and size of that audience.</a:t>
            </a:r>
          </a:p>
          <a:p>
            <a:pPr marL="114300" indent="0">
              <a:buNone/>
            </a:pPr>
            <a:r>
              <a:rPr lang="en-US" dirty="0"/>
              <a:t> </a:t>
            </a:r>
          </a:p>
          <a:p>
            <a:pPr lvl="1"/>
            <a:r>
              <a:rPr lang="en-US" dirty="0"/>
              <a:t>University of Silicon Valley – Private – 10,700 students (6,000 undergrad) – Two coaching programs: first to 1,500 first-year students and second coaching program to 1</a:t>
            </a:r>
            <a:r>
              <a:rPr lang="en-US" baseline="30000" dirty="0"/>
              <a:t>st</a:t>
            </a:r>
            <a:r>
              <a:rPr lang="en-US" dirty="0"/>
              <a:t> generation audience of 55 to 65 students annually</a:t>
            </a:r>
          </a:p>
          <a:p>
            <a:pPr marL="571500" lvl="1" indent="0">
              <a:buNone/>
            </a:pPr>
            <a:r>
              <a:rPr lang="en-US" dirty="0"/>
              <a:t> </a:t>
            </a:r>
          </a:p>
          <a:p>
            <a:pPr lvl="1"/>
            <a:r>
              <a:rPr lang="en-US" dirty="0"/>
              <a:t>West Coast Ocean University – Private – 10,000 students (5,500 undergrad) – Coaching program open to entire undergrad</a:t>
            </a:r>
          </a:p>
          <a:p>
            <a:pPr marL="571500" lvl="1" indent="0">
              <a:buNone/>
            </a:pPr>
            <a:r>
              <a:rPr lang="en-US" dirty="0"/>
              <a:t> </a:t>
            </a:r>
          </a:p>
          <a:p>
            <a:pPr lvl="1"/>
            <a:r>
              <a:rPr lang="en-US" dirty="0"/>
              <a:t>Addison University – Private – 8,200 students (6,700 undergrad) – coaching program open to all undergraduates</a:t>
            </a:r>
          </a:p>
          <a:p>
            <a:pPr marL="571500" lvl="1" indent="0">
              <a:buNone/>
            </a:pPr>
            <a:r>
              <a:rPr lang="en-US" dirty="0"/>
              <a:t> </a:t>
            </a:r>
          </a:p>
          <a:p>
            <a:pPr lvl="1"/>
            <a:r>
              <a:rPr lang="en-US" dirty="0"/>
              <a:t>Southern College – Private – 8,100 students (6,000 undergrad) – veteran coaching program with about 200 students’ audience</a:t>
            </a:r>
          </a:p>
          <a:p>
            <a:pPr marL="571500" lvl="1" indent="0">
              <a:buNone/>
            </a:pPr>
            <a:r>
              <a:rPr lang="en-US" dirty="0"/>
              <a:t> </a:t>
            </a:r>
          </a:p>
          <a:p>
            <a:pPr lvl="1"/>
            <a:r>
              <a:rPr lang="en-US" dirty="0"/>
              <a:t>Big State University – Public – 38,000 students (34,000 undergrad) – Open to all students but target minority and low academic performing (about 12,000)</a:t>
            </a:r>
          </a:p>
          <a:p>
            <a:pPr marL="571500" lvl="1" indent="0">
              <a:buNone/>
            </a:pPr>
            <a:r>
              <a:rPr lang="en-US" dirty="0"/>
              <a:t> </a:t>
            </a:r>
          </a:p>
          <a:p>
            <a:pPr lvl="1"/>
            <a:r>
              <a:rPr lang="en-US" dirty="0"/>
              <a:t>University of the Sea – Private – 5,700 students – coaching program for those on probation approximately 90-150 per term</a:t>
            </a:r>
          </a:p>
          <a:p>
            <a:pPr marL="571500" lvl="1" indent="0">
              <a:buNone/>
            </a:pPr>
            <a:r>
              <a:rPr lang="en-US" dirty="0"/>
              <a:t> </a:t>
            </a:r>
          </a:p>
          <a:p>
            <a:pPr lvl="1"/>
            <a:r>
              <a:rPr lang="en-US" dirty="0"/>
              <a:t>DePaul University – Private -22,000 students – coaching program being measured here is for veteran students, approximately 600 students.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07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Interpretation and findings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Great variety in coaching programs across the institutions</a:t>
            </a:r>
          </a:p>
          <a:p>
            <a:pPr marL="114300" indent="0">
              <a:buNone/>
            </a:pPr>
            <a:endParaRPr lang="en-US" sz="2400" dirty="0" smtClean="0"/>
          </a:p>
          <a:p>
            <a:r>
              <a:rPr lang="en-US" sz="2400" dirty="0" smtClean="0"/>
              <a:t>Defining “coaching” varied</a:t>
            </a:r>
          </a:p>
          <a:p>
            <a:pPr lvl="1"/>
            <a:r>
              <a:rPr lang="en-US" sz="2200" dirty="0" smtClean="0"/>
              <a:t>Different than mentoring</a:t>
            </a:r>
          </a:p>
          <a:p>
            <a:pPr lvl="1"/>
            <a:r>
              <a:rPr lang="en-US" sz="2200" dirty="0" smtClean="0"/>
              <a:t>Assumes coaches are experts if considered a mentor and most coaches were students themselves</a:t>
            </a:r>
          </a:p>
          <a:p>
            <a:pPr marL="571500" lvl="1" indent="0">
              <a:buNone/>
            </a:pPr>
            <a:endParaRPr lang="en-US" sz="2200" dirty="0" smtClean="0"/>
          </a:p>
          <a:p>
            <a:r>
              <a:rPr lang="en-US" sz="2400" dirty="0" smtClean="0"/>
              <a:t>Some institutions were strengths based</a:t>
            </a:r>
          </a:p>
          <a:p>
            <a:pPr marL="114300" indent="0">
              <a:buNone/>
            </a:pPr>
            <a:endParaRPr lang="en-US" sz="2400" dirty="0" smtClean="0"/>
          </a:p>
          <a:p>
            <a:r>
              <a:rPr lang="en-US" sz="2400" dirty="0" smtClean="0"/>
              <a:t>Some were retention and persistence oriented</a:t>
            </a:r>
          </a:p>
          <a:p>
            <a:pPr marL="114300" indent="0">
              <a:buNone/>
            </a:pPr>
            <a:endParaRPr lang="en-US" sz="2400" dirty="0" smtClean="0"/>
          </a:p>
          <a:p>
            <a:r>
              <a:rPr lang="en-US" sz="2400" dirty="0" smtClean="0"/>
              <a:t>Gave us flexibility in which direction we wanted to take our program given other institutions data and program success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0346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DePaul’s coaching program goals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Train our 6 current veteran liaisons in our office to be coaches for our military connected students</a:t>
            </a:r>
          </a:p>
          <a:p>
            <a:pPr marL="114300" indent="0">
              <a:buNone/>
            </a:pPr>
            <a:endParaRPr lang="en-US" sz="2400" dirty="0" smtClean="0"/>
          </a:p>
          <a:p>
            <a:r>
              <a:rPr lang="en-US" sz="2400" dirty="0" smtClean="0"/>
              <a:t>Decided to focus on goal setting when initiating a coaching session </a:t>
            </a:r>
          </a:p>
          <a:p>
            <a:pPr marL="114300" indent="0">
              <a:buNone/>
            </a:pPr>
            <a:endParaRPr lang="en-US" sz="2400" dirty="0" smtClean="0"/>
          </a:p>
          <a:p>
            <a:r>
              <a:rPr lang="en-US" sz="2400" dirty="0" smtClean="0"/>
              <a:t>Wanted to distinguish between regular Office of Veterans Affairs inquiries (</a:t>
            </a:r>
            <a:r>
              <a:rPr lang="en-US" sz="2400" dirty="0" err="1" smtClean="0"/>
              <a:t>ie</a:t>
            </a:r>
            <a:r>
              <a:rPr lang="en-US" sz="2400" dirty="0" smtClean="0"/>
              <a:t>. VA Educational Benefit questions) and the use of the coaches</a:t>
            </a:r>
          </a:p>
        </p:txBody>
      </p:sp>
    </p:spTree>
    <p:extLst>
      <p:ext uri="{BB962C8B-B14F-4D97-AF65-F5344CB8AC3E}">
        <p14:creationId xmlns:p14="http://schemas.microsoft.com/office/powerpoint/2010/main" val="421321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Struggles out of the gate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Getting our coaches to initiate coaching sessions</a:t>
            </a:r>
          </a:p>
          <a:p>
            <a:pPr marL="114300" indent="0">
              <a:buNone/>
            </a:pPr>
            <a:endParaRPr lang="en-US" dirty="0" smtClean="0"/>
          </a:p>
          <a:p>
            <a:r>
              <a:rPr lang="en-US" dirty="0" smtClean="0"/>
              <a:t>Getting students to do a coaching session</a:t>
            </a:r>
          </a:p>
          <a:p>
            <a:pPr marL="11430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Started incentivizing the sessions for the coaches AND the students offering Amazon gift cards for participation</a:t>
            </a:r>
          </a:p>
        </p:txBody>
      </p:sp>
    </p:spTree>
    <p:extLst>
      <p:ext uri="{BB962C8B-B14F-4D97-AF65-F5344CB8AC3E}">
        <p14:creationId xmlns:p14="http://schemas.microsoft.com/office/powerpoint/2010/main" val="283326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after that pilot year…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Throughout the year we were only able to get roughly 3-5 coaching sessions scheduled each quarter</a:t>
            </a:r>
          </a:p>
          <a:p>
            <a:pPr lvl="1"/>
            <a:r>
              <a:rPr lang="en-US" dirty="0" smtClean="0"/>
              <a:t>22 total sessions for the whole year</a:t>
            </a:r>
          </a:p>
          <a:p>
            <a:pPr marL="114300" indent="0">
              <a:buNone/>
            </a:pPr>
            <a:endParaRPr lang="en-US" dirty="0" smtClean="0"/>
          </a:p>
          <a:p>
            <a:r>
              <a:rPr lang="en-US" dirty="0" smtClean="0"/>
              <a:t>In terms of success = not great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18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learned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Focus groups and surveys went to students to learn what they liked or didn’t like about the program</a:t>
            </a:r>
          </a:p>
          <a:p>
            <a:pPr marL="114300" indent="0">
              <a:buNone/>
            </a:pPr>
            <a:endParaRPr lang="en-US" dirty="0" smtClean="0"/>
          </a:p>
          <a:p>
            <a:r>
              <a:rPr lang="en-US" dirty="0" smtClean="0"/>
              <a:t>#1 Issue…calling it coaching!</a:t>
            </a:r>
          </a:p>
          <a:p>
            <a:pPr lvl="1"/>
            <a:r>
              <a:rPr lang="en-US" dirty="0" smtClean="0"/>
              <a:t>Felt like at this stage in their lives and with the life experience they have, they don’t need a coach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51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1011</Words>
  <Application>Microsoft Office PowerPoint</Application>
  <PresentationFormat>On-screen Show (4:3)</PresentationFormat>
  <Paragraphs>132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Times New Roman</vt:lpstr>
      <vt:lpstr>Arial</vt:lpstr>
      <vt:lpstr>Calibri</vt:lpstr>
      <vt:lpstr>Open Sans</vt:lpstr>
      <vt:lpstr>Wingdings</vt:lpstr>
      <vt:lpstr>Office Theme</vt:lpstr>
      <vt:lpstr>PowerPoint Presentation</vt:lpstr>
      <vt:lpstr>Agenda</vt:lpstr>
      <vt:lpstr>How it started…</vt:lpstr>
      <vt:lpstr>Data collection on coaching programs at other institutions</vt:lpstr>
      <vt:lpstr>Interpretation and findings</vt:lpstr>
      <vt:lpstr>DePaul’s coaching program goals</vt:lpstr>
      <vt:lpstr>Struggles out of the gate</vt:lpstr>
      <vt:lpstr>Results after that pilot year…</vt:lpstr>
      <vt:lpstr>What we learned</vt:lpstr>
      <vt:lpstr>Year Two Changes</vt:lpstr>
      <vt:lpstr>What we saw</vt:lpstr>
      <vt:lpstr>Year two data </vt:lpstr>
      <vt:lpstr>What we learned</vt:lpstr>
      <vt:lpstr>How it’s going…</vt:lpstr>
      <vt:lpstr>Recap of what we changed</vt:lpstr>
      <vt:lpstr>Covid-19 and Peer Advising</vt:lpstr>
      <vt:lpstr>Breakout rooms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NASPA NASPA</dc:creator>
  <cp:lastModifiedBy>Giedraitis, Megan</cp:lastModifiedBy>
  <cp:revision>12</cp:revision>
  <dcterms:created xsi:type="dcterms:W3CDTF">2014-12-03T20:08:28Z</dcterms:created>
  <dcterms:modified xsi:type="dcterms:W3CDTF">2021-02-25T18:44:12Z</dcterms:modified>
</cp:coreProperties>
</file>