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15" r:id="rId2"/>
    <p:sldId id="319" r:id="rId3"/>
    <p:sldId id="322" r:id="rId4"/>
    <p:sldId id="320" r:id="rId5"/>
    <p:sldId id="321" r:id="rId6"/>
    <p:sldId id="323" r:id="rId7"/>
    <p:sldId id="325" r:id="rId8"/>
    <p:sldId id="324" r:id="rId9"/>
    <p:sldId id="327" r:id="rId10"/>
    <p:sldId id="326" r:id="rId11"/>
    <p:sldId id="329" r:id="rId12"/>
    <p:sldId id="330" r:id="rId13"/>
    <p:sldId id="328" r:id="rId14"/>
    <p:sldId id="331" r:id="rId15"/>
    <p:sldId id="332" r:id="rId16"/>
    <p:sldId id="353" r:id="rId17"/>
    <p:sldId id="335" r:id="rId18"/>
    <p:sldId id="336" r:id="rId19"/>
    <p:sldId id="351" r:id="rId20"/>
    <p:sldId id="338" r:id="rId21"/>
    <p:sldId id="352" r:id="rId22"/>
    <p:sldId id="339" r:id="rId23"/>
    <p:sldId id="354" r:id="rId24"/>
    <p:sldId id="343" r:id="rId25"/>
    <p:sldId id="344" r:id="rId26"/>
    <p:sldId id="345" r:id="rId27"/>
    <p:sldId id="346" r:id="rId28"/>
    <p:sldId id="347" r:id="rId29"/>
    <p:sldId id="348" r:id="rId30"/>
    <p:sldId id="333" r:id="rId31"/>
    <p:sldId id="349" r:id="rId32"/>
    <p:sldId id="334" r:id="rId33"/>
    <p:sldId id="350"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A39"/>
    <a:srgbClr val="3F110F"/>
    <a:srgbClr val="574A9A"/>
    <a:srgbClr val="FFFFFF"/>
    <a:srgbClr val="114863"/>
    <a:srgbClr val="7BBE31"/>
    <a:srgbClr val="8AC542"/>
    <a:srgbClr val="515A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85349" autoAdjust="0"/>
  </p:normalViewPr>
  <p:slideViewPr>
    <p:cSldViewPr snapToGrid="0" snapToObjects="1">
      <p:cViewPr varScale="1">
        <p:scale>
          <a:sx n="74" d="100"/>
          <a:sy n="74" d="100"/>
        </p:scale>
        <p:origin x="48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0687BC-B80E-4BD5-890E-0B42BB367605}" type="slidenum">
              <a:rPr lang="en-US" smtClean="0"/>
              <a:t>‹#›</a:t>
            </a:fld>
            <a:endParaRPr lang="en-US"/>
          </a:p>
        </p:txBody>
      </p:sp>
      <p:sp>
        <p:nvSpPr>
          <p:cNvPr id="6" name="Date Placeholder 5"/>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B498CFE-BDC5-41D5-9C5E-91EAE0DEFB80}" type="datetimeFigureOut">
              <a:rPr lang="en-US" smtClean="0"/>
              <a:t>2/10/2020</a:t>
            </a:fld>
            <a:endParaRPr lang="en-US"/>
          </a:p>
        </p:txBody>
      </p:sp>
    </p:spTree>
    <p:extLst>
      <p:ext uri="{BB962C8B-B14F-4D97-AF65-F5344CB8AC3E}">
        <p14:creationId xmlns:p14="http://schemas.microsoft.com/office/powerpoint/2010/main" val="1889568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EF7D5F-B8EE-4718-B75B-2278EDF5D699}" type="datetimeFigureOut">
              <a:rPr lang="en-US" smtClean="0"/>
              <a:t>2/10/2020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083EFC-2AA6-4B63-A481-AEDF6A88FCC2}" type="slidenum">
              <a:rPr lang="en-US" smtClean="0"/>
              <a:t>‹#›</a:t>
            </a:fld>
            <a:endParaRPr lang="en-US"/>
          </a:p>
        </p:txBody>
      </p:sp>
    </p:spTree>
    <p:extLst>
      <p:ext uri="{BB962C8B-B14F-4D97-AF65-F5344CB8AC3E}">
        <p14:creationId xmlns:p14="http://schemas.microsoft.com/office/powerpoint/2010/main" val="133469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a:t>
            </a:fld>
            <a:endParaRPr lang="en-US"/>
          </a:p>
        </p:txBody>
      </p:sp>
    </p:spTree>
    <p:extLst>
      <p:ext uri="{BB962C8B-B14F-4D97-AF65-F5344CB8AC3E}">
        <p14:creationId xmlns:p14="http://schemas.microsoft.com/office/powerpoint/2010/main" val="149713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10</a:t>
            </a:fld>
            <a:endParaRPr lang="en-US"/>
          </a:p>
        </p:txBody>
      </p:sp>
    </p:spTree>
    <p:extLst>
      <p:ext uri="{BB962C8B-B14F-4D97-AF65-F5344CB8AC3E}">
        <p14:creationId xmlns:p14="http://schemas.microsoft.com/office/powerpoint/2010/main" val="616288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11</a:t>
            </a:fld>
            <a:endParaRPr lang="en-US"/>
          </a:p>
        </p:txBody>
      </p:sp>
    </p:spTree>
    <p:extLst>
      <p:ext uri="{BB962C8B-B14F-4D97-AF65-F5344CB8AC3E}">
        <p14:creationId xmlns:p14="http://schemas.microsoft.com/office/powerpoint/2010/main" val="1460697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12</a:t>
            </a:fld>
            <a:endParaRPr lang="en-US"/>
          </a:p>
        </p:txBody>
      </p:sp>
    </p:spTree>
    <p:extLst>
      <p:ext uri="{BB962C8B-B14F-4D97-AF65-F5344CB8AC3E}">
        <p14:creationId xmlns:p14="http://schemas.microsoft.com/office/powerpoint/2010/main" val="4035899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13</a:t>
            </a:fld>
            <a:endParaRPr lang="en-US"/>
          </a:p>
        </p:txBody>
      </p:sp>
    </p:spTree>
    <p:extLst>
      <p:ext uri="{BB962C8B-B14F-4D97-AF65-F5344CB8AC3E}">
        <p14:creationId xmlns:p14="http://schemas.microsoft.com/office/powerpoint/2010/main" val="412239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14</a:t>
            </a:fld>
            <a:endParaRPr lang="en-US"/>
          </a:p>
        </p:txBody>
      </p:sp>
    </p:spTree>
    <p:extLst>
      <p:ext uri="{BB962C8B-B14F-4D97-AF65-F5344CB8AC3E}">
        <p14:creationId xmlns:p14="http://schemas.microsoft.com/office/powerpoint/2010/main" val="714556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15</a:t>
            </a:fld>
            <a:endParaRPr lang="en-US"/>
          </a:p>
        </p:txBody>
      </p:sp>
    </p:spTree>
    <p:extLst>
      <p:ext uri="{BB962C8B-B14F-4D97-AF65-F5344CB8AC3E}">
        <p14:creationId xmlns:p14="http://schemas.microsoft.com/office/powerpoint/2010/main" val="228158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16</a:t>
            </a:fld>
            <a:endParaRPr lang="en-US"/>
          </a:p>
        </p:txBody>
      </p:sp>
    </p:spTree>
    <p:extLst>
      <p:ext uri="{BB962C8B-B14F-4D97-AF65-F5344CB8AC3E}">
        <p14:creationId xmlns:p14="http://schemas.microsoft.com/office/powerpoint/2010/main" val="347466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17</a:t>
            </a:fld>
            <a:endParaRPr lang="en-US"/>
          </a:p>
        </p:txBody>
      </p:sp>
    </p:spTree>
    <p:extLst>
      <p:ext uri="{BB962C8B-B14F-4D97-AF65-F5344CB8AC3E}">
        <p14:creationId xmlns:p14="http://schemas.microsoft.com/office/powerpoint/2010/main" val="379415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18</a:t>
            </a:fld>
            <a:endParaRPr lang="en-US"/>
          </a:p>
        </p:txBody>
      </p:sp>
    </p:spTree>
    <p:extLst>
      <p:ext uri="{BB962C8B-B14F-4D97-AF65-F5344CB8AC3E}">
        <p14:creationId xmlns:p14="http://schemas.microsoft.com/office/powerpoint/2010/main" val="300671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19</a:t>
            </a:fld>
            <a:endParaRPr lang="en-US"/>
          </a:p>
        </p:txBody>
      </p:sp>
    </p:spTree>
    <p:extLst>
      <p:ext uri="{BB962C8B-B14F-4D97-AF65-F5344CB8AC3E}">
        <p14:creationId xmlns:p14="http://schemas.microsoft.com/office/powerpoint/2010/main" val="133607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2</a:t>
            </a:fld>
            <a:endParaRPr lang="en-US"/>
          </a:p>
        </p:txBody>
      </p:sp>
    </p:spTree>
    <p:extLst>
      <p:ext uri="{BB962C8B-B14F-4D97-AF65-F5344CB8AC3E}">
        <p14:creationId xmlns:p14="http://schemas.microsoft.com/office/powerpoint/2010/main" val="4125390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20</a:t>
            </a:fld>
            <a:endParaRPr lang="en-US"/>
          </a:p>
        </p:txBody>
      </p:sp>
    </p:spTree>
    <p:extLst>
      <p:ext uri="{BB962C8B-B14F-4D97-AF65-F5344CB8AC3E}">
        <p14:creationId xmlns:p14="http://schemas.microsoft.com/office/powerpoint/2010/main" val="366767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21</a:t>
            </a:fld>
            <a:endParaRPr lang="en-US"/>
          </a:p>
        </p:txBody>
      </p:sp>
    </p:spTree>
    <p:extLst>
      <p:ext uri="{BB962C8B-B14F-4D97-AF65-F5344CB8AC3E}">
        <p14:creationId xmlns:p14="http://schemas.microsoft.com/office/powerpoint/2010/main" val="813998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22</a:t>
            </a:fld>
            <a:endParaRPr lang="en-US"/>
          </a:p>
        </p:txBody>
      </p:sp>
    </p:spTree>
    <p:extLst>
      <p:ext uri="{BB962C8B-B14F-4D97-AF65-F5344CB8AC3E}">
        <p14:creationId xmlns:p14="http://schemas.microsoft.com/office/powerpoint/2010/main" val="1572803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23</a:t>
            </a:fld>
            <a:endParaRPr lang="en-US"/>
          </a:p>
        </p:txBody>
      </p:sp>
    </p:spTree>
    <p:extLst>
      <p:ext uri="{BB962C8B-B14F-4D97-AF65-F5344CB8AC3E}">
        <p14:creationId xmlns:p14="http://schemas.microsoft.com/office/powerpoint/2010/main" val="4205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24</a:t>
            </a:fld>
            <a:endParaRPr lang="en-US"/>
          </a:p>
        </p:txBody>
      </p:sp>
    </p:spTree>
    <p:extLst>
      <p:ext uri="{BB962C8B-B14F-4D97-AF65-F5344CB8AC3E}">
        <p14:creationId xmlns:p14="http://schemas.microsoft.com/office/powerpoint/2010/main" val="3446978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25</a:t>
            </a:fld>
            <a:endParaRPr lang="en-US"/>
          </a:p>
        </p:txBody>
      </p:sp>
    </p:spTree>
    <p:extLst>
      <p:ext uri="{BB962C8B-B14F-4D97-AF65-F5344CB8AC3E}">
        <p14:creationId xmlns:p14="http://schemas.microsoft.com/office/powerpoint/2010/main" val="1229703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26</a:t>
            </a:fld>
            <a:endParaRPr lang="en-US"/>
          </a:p>
        </p:txBody>
      </p:sp>
    </p:spTree>
    <p:extLst>
      <p:ext uri="{BB962C8B-B14F-4D97-AF65-F5344CB8AC3E}">
        <p14:creationId xmlns:p14="http://schemas.microsoft.com/office/powerpoint/2010/main" val="91578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27</a:t>
            </a:fld>
            <a:endParaRPr lang="en-US"/>
          </a:p>
        </p:txBody>
      </p:sp>
    </p:spTree>
    <p:extLst>
      <p:ext uri="{BB962C8B-B14F-4D97-AF65-F5344CB8AC3E}">
        <p14:creationId xmlns:p14="http://schemas.microsoft.com/office/powerpoint/2010/main" val="100355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28</a:t>
            </a:fld>
            <a:endParaRPr lang="en-US"/>
          </a:p>
        </p:txBody>
      </p:sp>
    </p:spTree>
    <p:extLst>
      <p:ext uri="{BB962C8B-B14F-4D97-AF65-F5344CB8AC3E}">
        <p14:creationId xmlns:p14="http://schemas.microsoft.com/office/powerpoint/2010/main" val="312844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29</a:t>
            </a:fld>
            <a:endParaRPr lang="en-US"/>
          </a:p>
        </p:txBody>
      </p:sp>
    </p:spTree>
    <p:extLst>
      <p:ext uri="{BB962C8B-B14F-4D97-AF65-F5344CB8AC3E}">
        <p14:creationId xmlns:p14="http://schemas.microsoft.com/office/powerpoint/2010/main" val="273312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3</a:t>
            </a:fld>
            <a:endParaRPr lang="en-US"/>
          </a:p>
        </p:txBody>
      </p:sp>
    </p:spTree>
    <p:extLst>
      <p:ext uri="{BB962C8B-B14F-4D97-AF65-F5344CB8AC3E}">
        <p14:creationId xmlns:p14="http://schemas.microsoft.com/office/powerpoint/2010/main" val="3159981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30</a:t>
            </a:fld>
            <a:endParaRPr lang="en-US"/>
          </a:p>
        </p:txBody>
      </p:sp>
    </p:spTree>
    <p:extLst>
      <p:ext uri="{BB962C8B-B14F-4D97-AF65-F5344CB8AC3E}">
        <p14:creationId xmlns:p14="http://schemas.microsoft.com/office/powerpoint/2010/main" val="765898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31</a:t>
            </a:fld>
            <a:endParaRPr lang="en-US"/>
          </a:p>
        </p:txBody>
      </p:sp>
    </p:spTree>
    <p:extLst>
      <p:ext uri="{BB962C8B-B14F-4D97-AF65-F5344CB8AC3E}">
        <p14:creationId xmlns:p14="http://schemas.microsoft.com/office/powerpoint/2010/main" val="4245302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32</a:t>
            </a:fld>
            <a:endParaRPr lang="en-US"/>
          </a:p>
        </p:txBody>
      </p:sp>
    </p:spTree>
    <p:extLst>
      <p:ext uri="{BB962C8B-B14F-4D97-AF65-F5344CB8AC3E}">
        <p14:creationId xmlns:p14="http://schemas.microsoft.com/office/powerpoint/2010/main" val="1655786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33</a:t>
            </a:fld>
            <a:endParaRPr lang="en-US"/>
          </a:p>
        </p:txBody>
      </p:sp>
    </p:spTree>
    <p:extLst>
      <p:ext uri="{BB962C8B-B14F-4D97-AF65-F5344CB8AC3E}">
        <p14:creationId xmlns:p14="http://schemas.microsoft.com/office/powerpoint/2010/main" val="409816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Campus enrollment</a:t>
            </a:r>
          </a:p>
          <a:p>
            <a:r>
              <a:rPr lang="en-US" dirty="0"/>
              <a:t>29,579 students enrolled at IUPUI in fall 2018. Of those:</a:t>
            </a:r>
          </a:p>
          <a:p>
            <a:r>
              <a:rPr lang="en-US" dirty="0"/>
              <a:t>21,246 were undergraduates</a:t>
            </a:r>
          </a:p>
          <a:p>
            <a:r>
              <a:rPr lang="en-US" dirty="0"/>
              <a:t>8,333 were graduate or professional students</a:t>
            </a:r>
          </a:p>
          <a:p>
            <a:r>
              <a:rPr lang="en-US" dirty="0"/>
              <a:t>83% of undergraduate students attended school full time</a:t>
            </a:r>
          </a:p>
          <a:p>
            <a:endParaRPr lang="en-US" dirty="0"/>
          </a:p>
          <a:p>
            <a:r>
              <a:rPr lang="en-US" dirty="0"/>
              <a:t>Freshmen entering in fall 2018</a:t>
            </a:r>
          </a:p>
          <a:p>
            <a:r>
              <a:rPr lang="en-US" dirty="0"/>
              <a:t>IUPUI welcomed 4,103 freshmen in 2018.</a:t>
            </a:r>
          </a:p>
          <a:p>
            <a:r>
              <a:rPr lang="en-US" dirty="0"/>
              <a:t>Average SAT score: 1125</a:t>
            </a:r>
          </a:p>
          <a:p>
            <a:r>
              <a:rPr lang="en-US" dirty="0"/>
              <a:t>Average high school GPA: 3.48/4.00</a:t>
            </a:r>
          </a:p>
          <a:p>
            <a:r>
              <a:rPr lang="en-US" dirty="0"/>
              <a:t>Average age: 18</a:t>
            </a:r>
          </a:p>
          <a:p>
            <a:endParaRPr lang="en-US" dirty="0"/>
          </a:p>
          <a:p>
            <a:r>
              <a:rPr lang="en-US" dirty="0"/>
              <a:t>Student body demographics</a:t>
            </a:r>
          </a:p>
          <a:p>
            <a:r>
              <a:rPr lang="en-US" dirty="0"/>
              <a:t>86.5% are Indiana residents, 13.5% are nonresidents</a:t>
            </a:r>
          </a:p>
          <a:p>
            <a:r>
              <a:rPr lang="en-US" dirty="0"/>
              <a:t>58% are female, 42% are male</a:t>
            </a:r>
          </a:p>
          <a:p>
            <a:r>
              <a:rPr lang="en-US" dirty="0"/>
              <a:t>27% are minority students</a:t>
            </a:r>
          </a:p>
          <a:p>
            <a:r>
              <a:rPr lang="en-US" dirty="0"/>
              <a:t>7% are international students</a:t>
            </a:r>
          </a:p>
          <a:p>
            <a:endParaRPr lang="en-US" dirty="0"/>
          </a:p>
          <a:p>
            <a:r>
              <a:rPr lang="en-US" dirty="0"/>
              <a:t>Geographically speaking, students hail from:</a:t>
            </a:r>
          </a:p>
          <a:p>
            <a:r>
              <a:rPr lang="en-US" dirty="0"/>
              <a:t>92 Indiana counties</a:t>
            </a:r>
          </a:p>
          <a:p>
            <a:r>
              <a:rPr lang="en-US" dirty="0"/>
              <a:t>50 states</a:t>
            </a:r>
          </a:p>
          <a:p>
            <a:r>
              <a:rPr lang="en-US" dirty="0"/>
              <a:t>142 countries and territories (including the U.S.)</a:t>
            </a:r>
          </a:p>
          <a:p>
            <a:endParaRPr lang="en-US" dirty="0"/>
          </a:p>
          <a:p>
            <a:r>
              <a:rPr lang="en-US" dirty="0"/>
              <a:t>Research</a:t>
            </a:r>
          </a:p>
          <a:p>
            <a:r>
              <a:rPr lang="en-US" dirty="0"/>
              <a:t>IUPUI researchers were awarded $435.9 million in external funding in 2017–18</a:t>
            </a:r>
          </a:p>
          <a:p>
            <a:r>
              <a:rPr lang="en-US" dirty="0"/>
              <a:t>The campus includes about 100 research centers, including 11 Signature Centers</a:t>
            </a:r>
          </a:p>
          <a:p>
            <a:r>
              <a:rPr lang="en-US" dirty="0"/>
              <a:t>1,999 research grants were awarded in 2017–18</a:t>
            </a:r>
          </a:p>
          <a:p>
            <a:endParaRPr lang="en-US" dirty="0"/>
          </a:p>
          <a:p>
            <a:r>
              <a:rPr lang="en-US" dirty="0"/>
              <a:t>Community engagement</a:t>
            </a:r>
          </a:p>
          <a:p>
            <a:r>
              <a:rPr lang="en-US" dirty="0"/>
              <a:t>Students spend 1,000,000+ hours each year engaging with community partners through courses </a:t>
            </a:r>
          </a:p>
          <a:p>
            <a:r>
              <a:rPr lang="en-US" dirty="0"/>
              <a:t>700+ community organizations have engaged with IUPUI through research, service learning, volunteer projects, and experiential learning</a:t>
            </a:r>
          </a:p>
          <a:p>
            <a:r>
              <a:rPr lang="en-US" dirty="0"/>
              <a:t>IUPUI annually hosts four major days of service and 20+ other service events </a:t>
            </a:r>
          </a:p>
          <a:p>
            <a:endParaRPr lang="en-US" dirty="0"/>
          </a:p>
          <a:p>
            <a:r>
              <a:rPr lang="en-US" dirty="0"/>
              <a:t>Faculty</a:t>
            </a:r>
          </a:p>
          <a:p>
            <a:r>
              <a:rPr lang="en-US" dirty="0"/>
              <a:t>IUPUI is home to more than 2,800 faculty in 17 degree-granting schools and 2 colleges.</a:t>
            </a:r>
          </a:p>
          <a:p>
            <a:r>
              <a:rPr lang="en-US" dirty="0"/>
              <a:t>Over 95% of full-time faculty have professional or doctoral degrees</a:t>
            </a:r>
          </a:p>
          <a:p>
            <a:r>
              <a:rPr lang="en-US" dirty="0"/>
              <a:t>43% of faculty are women</a:t>
            </a:r>
          </a:p>
          <a:p>
            <a:r>
              <a:rPr lang="en-US" dirty="0"/>
              <a:t>5% of faculty are African American</a:t>
            </a:r>
          </a:p>
          <a:p>
            <a:r>
              <a:rPr lang="en-US" dirty="0"/>
              <a:t>3% of faculty are Hispanic</a:t>
            </a:r>
          </a:p>
          <a:p>
            <a:r>
              <a:rPr lang="en-US" dirty="0"/>
              <a:t>26% of faculty are people of color</a:t>
            </a:r>
          </a:p>
        </p:txBody>
      </p:sp>
      <p:sp>
        <p:nvSpPr>
          <p:cNvPr id="4" name="Slide Number Placeholder 3"/>
          <p:cNvSpPr>
            <a:spLocks noGrp="1"/>
          </p:cNvSpPr>
          <p:nvPr>
            <p:ph type="sldNum" sz="quarter" idx="10"/>
          </p:nvPr>
        </p:nvSpPr>
        <p:spPr/>
        <p:txBody>
          <a:bodyPr/>
          <a:lstStyle/>
          <a:p>
            <a:fld id="{5F083EFC-2AA6-4B63-A481-AEDF6A88FCC2}" type="slidenum">
              <a:rPr lang="en-US" smtClean="0"/>
              <a:t>4</a:t>
            </a:fld>
            <a:endParaRPr lang="en-US"/>
          </a:p>
        </p:txBody>
      </p:sp>
    </p:spTree>
    <p:extLst>
      <p:ext uri="{BB962C8B-B14F-4D97-AF65-F5344CB8AC3E}">
        <p14:creationId xmlns:p14="http://schemas.microsoft.com/office/powerpoint/2010/main" val="212185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5</a:t>
            </a:fld>
            <a:endParaRPr lang="en-US"/>
          </a:p>
        </p:txBody>
      </p:sp>
    </p:spTree>
    <p:extLst>
      <p:ext uri="{BB962C8B-B14F-4D97-AF65-F5344CB8AC3E}">
        <p14:creationId xmlns:p14="http://schemas.microsoft.com/office/powerpoint/2010/main" val="263199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6</a:t>
            </a:fld>
            <a:endParaRPr lang="en-US"/>
          </a:p>
        </p:txBody>
      </p:sp>
    </p:spTree>
    <p:extLst>
      <p:ext uri="{BB962C8B-B14F-4D97-AF65-F5344CB8AC3E}">
        <p14:creationId xmlns:p14="http://schemas.microsoft.com/office/powerpoint/2010/main" val="166009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7</a:t>
            </a:fld>
            <a:endParaRPr lang="en-US"/>
          </a:p>
        </p:txBody>
      </p:sp>
    </p:spTree>
    <p:extLst>
      <p:ext uri="{BB962C8B-B14F-4D97-AF65-F5344CB8AC3E}">
        <p14:creationId xmlns:p14="http://schemas.microsoft.com/office/powerpoint/2010/main" val="99956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83EFC-2AA6-4B63-A481-AEDF6A88FCC2}" type="slidenum">
              <a:rPr lang="en-US" smtClean="0"/>
              <a:t>8</a:t>
            </a:fld>
            <a:endParaRPr lang="en-US"/>
          </a:p>
        </p:txBody>
      </p:sp>
    </p:spTree>
    <p:extLst>
      <p:ext uri="{BB962C8B-B14F-4D97-AF65-F5344CB8AC3E}">
        <p14:creationId xmlns:p14="http://schemas.microsoft.com/office/powerpoint/2010/main" val="231763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083EFC-2AA6-4B63-A481-AEDF6A88FCC2}" type="slidenum">
              <a:rPr lang="en-US" smtClean="0"/>
              <a:t>9</a:t>
            </a:fld>
            <a:endParaRPr lang="en-US"/>
          </a:p>
        </p:txBody>
      </p:sp>
    </p:spTree>
    <p:extLst>
      <p:ext uri="{BB962C8B-B14F-4D97-AF65-F5344CB8AC3E}">
        <p14:creationId xmlns:p14="http://schemas.microsoft.com/office/powerpoint/2010/main" val="159809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88994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229441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33549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13811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271" y="106836"/>
            <a:ext cx="8229600" cy="1143000"/>
          </a:xfrm>
          <a:prstGeom prst="rect">
            <a:avLst/>
          </a:prstGeom>
        </p:spPr>
        <p:txBody>
          <a:bodyPr/>
          <a:lstStyle>
            <a:lvl1pPr>
              <a:defRPr sz="36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774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180770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342323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304453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48196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20498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360427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7EAA059-A858-F440-A340-01D7885337E9}" type="datetimeFigureOut">
              <a:rPr lang="en-US" smtClean="0"/>
              <a:t>2/10/2020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C4CD958-B3E3-3541-8BA4-7C94EA576D18}" type="slidenum">
              <a:rPr lang="en-US" smtClean="0"/>
              <a:t>‹#›</a:t>
            </a:fld>
            <a:endParaRPr lang="en-US"/>
          </a:p>
        </p:txBody>
      </p:sp>
    </p:spTree>
    <p:extLst>
      <p:ext uri="{BB962C8B-B14F-4D97-AF65-F5344CB8AC3E}">
        <p14:creationId xmlns:p14="http://schemas.microsoft.com/office/powerpoint/2010/main" val="271149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55716" y="6149207"/>
            <a:ext cx="2060058" cy="573443"/>
          </a:xfrm>
          <a:prstGeom prst="rect">
            <a:avLst/>
          </a:prstGeom>
        </p:spPr>
      </p:pic>
      <p:sp>
        <p:nvSpPr>
          <p:cNvPr id="3" name="Text Placeholder 2"/>
          <p:cNvSpPr>
            <a:spLocks noGrp="1"/>
          </p:cNvSpPr>
          <p:nvPr>
            <p:ph type="body" idx="1"/>
          </p:nvPr>
        </p:nvSpPr>
        <p:spPr>
          <a:xfrm>
            <a:off x="350271" y="132217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Box 19"/>
          <p:cNvSpPr txBox="1"/>
          <p:nvPr userDrawn="1"/>
        </p:nvSpPr>
        <p:spPr>
          <a:xfrm>
            <a:off x="4349293" y="6282042"/>
            <a:ext cx="1729464" cy="307777"/>
          </a:xfrm>
          <a:prstGeom prst="rect">
            <a:avLst/>
          </a:prstGeom>
          <a:noFill/>
          <a:effectLst/>
        </p:spPr>
        <p:txBody>
          <a:bodyPr wrap="square" rtlCol="0">
            <a:spAutoFit/>
          </a:bodyPr>
          <a:lstStyle/>
          <a:p>
            <a:pPr algn="ctr"/>
            <a:r>
              <a:rPr lang="en-US" sz="140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@NASPAtweets</a:t>
            </a:r>
          </a:p>
        </p:txBody>
      </p:sp>
      <p:sp>
        <p:nvSpPr>
          <p:cNvPr id="18" name="TextBox 17"/>
          <p:cNvSpPr txBox="1"/>
          <p:nvPr userDrawn="1"/>
        </p:nvSpPr>
        <p:spPr>
          <a:xfrm>
            <a:off x="2856522" y="6266508"/>
            <a:ext cx="1729464" cy="307777"/>
          </a:xfrm>
          <a:prstGeom prst="rect">
            <a:avLst/>
          </a:prstGeom>
          <a:noFill/>
          <a:effectLst/>
        </p:spPr>
        <p:txBody>
          <a:bodyPr wrap="square" rtlCol="0">
            <a:spAutoFit/>
          </a:bodyPr>
          <a:lstStyle/>
          <a:p>
            <a:pPr algn="ctr"/>
            <a:r>
              <a:rPr lang="en-US" sz="1400" b="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#SMCS20</a:t>
            </a:r>
          </a:p>
        </p:txBody>
      </p:sp>
      <p:cxnSp>
        <p:nvCxnSpPr>
          <p:cNvPr id="11" name="Straight Connector 10"/>
          <p:cNvCxnSpPr/>
          <p:nvPr userDrawn="1"/>
        </p:nvCxnSpPr>
        <p:spPr>
          <a:xfrm>
            <a:off x="2719556" y="6282042"/>
            <a:ext cx="3725694"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2719556" y="6564760"/>
            <a:ext cx="3725694"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0"/>
            <a:ext cx="9144000" cy="1028700"/>
          </a:xfrm>
          <a:prstGeom prst="rect">
            <a:avLst/>
          </a:prstGeom>
          <a:solidFill>
            <a:srgbClr val="738A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028700"/>
            <a:ext cx="9144000" cy="139700"/>
          </a:xfrm>
          <a:prstGeom prst="rect">
            <a:avLst/>
          </a:prstGeom>
          <a:solidFill>
            <a:srgbClr val="3F11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4119" y="5860269"/>
            <a:ext cx="1364971" cy="862381"/>
          </a:xfrm>
          <a:prstGeom prst="rect">
            <a:avLst/>
          </a:prstGeom>
        </p:spPr>
      </p:pic>
    </p:spTree>
    <p:extLst>
      <p:ext uri="{BB962C8B-B14F-4D97-AF65-F5344CB8AC3E}">
        <p14:creationId xmlns:p14="http://schemas.microsoft.com/office/powerpoint/2010/main" val="379219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98191"/>
            <a:ext cx="9139450" cy="1255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4925" y="6173719"/>
            <a:ext cx="8229600" cy="533901"/>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r>
              <a:rPr lang="en-US" sz="2400" dirty="0" smtClean="0">
                <a:solidFill>
                  <a:schemeClr val="accent3">
                    <a:lumMod val="75000"/>
                  </a:schemeClr>
                </a:solidFill>
              </a:rPr>
              <a:t>February 2-4, 2020 | Seattle, WA</a:t>
            </a:r>
            <a:endParaRPr lang="en-US" sz="2400" dirty="0">
              <a:solidFill>
                <a:schemeClr val="accent3">
                  <a:lumMod val="75000"/>
                </a:schemeClr>
              </a:solidFill>
            </a:endParaRPr>
          </a:p>
        </p:txBody>
      </p:sp>
      <p:sp>
        <p:nvSpPr>
          <p:cNvPr id="7" name="Title 1"/>
          <p:cNvSpPr txBox="1">
            <a:spLocks/>
          </p:cNvSpPr>
          <p:nvPr/>
        </p:nvSpPr>
        <p:spPr>
          <a:xfrm>
            <a:off x="676625" y="5012955"/>
            <a:ext cx="8229600" cy="163458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Open Sans"/>
                <a:ea typeface="+mj-ea"/>
                <a:cs typeface="Open Sans"/>
              </a:defRPr>
            </a:lvl1pPr>
          </a:lstStyle>
          <a:p>
            <a:r>
              <a:rPr lang="en-US" sz="2800" dirty="0" smtClean="0"/>
              <a:t>Building a Transition Program for Holistically Admitted Student Success</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1314824"/>
            <a:ext cx="5520266" cy="3487673"/>
          </a:xfrm>
          <a:prstGeom prst="rect">
            <a:avLst/>
          </a:prstGeom>
        </p:spPr>
      </p:pic>
    </p:spTree>
    <p:extLst>
      <p:ext uri="{BB962C8B-B14F-4D97-AF65-F5344CB8AC3E}">
        <p14:creationId xmlns:p14="http://schemas.microsoft.com/office/powerpoint/2010/main" val="2775545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Review</a:t>
            </a:r>
            <a:endParaRPr lang="en-US" dirty="0"/>
          </a:p>
        </p:txBody>
      </p:sp>
      <p:sp>
        <p:nvSpPr>
          <p:cNvPr id="3" name="Content Placeholder 2"/>
          <p:cNvSpPr>
            <a:spLocks noGrp="1"/>
          </p:cNvSpPr>
          <p:nvPr>
            <p:ph idx="1"/>
          </p:nvPr>
        </p:nvSpPr>
        <p:spPr>
          <a:xfrm>
            <a:off x="350271" y="1322177"/>
            <a:ext cx="4520309" cy="4525963"/>
          </a:xfrm>
        </p:spPr>
        <p:txBody>
          <a:bodyPr>
            <a:normAutofit fontScale="92500"/>
          </a:bodyPr>
          <a:lstStyle/>
          <a:p>
            <a:pPr marL="0" indent="0">
              <a:buNone/>
            </a:pPr>
            <a:r>
              <a:rPr lang="en-US" sz="2600" b="1" dirty="0" smtClean="0"/>
              <a:t>5 committee members</a:t>
            </a:r>
          </a:p>
          <a:p>
            <a:pPr lvl="1">
              <a:buSzPct val="80000"/>
              <a:buFont typeface="Arial" panose="020B0604020202020204" pitchFamily="34" charset="0"/>
              <a:buChar char="•"/>
            </a:pPr>
            <a:r>
              <a:rPr lang="en-US" sz="2400" dirty="0" smtClean="0"/>
              <a:t>2 Admission staff</a:t>
            </a:r>
          </a:p>
          <a:p>
            <a:pPr lvl="1">
              <a:buSzPct val="80000"/>
              <a:buFont typeface="Arial" panose="020B0604020202020204" pitchFamily="34" charset="0"/>
              <a:buChar char="•"/>
            </a:pPr>
            <a:r>
              <a:rPr lang="en-US" sz="2400" dirty="0" smtClean="0"/>
              <a:t>2 Faculty</a:t>
            </a:r>
          </a:p>
          <a:p>
            <a:pPr lvl="1">
              <a:buSzPct val="80000"/>
              <a:buFont typeface="Arial" panose="020B0604020202020204" pitchFamily="34" charset="0"/>
              <a:buChar char="•"/>
            </a:pPr>
            <a:r>
              <a:rPr lang="en-US" sz="2400" dirty="0" smtClean="0"/>
              <a:t>1 Representative from the OVMP</a:t>
            </a:r>
          </a:p>
          <a:p>
            <a:pPr marL="0" indent="0">
              <a:buNone/>
            </a:pPr>
            <a:r>
              <a:rPr lang="en-US" sz="2600" b="1" dirty="0" smtClean="0"/>
              <a:t>Review Rubric: 5 areas of interest</a:t>
            </a:r>
          </a:p>
          <a:p>
            <a:pPr lvl="1">
              <a:buSzPct val="80000"/>
              <a:buFont typeface="Arial" panose="020B0604020202020204" pitchFamily="34" charset="0"/>
              <a:buChar char="•"/>
            </a:pPr>
            <a:r>
              <a:rPr lang="en-US" sz="2400" dirty="0"/>
              <a:t>Type of Discharge &amp; Military </a:t>
            </a:r>
            <a:r>
              <a:rPr lang="en-US" sz="2400" dirty="0" smtClean="0"/>
              <a:t>Standing</a:t>
            </a:r>
          </a:p>
          <a:p>
            <a:pPr lvl="1">
              <a:buSzPct val="80000"/>
              <a:buFont typeface="Arial" panose="020B0604020202020204" pitchFamily="34" charset="0"/>
              <a:buChar char="•"/>
            </a:pPr>
            <a:r>
              <a:rPr lang="en-US" sz="2400" dirty="0" smtClean="0"/>
              <a:t>Citations</a:t>
            </a:r>
          </a:p>
          <a:p>
            <a:pPr lvl="1">
              <a:buSzPct val="80000"/>
              <a:buFont typeface="Arial" panose="020B0604020202020204" pitchFamily="34" charset="0"/>
              <a:buChar char="•"/>
            </a:pPr>
            <a:r>
              <a:rPr lang="en-US" sz="2400" dirty="0" smtClean="0"/>
              <a:t>Development of Purpose</a:t>
            </a:r>
          </a:p>
          <a:p>
            <a:pPr lvl="1">
              <a:buSzPct val="80000"/>
              <a:buFont typeface="Arial" panose="020B0604020202020204" pitchFamily="34" charset="0"/>
              <a:buChar char="•"/>
            </a:pPr>
            <a:r>
              <a:rPr lang="en-US" sz="2400" dirty="0"/>
              <a:t>Writing </a:t>
            </a:r>
            <a:r>
              <a:rPr lang="en-US" sz="2400" dirty="0" smtClean="0"/>
              <a:t>Composition</a:t>
            </a:r>
          </a:p>
          <a:p>
            <a:pPr lvl="1">
              <a:buSzPct val="80000"/>
              <a:buFont typeface="Arial" panose="020B0604020202020204" pitchFamily="34" charset="0"/>
              <a:buChar char="•"/>
            </a:pPr>
            <a:r>
              <a:rPr lang="en-US" sz="2400" dirty="0"/>
              <a:t>Academic Standing</a:t>
            </a:r>
          </a:p>
        </p:txBody>
      </p:sp>
      <p:pic>
        <p:nvPicPr>
          <p:cNvPr id="2050" name="Picture 2" descr="https://www.teachingenglish.org.uk/sites/teacheng/files/styles/large/public/og/gallery/bcnpaul1/iStock_000018536307XSmall_1.jpg?itok=-Dj5y6Q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948295" y="2120101"/>
            <a:ext cx="4048125"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46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Holistic Scoring </a:t>
            </a:r>
            <a:r>
              <a:rPr lang="en-US" dirty="0" smtClean="0"/>
              <a:t>Rubric, pt. 1</a:t>
            </a:r>
            <a:endParaRPr lang="en-US" dirty="0"/>
          </a:p>
        </p:txBody>
      </p:sp>
      <p:pic>
        <p:nvPicPr>
          <p:cNvPr id="7" name="Picture 6"/>
          <p:cNvPicPr>
            <a:picLocks noChangeAspect="1"/>
          </p:cNvPicPr>
          <p:nvPr/>
        </p:nvPicPr>
        <p:blipFill>
          <a:blip r:embed="rId3"/>
          <a:stretch>
            <a:fillRect/>
          </a:stretch>
        </p:blipFill>
        <p:spPr>
          <a:xfrm>
            <a:off x="1297197" y="1325529"/>
            <a:ext cx="6335747" cy="4353271"/>
          </a:xfrm>
          <a:prstGeom prst="rect">
            <a:avLst/>
          </a:prstGeom>
        </p:spPr>
      </p:pic>
    </p:spTree>
    <p:extLst>
      <p:ext uri="{BB962C8B-B14F-4D97-AF65-F5344CB8AC3E}">
        <p14:creationId xmlns:p14="http://schemas.microsoft.com/office/powerpoint/2010/main" val="266123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Holistic Scoring </a:t>
            </a:r>
            <a:r>
              <a:rPr lang="en-US" dirty="0" smtClean="0"/>
              <a:t>Rubric, pt. 2</a:t>
            </a:r>
            <a:endParaRPr lang="en-US" dirty="0"/>
          </a:p>
        </p:txBody>
      </p:sp>
      <p:pic>
        <p:nvPicPr>
          <p:cNvPr id="3" name="Picture 2"/>
          <p:cNvPicPr>
            <a:picLocks noChangeAspect="1"/>
          </p:cNvPicPr>
          <p:nvPr/>
        </p:nvPicPr>
        <p:blipFill>
          <a:blip r:embed="rId3"/>
          <a:stretch>
            <a:fillRect/>
          </a:stretch>
        </p:blipFill>
        <p:spPr>
          <a:xfrm>
            <a:off x="1281291" y="1457324"/>
            <a:ext cx="6367560" cy="4265647"/>
          </a:xfrm>
          <a:prstGeom prst="rect">
            <a:avLst/>
          </a:prstGeom>
        </p:spPr>
      </p:pic>
    </p:spTree>
    <p:extLst>
      <p:ext uri="{BB962C8B-B14F-4D97-AF65-F5344CB8AC3E}">
        <p14:creationId xmlns:p14="http://schemas.microsoft.com/office/powerpoint/2010/main" val="48810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Holistic Scoring Rubric, pt. 3</a:t>
            </a:r>
            <a:endParaRPr lang="en-US" dirty="0"/>
          </a:p>
        </p:txBody>
      </p:sp>
      <p:sp>
        <p:nvSpPr>
          <p:cNvPr id="6" name="TextBox 5"/>
          <p:cNvSpPr txBox="1"/>
          <p:nvPr/>
        </p:nvSpPr>
        <p:spPr>
          <a:xfrm>
            <a:off x="123737" y="1249606"/>
            <a:ext cx="8682668" cy="4785926"/>
          </a:xfrm>
          <a:prstGeom prst="rect">
            <a:avLst/>
          </a:prstGeom>
          <a:noFill/>
        </p:spPr>
        <p:txBody>
          <a:bodyPr wrap="square" rtlCol="0">
            <a:spAutoFit/>
          </a:bodyPr>
          <a:lstStyle/>
          <a:p>
            <a:r>
              <a:rPr lang="en-US" dirty="0" smtClean="0">
                <a:latin typeface="Open Sans" panose="020B0606030504020204"/>
              </a:rPr>
              <a:t>Applicants will </a:t>
            </a:r>
            <a:r>
              <a:rPr lang="en-US" dirty="0">
                <a:latin typeface="Open Sans" panose="020B0606030504020204"/>
              </a:rPr>
              <a:t>be able to achieve a maximum score of five. The scoring key below will guide the committee’s final determination on admissibility: </a:t>
            </a:r>
          </a:p>
          <a:p>
            <a:r>
              <a:rPr lang="en-US" sz="1600" dirty="0">
                <a:latin typeface="Open Sans" panose="020B0606030504020204"/>
              </a:rPr>
              <a:t> </a:t>
            </a:r>
            <a:endParaRPr lang="en-US" sz="1400" dirty="0">
              <a:latin typeface="Open Sans" panose="020B0606030504020204"/>
            </a:endParaRPr>
          </a:p>
          <a:p>
            <a:pPr lvl="1"/>
            <a:r>
              <a:rPr lang="en-US" sz="1600" b="1" dirty="0">
                <a:latin typeface="Open Sans" panose="020B0606030504020204"/>
              </a:rPr>
              <a:t>Score 5 = Student demonstrates the ability to achieve high levels of: </a:t>
            </a:r>
            <a:endParaRPr lang="en-US" sz="1600" dirty="0">
              <a:latin typeface="Open Sans" panose="020B0606030504020204"/>
            </a:endParaRPr>
          </a:p>
          <a:p>
            <a:pPr lvl="2"/>
            <a:r>
              <a:rPr lang="en-US" sz="1600" dirty="0">
                <a:latin typeface="Open Sans" panose="020B0606030504020204"/>
              </a:rPr>
              <a:t>Student Retention (Persistence) </a:t>
            </a:r>
          </a:p>
          <a:p>
            <a:pPr lvl="2"/>
            <a:r>
              <a:rPr lang="en-US" sz="1600" dirty="0">
                <a:latin typeface="Open Sans" panose="020B0606030504020204"/>
              </a:rPr>
              <a:t>Educational Attainment </a:t>
            </a:r>
          </a:p>
          <a:p>
            <a:pPr lvl="2"/>
            <a:r>
              <a:rPr lang="en-US" sz="1600" dirty="0">
                <a:latin typeface="Open Sans" panose="020B0606030504020204"/>
              </a:rPr>
              <a:t>Academic Achievement </a:t>
            </a:r>
          </a:p>
          <a:p>
            <a:r>
              <a:rPr lang="en-US" sz="1600" dirty="0" smtClean="0">
                <a:latin typeface="Open Sans" panose="020B0606030504020204"/>
              </a:rPr>
              <a:t> </a:t>
            </a:r>
            <a:endParaRPr lang="en-US" sz="1000" dirty="0">
              <a:latin typeface="Open Sans" panose="020B0606030504020204"/>
            </a:endParaRPr>
          </a:p>
          <a:p>
            <a:pPr lvl="1"/>
            <a:r>
              <a:rPr lang="en-US" sz="1600" b="1" dirty="0">
                <a:latin typeface="Open Sans" panose="020B0606030504020204"/>
              </a:rPr>
              <a:t>Score 3 to 4 = Student demonstrates the ability to achieve moderate levels of: </a:t>
            </a:r>
            <a:endParaRPr lang="en-US" sz="1600" dirty="0">
              <a:latin typeface="Open Sans" panose="020B0606030504020204"/>
            </a:endParaRPr>
          </a:p>
          <a:p>
            <a:pPr lvl="2"/>
            <a:r>
              <a:rPr lang="en-US" sz="1600" dirty="0">
                <a:latin typeface="Open Sans" panose="020B0606030504020204"/>
              </a:rPr>
              <a:t>Student Retention (Persistence) </a:t>
            </a:r>
          </a:p>
          <a:p>
            <a:pPr lvl="2"/>
            <a:r>
              <a:rPr lang="en-US" sz="1600" dirty="0">
                <a:latin typeface="Open Sans" panose="020B0606030504020204"/>
              </a:rPr>
              <a:t>Educational Attainment </a:t>
            </a:r>
          </a:p>
          <a:p>
            <a:pPr lvl="2"/>
            <a:r>
              <a:rPr lang="en-US" sz="1600" dirty="0">
                <a:latin typeface="Open Sans" panose="020B0606030504020204"/>
              </a:rPr>
              <a:t>Academic Achievement </a:t>
            </a:r>
          </a:p>
          <a:p>
            <a:pPr lvl="1"/>
            <a:endParaRPr lang="en-US" sz="1000" dirty="0">
              <a:latin typeface="Open Sans" panose="020B0606030504020204"/>
            </a:endParaRPr>
          </a:p>
          <a:p>
            <a:pPr lvl="1"/>
            <a:r>
              <a:rPr lang="en-US" sz="1600" b="1" dirty="0" smtClean="0">
                <a:latin typeface="Open Sans" panose="020B0606030504020204"/>
              </a:rPr>
              <a:t>* </a:t>
            </a:r>
            <a:r>
              <a:rPr lang="en-US" sz="1600" b="1" dirty="0">
                <a:latin typeface="Open Sans" panose="020B0606030504020204"/>
              </a:rPr>
              <a:t>Score 1 to 2 = Student demonstrates the ability to achieve low levels of: </a:t>
            </a:r>
            <a:endParaRPr lang="en-US" sz="1600" dirty="0">
              <a:latin typeface="Open Sans" panose="020B0606030504020204"/>
            </a:endParaRPr>
          </a:p>
          <a:p>
            <a:pPr lvl="2"/>
            <a:r>
              <a:rPr lang="en-US" sz="1600" dirty="0">
                <a:latin typeface="Open Sans" panose="020B0606030504020204"/>
              </a:rPr>
              <a:t>Student Retention (Persistence) </a:t>
            </a:r>
          </a:p>
          <a:p>
            <a:pPr lvl="2"/>
            <a:r>
              <a:rPr lang="en-US" sz="1600" dirty="0">
                <a:latin typeface="Open Sans" panose="020B0606030504020204"/>
              </a:rPr>
              <a:t>Educational Attainment </a:t>
            </a:r>
          </a:p>
          <a:p>
            <a:pPr lvl="2"/>
            <a:r>
              <a:rPr lang="en-US" sz="1600" dirty="0">
                <a:latin typeface="Open Sans" panose="020B0606030504020204"/>
              </a:rPr>
              <a:t>Academic Achievement </a:t>
            </a:r>
          </a:p>
          <a:p>
            <a:r>
              <a:rPr lang="en-US" sz="1600" dirty="0" smtClean="0">
                <a:latin typeface="Open Sans" panose="020B0606030504020204"/>
              </a:rPr>
              <a:t> </a:t>
            </a:r>
            <a:endParaRPr lang="en-US" sz="1400" dirty="0">
              <a:latin typeface="Open Sans" panose="020B0606030504020204"/>
            </a:endParaRPr>
          </a:p>
          <a:p>
            <a:r>
              <a:rPr lang="en-US" sz="1500" dirty="0">
                <a:latin typeface="Open Sans" panose="020B0606030504020204"/>
              </a:rPr>
              <a:t>*</a:t>
            </a:r>
            <a:r>
              <a:rPr lang="en-US" sz="1500" dirty="0" smtClean="0">
                <a:latin typeface="Open Sans" panose="020B0606030504020204"/>
              </a:rPr>
              <a:t>These students will be deferred, with recommendations to begin an undergraduate program at Community College</a:t>
            </a:r>
            <a:endParaRPr lang="en-US" sz="1500" dirty="0">
              <a:latin typeface="Open Sans" panose="020B0606030504020204"/>
            </a:endParaRPr>
          </a:p>
        </p:txBody>
      </p:sp>
    </p:spTree>
    <p:extLst>
      <p:ext uri="{BB962C8B-B14F-4D97-AF65-F5344CB8AC3E}">
        <p14:creationId xmlns:p14="http://schemas.microsoft.com/office/powerpoint/2010/main" val="47174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xternal-content.duckduckgo.com/iu/?u=https%3A%2F%2Ftse2.mm.bing.net%2Fth%3Fid%3DOIP.PNp09AsFSY00TDPsxdThxQHaD3%26pid%3DApi&amp;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563" y="3850782"/>
            <a:ext cx="3919525" cy="20954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Our 1</a:t>
            </a:r>
            <a:r>
              <a:rPr lang="en-US" baseline="30000" dirty="0" smtClean="0"/>
              <a:t>st</a:t>
            </a:r>
            <a:r>
              <a:rPr lang="en-US" dirty="0" smtClean="0"/>
              <a:t> cohort</a:t>
            </a:r>
            <a:endParaRPr lang="en-US" dirty="0"/>
          </a:p>
        </p:txBody>
      </p:sp>
      <p:sp>
        <p:nvSpPr>
          <p:cNvPr id="3" name="Content Placeholder 2"/>
          <p:cNvSpPr>
            <a:spLocks noGrp="1"/>
          </p:cNvSpPr>
          <p:nvPr>
            <p:ph idx="1"/>
          </p:nvPr>
        </p:nvSpPr>
        <p:spPr>
          <a:xfrm>
            <a:off x="350271" y="1322177"/>
            <a:ext cx="5228726" cy="4525963"/>
          </a:xfrm>
        </p:spPr>
        <p:txBody>
          <a:bodyPr/>
          <a:lstStyle/>
          <a:p>
            <a:pPr marL="0" indent="0">
              <a:buNone/>
            </a:pPr>
            <a:endParaRPr lang="en-US" sz="2800" dirty="0" smtClean="0"/>
          </a:p>
          <a:p>
            <a:pPr marL="0" indent="0">
              <a:buNone/>
            </a:pPr>
            <a:endParaRPr lang="en-US" sz="2000" dirty="0" smtClean="0"/>
          </a:p>
          <a:p>
            <a:r>
              <a:rPr lang="en-US" sz="2800" dirty="0"/>
              <a:t>2</a:t>
            </a:r>
            <a:r>
              <a:rPr lang="en-US" sz="2800" dirty="0" smtClean="0"/>
              <a:t> women, 5 men</a:t>
            </a:r>
          </a:p>
          <a:p>
            <a:r>
              <a:rPr lang="en-US" sz="2800" dirty="0" smtClean="0"/>
              <a:t>Average Age: 27.1</a:t>
            </a:r>
            <a:endParaRPr lang="en-US" sz="2800" dirty="0"/>
          </a:p>
          <a:p>
            <a:r>
              <a:rPr lang="en-US" sz="2800" dirty="0" smtClean="0"/>
              <a:t>Average HS GPA:   2.14 (4.0 scale)</a:t>
            </a:r>
          </a:p>
          <a:p>
            <a:pPr lvl="1"/>
            <a:r>
              <a:rPr lang="en-US" sz="2400" dirty="0" smtClean="0"/>
              <a:t>Highest GPA: 2.67</a:t>
            </a:r>
          </a:p>
          <a:p>
            <a:pPr lvl="1"/>
            <a:r>
              <a:rPr lang="en-US" sz="2400" dirty="0" smtClean="0"/>
              <a:t>Lowest GPA:  1.52</a:t>
            </a:r>
          </a:p>
          <a:p>
            <a:r>
              <a:rPr lang="en-US" sz="2800" dirty="0" smtClean="0"/>
              <a:t>Average military service period:	 5.5 years (44.5 years total!)</a:t>
            </a:r>
          </a:p>
          <a:p>
            <a:endParaRPr lang="en-US" sz="2800" dirty="0" smtClean="0"/>
          </a:p>
        </p:txBody>
      </p:sp>
      <p:sp>
        <p:nvSpPr>
          <p:cNvPr id="4" name="TextBox 3"/>
          <p:cNvSpPr txBox="1"/>
          <p:nvPr/>
        </p:nvSpPr>
        <p:spPr>
          <a:xfrm>
            <a:off x="350271" y="1420238"/>
            <a:ext cx="8229600" cy="523220"/>
          </a:xfrm>
          <a:prstGeom prst="rect">
            <a:avLst/>
          </a:prstGeom>
          <a:noFill/>
        </p:spPr>
        <p:txBody>
          <a:bodyPr wrap="square" rtlCol="0">
            <a:spAutoFit/>
          </a:bodyPr>
          <a:lstStyle/>
          <a:p>
            <a:r>
              <a:rPr lang="en-US" sz="2800" dirty="0">
                <a:latin typeface="Open Sans" panose="020B0606030504020204"/>
              </a:rPr>
              <a:t>9 students </a:t>
            </a:r>
            <a:r>
              <a:rPr lang="en-US" sz="2800" dirty="0" smtClean="0">
                <a:latin typeface="Open Sans" panose="020B0606030504020204"/>
              </a:rPr>
              <a:t>reviewed, </a:t>
            </a:r>
            <a:r>
              <a:rPr lang="en-US" sz="2800" dirty="0">
                <a:latin typeface="Open Sans" panose="020B0606030504020204"/>
              </a:rPr>
              <a:t>8 </a:t>
            </a:r>
            <a:r>
              <a:rPr lang="en-US" sz="2800" dirty="0" smtClean="0">
                <a:latin typeface="Open Sans" panose="020B0606030504020204"/>
              </a:rPr>
              <a:t>admitted, 7 enrolled </a:t>
            </a:r>
            <a:r>
              <a:rPr lang="en-US" sz="2800" dirty="0">
                <a:latin typeface="Open Sans" panose="020B0606030504020204"/>
              </a:rPr>
              <a:t>for Fall 2019</a:t>
            </a:r>
          </a:p>
        </p:txBody>
      </p:sp>
    </p:spTree>
    <p:extLst>
      <p:ext uri="{BB962C8B-B14F-4D97-AF65-F5344CB8AC3E}">
        <p14:creationId xmlns:p14="http://schemas.microsoft.com/office/powerpoint/2010/main" val="2216154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to Enrollment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Once admitted, students were sent personalized acceptance email &amp; mailed letter</a:t>
            </a:r>
          </a:p>
          <a:p>
            <a:pPr lvl="1"/>
            <a:r>
              <a:rPr lang="en-US" sz="2600" dirty="0" smtClean="0"/>
              <a:t>Letter includes the following </a:t>
            </a:r>
            <a:r>
              <a:rPr lang="en-US" sz="2600" dirty="0" smtClean="0">
                <a:solidFill>
                  <a:schemeClr val="tx2">
                    <a:lumMod val="60000"/>
                    <a:lumOff val="40000"/>
                  </a:schemeClr>
                </a:solidFill>
              </a:rPr>
              <a:t>suggestions</a:t>
            </a:r>
            <a:r>
              <a:rPr lang="en-US" sz="2600" dirty="0" smtClean="0"/>
              <a:t>:</a:t>
            </a:r>
          </a:p>
          <a:p>
            <a:pPr lvl="2"/>
            <a:r>
              <a:rPr lang="en-US" sz="2200" b="1" dirty="0" smtClean="0"/>
              <a:t>Military </a:t>
            </a:r>
            <a:r>
              <a:rPr lang="en-US" sz="2200" b="1" dirty="0"/>
              <a:t>Orientation </a:t>
            </a:r>
            <a:endParaRPr lang="en-US" sz="2200" b="1" dirty="0" smtClean="0"/>
          </a:p>
          <a:p>
            <a:pPr lvl="2"/>
            <a:r>
              <a:rPr lang="en-US" sz="2200" b="1" dirty="0" smtClean="0"/>
              <a:t>Warrior </a:t>
            </a:r>
            <a:r>
              <a:rPr lang="en-US" sz="2200" b="1" dirty="0"/>
              <a:t>Transition </a:t>
            </a:r>
            <a:r>
              <a:rPr lang="en-US" sz="2200" b="1" dirty="0" smtClean="0"/>
              <a:t>Seminar </a:t>
            </a:r>
          </a:p>
          <a:p>
            <a:pPr lvl="2"/>
            <a:r>
              <a:rPr lang="en-US" sz="2200" b="1" dirty="0" smtClean="0"/>
              <a:t>Math Enrollment (1</a:t>
            </a:r>
            <a:r>
              <a:rPr lang="en-US" sz="2200" b="1" baseline="30000" dirty="0" smtClean="0"/>
              <a:t>st</a:t>
            </a:r>
            <a:r>
              <a:rPr lang="en-US" sz="2200" b="1" dirty="0" smtClean="0"/>
              <a:t> semester)</a:t>
            </a:r>
            <a:endParaRPr lang="en-US" sz="2200" b="1" dirty="0"/>
          </a:p>
          <a:p>
            <a:pPr lvl="2"/>
            <a:r>
              <a:rPr lang="en-US" sz="2200" b="1" dirty="0"/>
              <a:t>Peer </a:t>
            </a:r>
            <a:r>
              <a:rPr lang="en-US" sz="2200" b="1" dirty="0" smtClean="0"/>
              <a:t>Coaching</a:t>
            </a:r>
          </a:p>
          <a:p>
            <a:pPr lvl="1"/>
            <a:r>
              <a:rPr lang="en-US" dirty="0" smtClean="0"/>
              <a:t>Students were also included in admitted student communication campaign to continue providing further information not provided within personalized letter</a:t>
            </a:r>
          </a:p>
        </p:txBody>
      </p:sp>
    </p:spTree>
    <p:extLst>
      <p:ext uri="{BB962C8B-B14F-4D97-AF65-F5344CB8AC3E}">
        <p14:creationId xmlns:p14="http://schemas.microsoft.com/office/powerpoint/2010/main" val="114347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3" name="Content Placeholder 2"/>
          <p:cNvSpPr>
            <a:spLocks noGrp="1"/>
          </p:cNvSpPr>
          <p:nvPr>
            <p:ph idx="1"/>
          </p:nvPr>
        </p:nvSpPr>
        <p:spPr>
          <a:xfrm>
            <a:off x="350271" y="1322177"/>
            <a:ext cx="4961031" cy="4524145"/>
          </a:xfrm>
        </p:spPr>
        <p:txBody>
          <a:bodyPr>
            <a:normAutofit lnSpcReduction="10000"/>
          </a:bodyPr>
          <a:lstStyle/>
          <a:p>
            <a:pPr marL="0" indent="0">
              <a:buNone/>
            </a:pPr>
            <a:r>
              <a:rPr lang="en-US" dirty="0" smtClean="0"/>
              <a:t>The OVMP:</a:t>
            </a:r>
          </a:p>
          <a:p>
            <a:pPr lvl="1"/>
            <a:r>
              <a:rPr lang="en-US" dirty="0" smtClean="0"/>
              <a:t>Sends Email communications to these students to say:</a:t>
            </a:r>
          </a:p>
          <a:p>
            <a:pPr lvl="2"/>
            <a:r>
              <a:rPr lang="en-US" dirty="0" smtClean="0"/>
              <a:t>Who </a:t>
            </a:r>
          </a:p>
          <a:p>
            <a:pPr lvl="2"/>
            <a:r>
              <a:rPr lang="en-US" dirty="0" smtClean="0"/>
              <a:t>When </a:t>
            </a:r>
          </a:p>
          <a:p>
            <a:pPr lvl="2"/>
            <a:r>
              <a:rPr lang="en-US" dirty="0" smtClean="0"/>
              <a:t>Where</a:t>
            </a:r>
          </a:p>
          <a:p>
            <a:pPr lvl="2"/>
            <a:r>
              <a:rPr lang="en-US" dirty="0" smtClean="0"/>
              <a:t>What</a:t>
            </a:r>
          </a:p>
          <a:p>
            <a:pPr lvl="1"/>
            <a:r>
              <a:rPr lang="en-US" dirty="0" smtClean="0"/>
              <a:t>Discusses the Warrior Transition </a:t>
            </a:r>
            <a:r>
              <a:rPr lang="en-US" strike="sngStrike" dirty="0" smtClean="0"/>
              <a:t>Seminar</a:t>
            </a:r>
            <a:r>
              <a:rPr lang="en-US" dirty="0" smtClean="0"/>
              <a:t> Function at orientation </a:t>
            </a:r>
          </a:p>
        </p:txBody>
      </p:sp>
      <p:pic>
        <p:nvPicPr>
          <p:cNvPr id="5" name="Picture 4"/>
          <p:cNvPicPr>
            <a:picLocks noChangeAspect="1"/>
          </p:cNvPicPr>
          <p:nvPr/>
        </p:nvPicPr>
        <p:blipFill>
          <a:blip r:embed="rId3"/>
          <a:stretch>
            <a:fillRect/>
          </a:stretch>
        </p:blipFill>
        <p:spPr>
          <a:xfrm>
            <a:off x="5476672" y="940880"/>
            <a:ext cx="3103199" cy="5132214"/>
          </a:xfrm>
          <a:prstGeom prst="rect">
            <a:avLst/>
          </a:prstGeom>
        </p:spPr>
      </p:pic>
    </p:spTree>
    <p:extLst>
      <p:ext uri="{BB962C8B-B14F-4D97-AF65-F5344CB8AC3E}">
        <p14:creationId xmlns:p14="http://schemas.microsoft.com/office/powerpoint/2010/main" val="49232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3" name="Content Placeholder 2"/>
          <p:cNvSpPr>
            <a:spLocks noGrp="1"/>
          </p:cNvSpPr>
          <p:nvPr>
            <p:ph idx="1"/>
          </p:nvPr>
        </p:nvSpPr>
        <p:spPr>
          <a:xfrm>
            <a:off x="350271" y="1322178"/>
            <a:ext cx="8229600" cy="594172"/>
          </a:xfrm>
        </p:spPr>
        <p:txBody>
          <a:bodyPr>
            <a:noAutofit/>
          </a:bodyPr>
          <a:lstStyle/>
          <a:p>
            <a:pPr marL="0" indent="0" algn="ctr">
              <a:buNone/>
            </a:pPr>
            <a:r>
              <a:rPr lang="en-US" sz="4000" dirty="0" smtClean="0"/>
              <a:t>Objectives</a:t>
            </a:r>
            <a:endParaRPr lang="en-US" sz="4000" dirty="0"/>
          </a:p>
        </p:txBody>
      </p:sp>
      <p:sp>
        <p:nvSpPr>
          <p:cNvPr id="4" name="TextBox 3"/>
          <p:cNvSpPr txBox="1"/>
          <p:nvPr/>
        </p:nvSpPr>
        <p:spPr>
          <a:xfrm>
            <a:off x="350271" y="2295728"/>
            <a:ext cx="3764529" cy="2954655"/>
          </a:xfrm>
          <a:prstGeom prst="rect">
            <a:avLst/>
          </a:prstGeom>
          <a:noFill/>
        </p:spPr>
        <p:txBody>
          <a:bodyPr wrap="square" rtlCol="0">
            <a:spAutoFit/>
          </a:bodyPr>
          <a:lstStyle/>
          <a:p>
            <a:pPr algn="ctr"/>
            <a:r>
              <a:rPr lang="en-US" sz="3200" dirty="0" smtClean="0">
                <a:solidFill>
                  <a:prstClr val="black"/>
                </a:solidFill>
                <a:latin typeface="Open Sans" panose="020B0606030504020204"/>
              </a:rPr>
              <a:t>Primary</a:t>
            </a:r>
            <a:endParaRPr lang="en-US" sz="3200" dirty="0">
              <a:solidFill>
                <a:prstClr val="black"/>
              </a:solidFill>
              <a:latin typeface="Open Sans" panose="020B0606030504020204"/>
            </a:endParaRPr>
          </a:p>
          <a:p>
            <a:pPr algn="ctr"/>
            <a:endParaRPr lang="en-US" sz="1400" dirty="0">
              <a:solidFill>
                <a:prstClr val="black"/>
              </a:solidFill>
              <a:latin typeface="Open Sans" panose="020B0606030504020204"/>
            </a:endParaRPr>
          </a:p>
          <a:p>
            <a:pPr algn="ctr"/>
            <a:r>
              <a:rPr lang="en-US" sz="2800" dirty="0">
                <a:solidFill>
                  <a:prstClr val="black"/>
                </a:solidFill>
                <a:latin typeface="Open Sans" panose="020B0606030504020204"/>
              </a:rPr>
              <a:t>To assist in the success of each student by providing them with a set of skills necessary to be successful at IUPUI.</a:t>
            </a:r>
          </a:p>
        </p:txBody>
      </p:sp>
      <p:sp>
        <p:nvSpPr>
          <p:cNvPr id="5" name="TextBox 4"/>
          <p:cNvSpPr txBox="1"/>
          <p:nvPr/>
        </p:nvSpPr>
        <p:spPr>
          <a:xfrm>
            <a:off x="4552545" y="2295728"/>
            <a:ext cx="4338611" cy="3385542"/>
          </a:xfrm>
          <a:prstGeom prst="rect">
            <a:avLst/>
          </a:prstGeom>
          <a:noFill/>
        </p:spPr>
        <p:txBody>
          <a:bodyPr wrap="square" rtlCol="0">
            <a:spAutoFit/>
          </a:bodyPr>
          <a:lstStyle/>
          <a:p>
            <a:pPr algn="ctr"/>
            <a:r>
              <a:rPr lang="en-US" sz="3200" dirty="0" smtClean="0">
                <a:solidFill>
                  <a:prstClr val="black"/>
                </a:solidFill>
                <a:latin typeface="Open Sans" panose="020B0606030504020204"/>
              </a:rPr>
              <a:t>Secondary</a:t>
            </a:r>
            <a:endParaRPr lang="en-US" sz="3200" dirty="0">
              <a:solidFill>
                <a:prstClr val="black"/>
              </a:solidFill>
              <a:latin typeface="Open Sans" panose="020B0606030504020204"/>
            </a:endParaRPr>
          </a:p>
          <a:p>
            <a:endParaRPr lang="en-US" sz="1400" dirty="0">
              <a:solidFill>
                <a:prstClr val="black"/>
              </a:solidFill>
              <a:latin typeface="Open Sans" panose="020B0606030504020204"/>
            </a:endParaRPr>
          </a:p>
          <a:p>
            <a:pPr algn="ctr"/>
            <a:r>
              <a:rPr lang="en-US" sz="2800" dirty="0">
                <a:solidFill>
                  <a:prstClr val="black"/>
                </a:solidFill>
                <a:latin typeface="Open Sans" panose="020B0606030504020204"/>
              </a:rPr>
              <a:t>To create a program that provides participants with a foundation of knowledge about the University and it’s resources so that the student can achieve their educational goals. </a:t>
            </a:r>
          </a:p>
        </p:txBody>
      </p:sp>
    </p:spTree>
    <p:extLst>
      <p:ext uri="{BB962C8B-B14F-4D97-AF65-F5344CB8AC3E}">
        <p14:creationId xmlns:p14="http://schemas.microsoft.com/office/powerpoint/2010/main" val="87168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p:txBody>
          <a:bodyPr>
            <a:normAutofit fontScale="85000" lnSpcReduction="20000"/>
          </a:bodyPr>
          <a:lstStyle/>
          <a:p>
            <a:pPr marL="0" lvl="0" indent="0">
              <a:buNone/>
              <a:defRPr/>
            </a:pPr>
            <a:r>
              <a:rPr lang="en-US" sz="3500" dirty="0">
                <a:solidFill>
                  <a:sysClr val="windowText" lastClr="000000"/>
                </a:solidFill>
              </a:rPr>
              <a:t>Specifics:</a:t>
            </a:r>
          </a:p>
          <a:p>
            <a:pPr lvl="1">
              <a:defRPr/>
            </a:pPr>
            <a:r>
              <a:rPr lang="en-US" dirty="0">
                <a:solidFill>
                  <a:sysClr val="windowText" lastClr="000000"/>
                </a:solidFill>
              </a:rPr>
              <a:t>One week workshop, daily 9am to 3pm</a:t>
            </a:r>
          </a:p>
          <a:p>
            <a:pPr lvl="1">
              <a:defRPr/>
            </a:pPr>
            <a:r>
              <a:rPr lang="en-US" dirty="0">
                <a:solidFill>
                  <a:sysClr val="windowText" lastClr="000000"/>
                </a:solidFill>
              </a:rPr>
              <a:t>Participants</a:t>
            </a:r>
          </a:p>
          <a:p>
            <a:pPr lvl="2">
              <a:defRPr/>
            </a:pPr>
            <a:r>
              <a:rPr lang="en-US" dirty="0">
                <a:solidFill>
                  <a:sysClr val="windowText" lastClr="000000"/>
                </a:solidFill>
              </a:rPr>
              <a:t>Offered to all incoming military students, but</a:t>
            </a:r>
          </a:p>
          <a:p>
            <a:pPr marL="914400" lvl="2" indent="0">
              <a:buNone/>
              <a:defRPr/>
            </a:pPr>
            <a:r>
              <a:rPr lang="en-US" dirty="0" smtClean="0">
                <a:solidFill>
                  <a:sysClr val="windowText" lastClr="000000"/>
                </a:solidFill>
              </a:rPr>
              <a:t>         </a:t>
            </a:r>
            <a:r>
              <a:rPr lang="en-US" dirty="0">
                <a:solidFill>
                  <a:sysClr val="windowText" lastClr="000000"/>
                </a:solidFill>
              </a:rPr>
              <a:t>priority given to Holistic Review students</a:t>
            </a:r>
            <a:endParaRPr lang="en-US" cap="small" dirty="0">
              <a:solidFill>
                <a:sysClr val="windowText" lastClr="000000"/>
              </a:solidFill>
            </a:endParaRPr>
          </a:p>
          <a:p>
            <a:pPr lvl="2">
              <a:defRPr/>
            </a:pPr>
            <a:r>
              <a:rPr lang="en-US" dirty="0">
                <a:solidFill>
                  <a:sysClr val="windowText" lastClr="000000"/>
                </a:solidFill>
              </a:rPr>
              <a:t>Typically less than 15 credit hours </a:t>
            </a:r>
            <a:endParaRPr lang="en-US" dirty="0" smtClean="0">
              <a:solidFill>
                <a:sysClr val="windowText" lastClr="000000"/>
              </a:solidFill>
            </a:endParaRPr>
          </a:p>
          <a:p>
            <a:pPr marL="914400" lvl="2" indent="0">
              <a:buNone/>
              <a:defRPr/>
            </a:pPr>
            <a:r>
              <a:rPr lang="en-US" dirty="0">
                <a:solidFill>
                  <a:sysClr val="windowText" lastClr="000000"/>
                </a:solidFill>
              </a:rPr>
              <a:t> </a:t>
            </a:r>
            <a:r>
              <a:rPr lang="en-US" dirty="0" smtClean="0">
                <a:solidFill>
                  <a:sysClr val="windowText" lastClr="000000"/>
                </a:solidFill>
              </a:rPr>
              <a:t>        </a:t>
            </a:r>
            <a:r>
              <a:rPr lang="en-US" dirty="0">
                <a:solidFill>
                  <a:sysClr val="windowText" lastClr="000000"/>
                </a:solidFill>
              </a:rPr>
              <a:t>transferred into the University</a:t>
            </a:r>
          </a:p>
          <a:p>
            <a:pPr lvl="1">
              <a:defRPr/>
            </a:pPr>
            <a:r>
              <a:rPr lang="en-US" dirty="0">
                <a:solidFill>
                  <a:sysClr val="windowText" lastClr="000000"/>
                </a:solidFill>
              </a:rPr>
              <a:t>Canvas course site</a:t>
            </a:r>
          </a:p>
          <a:p>
            <a:pPr lvl="1">
              <a:defRPr/>
            </a:pPr>
            <a:r>
              <a:rPr lang="en-US" dirty="0">
                <a:solidFill>
                  <a:sysClr val="windowText" lastClr="000000"/>
                </a:solidFill>
              </a:rPr>
              <a:t>Student success coaching</a:t>
            </a:r>
          </a:p>
          <a:p>
            <a:pPr lvl="1">
              <a:defRPr/>
            </a:pPr>
            <a:r>
              <a:rPr lang="en-US" dirty="0">
                <a:solidFill>
                  <a:sysClr val="windowText" lastClr="000000"/>
                </a:solidFill>
              </a:rPr>
              <a:t>Each student received a copy the book </a:t>
            </a:r>
          </a:p>
          <a:p>
            <a:pPr marL="457200" lvl="1" indent="0">
              <a:buNone/>
              <a:defRPr/>
            </a:pPr>
            <a:r>
              <a:rPr lang="en-US" i="1" dirty="0" smtClean="0">
                <a:solidFill>
                  <a:sysClr val="windowText" lastClr="000000"/>
                </a:solidFill>
              </a:rPr>
              <a:t>         </a:t>
            </a:r>
            <a:r>
              <a:rPr lang="en-US" i="1" dirty="0">
                <a:solidFill>
                  <a:sysClr val="windowText" lastClr="000000"/>
                </a:solidFill>
              </a:rPr>
              <a:t>The Strategic Veteran Student by David Cass </a:t>
            </a:r>
            <a:endParaRPr lang="en-US" i="1" dirty="0" smtClean="0">
              <a:solidFill>
                <a:sysClr val="windowText" lastClr="000000"/>
              </a:solidFill>
            </a:endParaRPr>
          </a:p>
          <a:p>
            <a:pPr marL="457200" lvl="1" indent="0">
              <a:buNone/>
              <a:defRPr/>
            </a:pPr>
            <a:r>
              <a:rPr lang="en-US" i="1" dirty="0">
                <a:solidFill>
                  <a:sysClr val="windowText" lastClr="000000"/>
                </a:solidFill>
              </a:rPr>
              <a:t> </a:t>
            </a:r>
            <a:r>
              <a:rPr lang="en-US" i="1" dirty="0" smtClean="0">
                <a:solidFill>
                  <a:sysClr val="windowText" lastClr="000000"/>
                </a:solidFill>
              </a:rPr>
              <a:t>        </a:t>
            </a:r>
            <a:r>
              <a:rPr lang="en-US" dirty="0" smtClean="0">
                <a:solidFill>
                  <a:sysClr val="windowText" lastClr="000000"/>
                </a:solidFill>
              </a:rPr>
              <a:t>AND </a:t>
            </a:r>
            <a:r>
              <a:rPr lang="en-US" dirty="0">
                <a:solidFill>
                  <a:sysClr val="windowText" lastClr="000000"/>
                </a:solidFill>
              </a:rPr>
              <a:t>a binder for daily lessons and resources!</a:t>
            </a:r>
          </a:p>
          <a:p>
            <a:endParaRPr lang="en-US" dirty="0"/>
          </a:p>
        </p:txBody>
      </p:sp>
      <p:pic>
        <p:nvPicPr>
          <p:cNvPr id="7" name="Picture 6"/>
          <p:cNvPicPr>
            <a:picLocks noChangeAspect="1"/>
          </p:cNvPicPr>
          <p:nvPr/>
        </p:nvPicPr>
        <p:blipFill>
          <a:blip r:embed="rId3"/>
          <a:stretch>
            <a:fillRect/>
          </a:stretch>
        </p:blipFill>
        <p:spPr>
          <a:xfrm>
            <a:off x="5632779" y="1249836"/>
            <a:ext cx="3339481" cy="4076674"/>
          </a:xfrm>
          <a:prstGeom prst="rect">
            <a:avLst/>
          </a:prstGeom>
        </p:spPr>
      </p:pic>
    </p:spTree>
    <p:extLst>
      <p:ext uri="{BB962C8B-B14F-4D97-AF65-F5344CB8AC3E}">
        <p14:creationId xmlns:p14="http://schemas.microsoft.com/office/powerpoint/2010/main" val="2872458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50271" y="1322177"/>
            <a:ext cx="4124452" cy="4525963"/>
          </a:xfrm>
        </p:spPr>
        <p:txBody>
          <a:bodyPr>
            <a:normAutofit/>
          </a:bodyPr>
          <a:lstStyle/>
          <a:p>
            <a:pPr marL="0" lvl="0" indent="0">
              <a:buNone/>
              <a:defRPr/>
            </a:pPr>
            <a:r>
              <a:rPr lang="en-US" sz="2800" dirty="0" smtClean="0">
                <a:solidFill>
                  <a:sysClr val="windowText" lastClr="000000"/>
                </a:solidFill>
              </a:rPr>
              <a:t>Format:</a:t>
            </a:r>
            <a:endParaRPr lang="en-US" sz="2800" dirty="0">
              <a:solidFill>
                <a:sysClr val="windowText" lastClr="000000"/>
              </a:solidFill>
            </a:endParaRPr>
          </a:p>
          <a:p>
            <a:pPr lvl="1">
              <a:defRPr/>
            </a:pPr>
            <a:r>
              <a:rPr lang="en-US" sz="2100" dirty="0" smtClean="0">
                <a:solidFill>
                  <a:sysClr val="windowText" lastClr="000000"/>
                </a:solidFill>
              </a:rPr>
              <a:t>Students received an agenda daily</a:t>
            </a:r>
            <a:endParaRPr lang="en-US" sz="2100" dirty="0">
              <a:solidFill>
                <a:sysClr val="windowText" lastClr="000000"/>
              </a:solidFill>
            </a:endParaRPr>
          </a:p>
          <a:p>
            <a:pPr lvl="1">
              <a:defRPr/>
            </a:pPr>
            <a:r>
              <a:rPr lang="en-US" sz="2100" dirty="0" smtClean="0">
                <a:solidFill>
                  <a:sysClr val="windowText" lastClr="000000"/>
                </a:solidFill>
              </a:rPr>
              <a:t>Courses set like a regular class schedule</a:t>
            </a:r>
          </a:p>
          <a:p>
            <a:pPr lvl="2">
              <a:defRPr/>
            </a:pPr>
            <a:r>
              <a:rPr lang="en-US" sz="2100" dirty="0" smtClean="0">
                <a:solidFill>
                  <a:sysClr val="windowText" lastClr="000000"/>
                </a:solidFill>
              </a:rPr>
              <a:t>Ex. Math – Mon/Wed/Friday</a:t>
            </a:r>
            <a:endParaRPr lang="en-US" sz="2100" dirty="0">
              <a:solidFill>
                <a:sysClr val="windowText" lastClr="000000"/>
              </a:solidFill>
            </a:endParaRPr>
          </a:p>
          <a:p>
            <a:pPr lvl="1">
              <a:defRPr/>
            </a:pPr>
            <a:r>
              <a:rPr lang="en-US" sz="2100" dirty="0" smtClean="0">
                <a:solidFill>
                  <a:sysClr val="windowText" lastClr="000000"/>
                </a:solidFill>
              </a:rPr>
              <a:t>Daily Mash Ups</a:t>
            </a:r>
          </a:p>
          <a:p>
            <a:pPr lvl="1">
              <a:defRPr/>
            </a:pPr>
            <a:r>
              <a:rPr lang="en-US" sz="2100" dirty="0" smtClean="0">
                <a:solidFill>
                  <a:sysClr val="windowText" lastClr="000000"/>
                </a:solidFill>
              </a:rPr>
              <a:t>Had Lunch with various groups and times</a:t>
            </a:r>
          </a:p>
          <a:p>
            <a:pPr lvl="1">
              <a:defRPr/>
            </a:pPr>
            <a:r>
              <a:rPr lang="en-US" sz="2100" dirty="0" smtClean="0">
                <a:solidFill>
                  <a:sysClr val="windowText" lastClr="000000"/>
                </a:solidFill>
              </a:rPr>
              <a:t>Resource and skills workshops</a:t>
            </a:r>
          </a:p>
          <a:p>
            <a:pPr lvl="1">
              <a:defRPr/>
            </a:pPr>
            <a:r>
              <a:rPr lang="en-US" sz="2100" dirty="0" smtClean="0">
                <a:solidFill>
                  <a:prstClr val="black"/>
                </a:solidFill>
              </a:rPr>
              <a:t>Online </a:t>
            </a:r>
            <a:r>
              <a:rPr lang="en-US" sz="2100" dirty="0">
                <a:solidFill>
                  <a:prstClr val="black"/>
                </a:solidFill>
              </a:rPr>
              <a:t>Canvas Site</a:t>
            </a:r>
          </a:p>
          <a:p>
            <a:endParaRPr lang="en-US" dirty="0"/>
          </a:p>
        </p:txBody>
      </p:sp>
      <p:sp>
        <p:nvSpPr>
          <p:cNvPr id="5" name="TextBox 4"/>
          <p:cNvSpPr txBox="1"/>
          <p:nvPr/>
        </p:nvSpPr>
        <p:spPr>
          <a:xfrm>
            <a:off x="4991878" y="1343142"/>
            <a:ext cx="3537048" cy="3739485"/>
          </a:xfrm>
          <a:prstGeom prst="rect">
            <a:avLst/>
          </a:prstGeom>
          <a:noFill/>
        </p:spPr>
        <p:txBody>
          <a:bodyPr wrap="square" rtlCol="0">
            <a:spAutoFit/>
          </a:bodyPr>
          <a:lstStyle/>
          <a:p>
            <a:r>
              <a:rPr lang="en-US" sz="2800" dirty="0" smtClean="0">
                <a:solidFill>
                  <a:prstClr val="black"/>
                </a:solidFill>
                <a:latin typeface="Open Sans" panose="020B0606030504020204"/>
              </a:rPr>
              <a:t>Budget:</a:t>
            </a:r>
          </a:p>
          <a:p>
            <a:endParaRPr lang="en-US" sz="1400" dirty="0">
              <a:solidFill>
                <a:prstClr val="black"/>
              </a:solidFill>
              <a:latin typeface="Open Sans" panose="020B0606030504020204"/>
            </a:endParaRPr>
          </a:p>
          <a:p>
            <a:r>
              <a:rPr lang="en-US" sz="2600" dirty="0">
                <a:solidFill>
                  <a:prstClr val="black"/>
                </a:solidFill>
                <a:latin typeface="Open Sans" panose="020B0606030504020204"/>
              </a:rPr>
              <a:t>Direct </a:t>
            </a:r>
            <a:r>
              <a:rPr lang="en-US" sz="2600" dirty="0" smtClean="0">
                <a:solidFill>
                  <a:prstClr val="black"/>
                </a:solidFill>
                <a:latin typeface="Open Sans" panose="020B0606030504020204"/>
              </a:rPr>
              <a:t>Expenses</a:t>
            </a:r>
            <a:endParaRPr lang="en-US" sz="2600" dirty="0">
              <a:solidFill>
                <a:prstClr val="black"/>
              </a:solidFill>
              <a:latin typeface="Open Sans" panose="020B0606030504020204"/>
            </a:endParaRPr>
          </a:p>
          <a:p>
            <a:r>
              <a:rPr lang="en-US" sz="2100" dirty="0">
                <a:solidFill>
                  <a:prstClr val="black"/>
                </a:solidFill>
                <a:latin typeface="Open Sans" panose="020B0606030504020204"/>
              </a:rPr>
              <a:t>Binders:	</a:t>
            </a:r>
            <a:r>
              <a:rPr lang="en-US" sz="2100" dirty="0" smtClean="0">
                <a:solidFill>
                  <a:prstClr val="black"/>
                </a:solidFill>
                <a:latin typeface="Open Sans" panose="020B0606030504020204"/>
              </a:rPr>
              <a:t>$     35.00</a:t>
            </a:r>
            <a:endParaRPr lang="en-US" sz="2100" dirty="0">
              <a:solidFill>
                <a:prstClr val="black"/>
              </a:solidFill>
              <a:latin typeface="Open Sans" panose="020B0606030504020204"/>
            </a:endParaRPr>
          </a:p>
          <a:p>
            <a:r>
              <a:rPr lang="en-US" sz="2100" dirty="0">
                <a:solidFill>
                  <a:prstClr val="black"/>
                </a:solidFill>
                <a:latin typeface="Open Sans" panose="020B0606030504020204"/>
              </a:rPr>
              <a:t>Faculty:	$</a:t>
            </a:r>
            <a:r>
              <a:rPr lang="en-US" sz="2100" dirty="0" smtClean="0">
                <a:solidFill>
                  <a:prstClr val="black"/>
                </a:solidFill>
                <a:latin typeface="Open Sans" panose="020B0606030504020204"/>
              </a:rPr>
              <a:t>1,600.00</a:t>
            </a:r>
            <a:endParaRPr lang="en-US" sz="2100" dirty="0">
              <a:solidFill>
                <a:prstClr val="black"/>
              </a:solidFill>
              <a:latin typeface="Open Sans" panose="020B0606030504020204"/>
            </a:endParaRPr>
          </a:p>
          <a:p>
            <a:r>
              <a:rPr lang="en-US" sz="2100" dirty="0">
                <a:solidFill>
                  <a:prstClr val="black"/>
                </a:solidFill>
                <a:latin typeface="Open Sans" panose="020B0606030504020204"/>
              </a:rPr>
              <a:t>Lunches:	</a:t>
            </a:r>
            <a:r>
              <a:rPr lang="en-US" sz="2100" u="sng" dirty="0">
                <a:solidFill>
                  <a:prstClr val="black"/>
                </a:solidFill>
                <a:latin typeface="Open Sans" panose="020B0606030504020204"/>
              </a:rPr>
              <a:t>$</a:t>
            </a:r>
            <a:r>
              <a:rPr lang="en-US" sz="2100" u="sng" dirty="0" smtClean="0">
                <a:solidFill>
                  <a:prstClr val="black"/>
                </a:solidFill>
                <a:latin typeface="Open Sans" panose="020B0606030504020204"/>
              </a:rPr>
              <a:t>1,227.83</a:t>
            </a:r>
            <a:endParaRPr lang="en-US" sz="2100" u="sng" dirty="0">
              <a:solidFill>
                <a:prstClr val="black"/>
              </a:solidFill>
              <a:latin typeface="Open Sans" panose="020B0606030504020204"/>
            </a:endParaRPr>
          </a:p>
          <a:p>
            <a:r>
              <a:rPr lang="en-US" sz="2100" dirty="0">
                <a:solidFill>
                  <a:prstClr val="black"/>
                </a:solidFill>
                <a:latin typeface="Open Sans" panose="020B0606030504020204"/>
              </a:rPr>
              <a:t>		</a:t>
            </a:r>
            <a:r>
              <a:rPr lang="en-US" sz="2100" dirty="0" smtClean="0">
                <a:solidFill>
                  <a:prstClr val="black"/>
                </a:solidFill>
                <a:latin typeface="Open Sans" panose="020B0606030504020204"/>
              </a:rPr>
              <a:t>$</a:t>
            </a:r>
            <a:r>
              <a:rPr lang="en-US" sz="2100" dirty="0">
                <a:solidFill>
                  <a:prstClr val="black"/>
                </a:solidFill>
                <a:latin typeface="Open Sans" panose="020B0606030504020204"/>
              </a:rPr>
              <a:t>2,862.83</a:t>
            </a:r>
          </a:p>
          <a:p>
            <a:endParaRPr lang="en-US" sz="2000" dirty="0" smtClean="0">
              <a:solidFill>
                <a:prstClr val="black"/>
              </a:solidFill>
              <a:latin typeface="Open Sans" panose="020B0606030504020204"/>
            </a:endParaRPr>
          </a:p>
          <a:p>
            <a:r>
              <a:rPr lang="en-US" sz="2600" dirty="0">
                <a:latin typeface="Open Sans" panose="020B0606030504020204"/>
              </a:rPr>
              <a:t>Indirect </a:t>
            </a:r>
            <a:r>
              <a:rPr lang="en-US" sz="2600" dirty="0" smtClean="0">
                <a:latin typeface="Open Sans" panose="020B0606030504020204"/>
              </a:rPr>
              <a:t>Expenses</a:t>
            </a:r>
            <a:endParaRPr lang="en-US" sz="2600" dirty="0">
              <a:latin typeface="Open Sans" panose="020B0606030504020204"/>
            </a:endParaRPr>
          </a:p>
          <a:p>
            <a:r>
              <a:rPr lang="en-US" sz="1400" dirty="0">
                <a:latin typeface="Open Sans" panose="020B0606030504020204"/>
              </a:rPr>
              <a:t>      </a:t>
            </a:r>
            <a:endParaRPr lang="en-US" sz="1400" dirty="0" smtClean="0">
              <a:latin typeface="Open Sans" panose="020B0606030504020204"/>
            </a:endParaRPr>
          </a:p>
          <a:p>
            <a:r>
              <a:rPr lang="en-US" sz="2100" dirty="0" smtClean="0">
                <a:latin typeface="Open Sans" panose="020B0606030504020204"/>
              </a:rPr>
              <a:t>Staff Salaries</a:t>
            </a:r>
            <a:endParaRPr lang="en-US" sz="2800" dirty="0">
              <a:solidFill>
                <a:prstClr val="black"/>
              </a:solidFill>
              <a:latin typeface="Open Sans" panose="020B0606030504020204"/>
            </a:endParaRPr>
          </a:p>
        </p:txBody>
      </p:sp>
    </p:spTree>
    <p:extLst>
      <p:ext uri="{BB962C8B-B14F-4D97-AF65-F5344CB8AC3E}">
        <p14:creationId xmlns:p14="http://schemas.microsoft.com/office/powerpoint/2010/main" val="392003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Content Placeholder 3"/>
          <p:cNvSpPr txBox="1">
            <a:spLocks noGrp="1"/>
          </p:cNvSpPr>
          <p:nvPr>
            <p:ph idx="1"/>
          </p:nvPr>
        </p:nvSpPr>
        <p:spPr>
          <a:xfrm>
            <a:off x="350271" y="2090928"/>
            <a:ext cx="3978538" cy="3909612"/>
          </a:xfrm>
          <a:prstGeom prst="rect">
            <a:avLst/>
          </a:prstGeom>
        </p:spPr>
        <p:txBody>
          <a:bodyPr anchor="t"/>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latin typeface="Open Sans" panose="020B0606030504020204"/>
              </a:rPr>
              <a:t> </a:t>
            </a:r>
            <a:r>
              <a:rPr lang="en-US" sz="2200" dirty="0" smtClean="0">
                <a:latin typeface="Open Sans" panose="020B0606030504020204"/>
              </a:rPr>
              <a:t>    </a:t>
            </a:r>
            <a:r>
              <a:rPr lang="en-US" sz="2800" dirty="0" smtClean="0">
                <a:latin typeface="Open Sans" panose="020B0606030504020204"/>
              </a:rPr>
              <a:t>Kimberly </a:t>
            </a:r>
            <a:r>
              <a:rPr lang="en-US" sz="2800" dirty="0" err="1" smtClean="0">
                <a:latin typeface="Open Sans" panose="020B0606030504020204"/>
              </a:rPr>
              <a:t>Bloodgood</a:t>
            </a:r>
            <a:endParaRPr lang="en-US" sz="2800" dirty="0">
              <a:latin typeface="Open Sans" panose="020B0606030504020204"/>
            </a:endParaRPr>
          </a:p>
          <a:p>
            <a:pPr marL="0" indent="0">
              <a:buNone/>
            </a:pPr>
            <a:r>
              <a:rPr lang="en-US" sz="2200" dirty="0" smtClean="0">
                <a:latin typeface="Open Sans" panose="020B0606030504020204"/>
              </a:rPr>
              <a:t>	Director</a:t>
            </a:r>
            <a:r>
              <a:rPr lang="en-US" sz="2200" dirty="0">
                <a:latin typeface="Open Sans" panose="020B0606030504020204"/>
              </a:rPr>
              <a:t>, IUPUI’s Office for </a:t>
            </a:r>
            <a:r>
              <a:rPr lang="en-US" sz="2200" dirty="0" smtClean="0">
                <a:latin typeface="Open Sans" panose="020B0606030504020204"/>
              </a:rPr>
              <a:t>	Veterans and </a:t>
            </a:r>
            <a:r>
              <a:rPr lang="en-US" sz="2200" dirty="0">
                <a:latin typeface="Open Sans" panose="020B0606030504020204"/>
              </a:rPr>
              <a:t>Military </a:t>
            </a:r>
            <a:r>
              <a:rPr lang="en-US" sz="2200" dirty="0" smtClean="0">
                <a:latin typeface="Open Sans" panose="020B0606030504020204"/>
              </a:rPr>
              <a:t>Personnel 	(OVMP)</a:t>
            </a:r>
            <a:endParaRPr lang="en-US" sz="2200" dirty="0">
              <a:latin typeface="Open Sans" panose="020B0606030504020204"/>
            </a:endParaRPr>
          </a:p>
          <a:p>
            <a:pPr marL="0" indent="0">
              <a:buNone/>
            </a:pPr>
            <a:r>
              <a:rPr lang="en-US" sz="2200" dirty="0" smtClean="0">
                <a:latin typeface="Open Sans" panose="020B0606030504020204"/>
              </a:rPr>
              <a:t>	US </a:t>
            </a:r>
            <a:r>
              <a:rPr lang="en-US" sz="2200" dirty="0">
                <a:latin typeface="Open Sans" panose="020B0606030504020204"/>
              </a:rPr>
              <a:t>Air Force Veteran</a:t>
            </a:r>
          </a:p>
          <a:p>
            <a:pPr marL="0" indent="0">
              <a:buNone/>
            </a:pPr>
            <a:r>
              <a:rPr lang="en-US" sz="2200" dirty="0" smtClean="0">
                <a:latin typeface="Open Sans" panose="020B0606030504020204"/>
              </a:rPr>
              <a:t>	Military </a:t>
            </a:r>
            <a:r>
              <a:rPr lang="en-US" sz="2200" dirty="0">
                <a:latin typeface="Open Sans" panose="020B0606030504020204"/>
              </a:rPr>
              <a:t>Education Benefits </a:t>
            </a:r>
            <a:r>
              <a:rPr lang="en-US" sz="2200" dirty="0" smtClean="0">
                <a:latin typeface="Open Sans" panose="020B0606030504020204"/>
              </a:rPr>
              <a:t>	since 2008</a:t>
            </a:r>
            <a:endParaRPr lang="en-US" sz="2200" dirty="0">
              <a:latin typeface="Open Sans" panose="020B0606030504020204"/>
            </a:endParaRPr>
          </a:p>
        </p:txBody>
      </p:sp>
      <p:sp>
        <p:nvSpPr>
          <p:cNvPr id="5" name="Content Placeholder 3"/>
          <p:cNvSpPr txBox="1">
            <a:spLocks/>
          </p:cNvSpPr>
          <p:nvPr/>
        </p:nvSpPr>
        <p:spPr>
          <a:xfrm>
            <a:off x="4465071" y="2086838"/>
            <a:ext cx="4571502" cy="3909612"/>
          </a:xfrm>
          <a:prstGeom prst="rect">
            <a:avLst/>
          </a:prstGeom>
        </p:spPr>
        <p:txBody>
          <a:bodyPr vert="horz" lIns="91440" tIns="45720" rIns="91440" bIns="45720" rtlCol="0" anchor="t">
            <a:norm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2200" dirty="0" smtClean="0">
                <a:latin typeface="Open Sans" panose="020B0606030504020204"/>
              </a:rPr>
              <a:t>     </a:t>
            </a:r>
            <a:r>
              <a:rPr lang="en-US" sz="2800" dirty="0" smtClean="0">
                <a:latin typeface="Open Sans" panose="020B0606030504020204"/>
              </a:rPr>
              <a:t>Aaron Jones</a:t>
            </a:r>
          </a:p>
          <a:p>
            <a:pPr marL="0" indent="0">
              <a:buFont typeface="Wingdings" charset="2"/>
              <a:buNone/>
            </a:pPr>
            <a:r>
              <a:rPr lang="en-US" sz="2200" dirty="0" smtClean="0">
                <a:latin typeface="Open Sans" panose="020B0606030504020204"/>
              </a:rPr>
              <a:t>	Transfer Articulation Specialist</a:t>
            </a:r>
          </a:p>
          <a:p>
            <a:pPr marL="0" indent="0">
              <a:buFont typeface="Wingdings" charset="2"/>
              <a:buNone/>
            </a:pPr>
            <a:r>
              <a:rPr lang="en-US" sz="2200" dirty="0" smtClean="0">
                <a:latin typeface="Open Sans" panose="020B0606030504020204"/>
              </a:rPr>
              <a:t>	Strategic Operations,	Undergraduate 	Admissions, IUPUI</a:t>
            </a:r>
          </a:p>
          <a:p>
            <a:pPr marL="0" indent="0">
              <a:buFont typeface="Wingdings" charset="2"/>
              <a:buNone/>
            </a:pPr>
            <a:r>
              <a:rPr lang="en-US" sz="2200" dirty="0" smtClean="0">
                <a:latin typeface="Open Sans" panose="020B0606030504020204"/>
              </a:rPr>
              <a:t>	6 years professional experience 	within Higher Education</a:t>
            </a:r>
            <a:endParaRPr lang="en-US" sz="2200" dirty="0">
              <a:latin typeface="Open Sans" panose="020B0606030504020204"/>
            </a:endParaRPr>
          </a:p>
        </p:txBody>
      </p:sp>
    </p:spTree>
    <p:extLst>
      <p:ext uri="{BB962C8B-B14F-4D97-AF65-F5344CB8AC3E}">
        <p14:creationId xmlns:p14="http://schemas.microsoft.com/office/powerpoint/2010/main" val="958162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50271" y="1286006"/>
            <a:ext cx="8229600" cy="590599"/>
          </a:xfrm>
        </p:spPr>
        <p:txBody>
          <a:bodyPr>
            <a:normAutofit lnSpcReduction="10000"/>
          </a:bodyPr>
          <a:lstStyle/>
          <a:p>
            <a:pPr marL="0" lvl="0" indent="0">
              <a:buNone/>
              <a:defRPr/>
            </a:pPr>
            <a:r>
              <a:rPr lang="en-US" sz="3500" dirty="0" smtClean="0">
                <a:solidFill>
                  <a:sysClr val="windowText" lastClr="000000"/>
                </a:solidFill>
              </a:rPr>
              <a:t>Highlights</a:t>
            </a:r>
            <a:endParaRPr lang="en-US" dirty="0">
              <a:solidFill>
                <a:sysClr val="windowText" lastClr="000000"/>
              </a:solidFill>
            </a:endParaRPr>
          </a:p>
        </p:txBody>
      </p:sp>
      <p:sp>
        <p:nvSpPr>
          <p:cNvPr id="5" name="Content Placeholder 2"/>
          <p:cNvSpPr txBox="1">
            <a:spLocks/>
          </p:cNvSpPr>
          <p:nvPr/>
        </p:nvSpPr>
        <p:spPr>
          <a:xfrm>
            <a:off x="346841" y="1912776"/>
            <a:ext cx="4309241" cy="1292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300" dirty="0" smtClean="0">
                <a:latin typeface="Open Sans" panose="020B0606030504020204"/>
              </a:rPr>
              <a:t>First day welcome</a:t>
            </a:r>
          </a:p>
          <a:p>
            <a:pPr lvl="1"/>
            <a:r>
              <a:rPr lang="en-US" sz="2300" dirty="0" smtClean="0">
                <a:latin typeface="Open Sans" panose="020B0606030504020204"/>
              </a:rPr>
              <a:t>The locations change</a:t>
            </a:r>
          </a:p>
          <a:p>
            <a:pPr lvl="1"/>
            <a:r>
              <a:rPr lang="en-US" sz="2300" dirty="0" smtClean="0">
                <a:latin typeface="Open Sans" panose="020B0606030504020204"/>
              </a:rPr>
              <a:t>Instructors are experts </a:t>
            </a:r>
          </a:p>
        </p:txBody>
      </p:sp>
      <p:sp>
        <p:nvSpPr>
          <p:cNvPr id="8" name="Content Placeholder 2"/>
          <p:cNvSpPr txBox="1">
            <a:spLocks/>
          </p:cNvSpPr>
          <p:nvPr/>
        </p:nvSpPr>
        <p:spPr>
          <a:xfrm>
            <a:off x="4389273" y="1935098"/>
            <a:ext cx="4190598" cy="1292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300" dirty="0" smtClean="0">
                <a:latin typeface="Open Sans" panose="020B0606030504020204"/>
              </a:rPr>
              <a:t>VA Indianapolis Vet Center</a:t>
            </a:r>
            <a:endParaRPr lang="en-US" sz="2300" dirty="0">
              <a:latin typeface="Open Sans" panose="020B0606030504020204"/>
            </a:endParaRPr>
          </a:p>
          <a:p>
            <a:pPr lvl="1"/>
            <a:r>
              <a:rPr lang="en-US" sz="2300" dirty="0">
                <a:latin typeface="Open Sans" panose="020B0606030504020204"/>
              </a:rPr>
              <a:t>Snappy </a:t>
            </a:r>
            <a:r>
              <a:rPr lang="en-US" sz="2300" dirty="0" smtClean="0">
                <a:latin typeface="Open Sans" panose="020B0606030504020204"/>
              </a:rPr>
              <a:t>Names &amp; Bios</a:t>
            </a:r>
            <a:endParaRPr lang="en-US" sz="2300" dirty="0">
              <a:latin typeface="Open Sans" panose="020B0606030504020204"/>
            </a:endParaRP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lvl="1"/>
            <a:endParaRPr lang="en-US" dirty="0"/>
          </a:p>
        </p:txBody>
      </p:sp>
      <p:pic>
        <p:nvPicPr>
          <p:cNvPr id="3" name="Picture 2"/>
          <p:cNvPicPr>
            <a:picLocks noChangeAspect="1"/>
          </p:cNvPicPr>
          <p:nvPr/>
        </p:nvPicPr>
        <p:blipFill>
          <a:blip r:embed="rId3"/>
          <a:stretch>
            <a:fillRect/>
          </a:stretch>
        </p:blipFill>
        <p:spPr>
          <a:xfrm>
            <a:off x="888427" y="3051110"/>
            <a:ext cx="7535309" cy="2796832"/>
          </a:xfrm>
          <a:prstGeom prst="rect">
            <a:avLst/>
          </a:prstGeom>
        </p:spPr>
      </p:pic>
    </p:spTree>
    <p:extLst>
      <p:ext uri="{BB962C8B-B14F-4D97-AF65-F5344CB8AC3E}">
        <p14:creationId xmlns:p14="http://schemas.microsoft.com/office/powerpoint/2010/main" val="57346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50270" y="1322177"/>
            <a:ext cx="8374597" cy="4525963"/>
          </a:xfrm>
        </p:spPr>
        <p:txBody>
          <a:bodyPr>
            <a:normAutofit/>
          </a:bodyPr>
          <a:lstStyle/>
          <a:p>
            <a:pPr marL="0" lvl="0" indent="0">
              <a:buNone/>
              <a:defRPr/>
            </a:pPr>
            <a:r>
              <a:rPr lang="en-US" sz="2800" dirty="0" smtClean="0">
                <a:solidFill>
                  <a:sysClr val="windowText" lastClr="000000"/>
                </a:solidFill>
              </a:rPr>
              <a:t>Specifics:</a:t>
            </a:r>
            <a:endParaRPr lang="en-US" sz="2800" dirty="0">
              <a:solidFill>
                <a:sysClr val="windowText" lastClr="000000"/>
              </a:solidFill>
            </a:endParaRPr>
          </a:p>
          <a:p>
            <a:pPr lvl="1">
              <a:defRPr/>
            </a:pPr>
            <a:r>
              <a:rPr lang="en-US" sz="2100" dirty="0" smtClean="0">
                <a:solidFill>
                  <a:sysClr val="windowText" lastClr="000000"/>
                </a:solidFill>
              </a:rPr>
              <a:t>Beam Me to Bepko</a:t>
            </a:r>
          </a:p>
          <a:p>
            <a:pPr lvl="2">
              <a:defRPr/>
            </a:pPr>
            <a:r>
              <a:rPr lang="en-US" sz="1700" dirty="0" smtClean="0">
                <a:solidFill>
                  <a:sysClr val="windowText" lastClr="000000"/>
                </a:solidFill>
              </a:rPr>
              <a:t>Student Success Resources</a:t>
            </a:r>
            <a:endParaRPr lang="en-US" sz="1700" dirty="0">
              <a:solidFill>
                <a:sysClr val="windowText" lastClr="000000"/>
              </a:solidFill>
            </a:endParaRPr>
          </a:p>
          <a:p>
            <a:pPr lvl="1">
              <a:defRPr/>
            </a:pPr>
            <a:r>
              <a:rPr lang="en-US" sz="2100" dirty="0" smtClean="0">
                <a:solidFill>
                  <a:sysClr val="windowText" lastClr="000000"/>
                </a:solidFill>
              </a:rPr>
              <a:t>Sylla-Watt</a:t>
            </a:r>
          </a:p>
          <a:p>
            <a:pPr lvl="1">
              <a:defRPr/>
            </a:pPr>
            <a:r>
              <a:rPr lang="en-US" sz="2100" dirty="0" smtClean="0">
                <a:solidFill>
                  <a:sysClr val="windowText" lastClr="000000"/>
                </a:solidFill>
              </a:rPr>
              <a:t>Canvas Crash Course</a:t>
            </a:r>
          </a:p>
          <a:p>
            <a:pPr lvl="2">
              <a:defRPr/>
            </a:pPr>
            <a:r>
              <a:rPr lang="en-US" sz="1700" dirty="0" smtClean="0">
                <a:solidFill>
                  <a:sysClr val="windowText" lastClr="000000"/>
                </a:solidFill>
              </a:rPr>
              <a:t>Homework</a:t>
            </a:r>
          </a:p>
          <a:p>
            <a:pPr lvl="2">
              <a:defRPr/>
            </a:pPr>
            <a:r>
              <a:rPr lang="en-US" sz="1700" dirty="0" smtClean="0">
                <a:solidFill>
                  <a:sysClr val="windowText" lastClr="000000"/>
                </a:solidFill>
              </a:rPr>
              <a:t>Assignments</a:t>
            </a:r>
          </a:p>
          <a:p>
            <a:pPr lvl="2">
              <a:defRPr/>
            </a:pPr>
            <a:r>
              <a:rPr lang="en-US" sz="1700" dirty="0" smtClean="0">
                <a:solidFill>
                  <a:sysClr val="windowText" lastClr="000000"/>
                </a:solidFill>
              </a:rPr>
              <a:t>Announcements</a:t>
            </a:r>
          </a:p>
          <a:p>
            <a:pPr lvl="1">
              <a:defRPr/>
            </a:pPr>
            <a:r>
              <a:rPr lang="en-US" sz="2100" dirty="0" smtClean="0">
                <a:solidFill>
                  <a:sysClr val="windowText" lastClr="000000"/>
                </a:solidFill>
              </a:rPr>
              <a:t>Mind Right Upright, Upright Mind Right</a:t>
            </a:r>
          </a:p>
          <a:p>
            <a:pPr lvl="2">
              <a:defRPr/>
            </a:pPr>
            <a:r>
              <a:rPr lang="en-US" sz="1700" dirty="0" smtClean="0">
                <a:solidFill>
                  <a:sysClr val="windowText" lastClr="000000"/>
                </a:solidFill>
              </a:rPr>
              <a:t>Imposter Syndrome</a:t>
            </a:r>
          </a:p>
          <a:p>
            <a:pPr lvl="2">
              <a:defRPr/>
            </a:pPr>
            <a:r>
              <a:rPr lang="en-US" sz="1700" dirty="0" smtClean="0">
                <a:solidFill>
                  <a:prstClr val="black"/>
                </a:solidFill>
              </a:rPr>
              <a:t>Loss of Sense of Purpose</a:t>
            </a:r>
          </a:p>
          <a:p>
            <a:pPr lvl="2">
              <a:defRPr/>
            </a:pPr>
            <a:r>
              <a:rPr lang="en-US" sz="1700" dirty="0" smtClean="0">
                <a:solidFill>
                  <a:prstClr val="black"/>
                </a:solidFill>
              </a:rPr>
              <a:t>Stress Management</a:t>
            </a:r>
            <a:endParaRPr lang="en-US" sz="1700" dirty="0">
              <a:solidFill>
                <a:prstClr val="black"/>
              </a:solidFill>
            </a:endParaRPr>
          </a:p>
          <a:p>
            <a:endParaRPr lang="en-US" dirty="0"/>
          </a:p>
        </p:txBody>
      </p:sp>
      <p:sp>
        <p:nvSpPr>
          <p:cNvPr id="5" name="TextBox 4"/>
          <p:cNvSpPr txBox="1"/>
          <p:nvPr/>
        </p:nvSpPr>
        <p:spPr>
          <a:xfrm>
            <a:off x="4089697" y="4555986"/>
            <a:ext cx="3636049" cy="929485"/>
          </a:xfrm>
          <a:prstGeom prst="rect">
            <a:avLst/>
          </a:prstGeom>
          <a:noFill/>
        </p:spPr>
        <p:txBody>
          <a:bodyPr wrap="square" rtlCol="0">
            <a:spAutoFit/>
          </a:bodyPr>
          <a:lstStyle/>
          <a:p>
            <a:pPr marL="1143000" lvl="2" indent="-228600">
              <a:spcBef>
                <a:spcPct val="20000"/>
              </a:spcBef>
              <a:buFont typeface="Arial"/>
              <a:buChar char="•"/>
              <a:defRPr/>
            </a:pPr>
            <a:r>
              <a:rPr lang="en-US" sz="1700" dirty="0" smtClean="0">
                <a:solidFill>
                  <a:prstClr val="black"/>
                </a:solidFill>
                <a:latin typeface="Open Sans"/>
              </a:rPr>
              <a:t>Group Work</a:t>
            </a:r>
            <a:endParaRPr lang="en-US" sz="1700" dirty="0">
              <a:solidFill>
                <a:prstClr val="black"/>
              </a:solidFill>
              <a:latin typeface="Open Sans"/>
            </a:endParaRPr>
          </a:p>
          <a:p>
            <a:pPr marL="1143000" lvl="2" indent="-228600">
              <a:spcBef>
                <a:spcPct val="20000"/>
              </a:spcBef>
              <a:buFont typeface="Arial"/>
              <a:buChar char="•"/>
              <a:defRPr/>
            </a:pPr>
            <a:r>
              <a:rPr lang="en-US" sz="1700" dirty="0" smtClean="0">
                <a:solidFill>
                  <a:prstClr val="black"/>
                </a:solidFill>
                <a:latin typeface="Open Sans"/>
              </a:rPr>
              <a:t>High Stress Environment to Low Stress Environment</a:t>
            </a:r>
            <a:endParaRPr lang="en-US" sz="1700" dirty="0">
              <a:solidFill>
                <a:prstClr val="black"/>
              </a:solidFill>
              <a:latin typeface="Open Sans"/>
            </a:endParaRPr>
          </a:p>
        </p:txBody>
      </p:sp>
      <p:pic>
        <p:nvPicPr>
          <p:cNvPr id="3" name="Picture 2"/>
          <p:cNvPicPr>
            <a:picLocks noChangeAspect="1"/>
          </p:cNvPicPr>
          <p:nvPr/>
        </p:nvPicPr>
        <p:blipFill>
          <a:blip r:embed="rId3"/>
          <a:stretch>
            <a:fillRect/>
          </a:stretch>
        </p:blipFill>
        <p:spPr>
          <a:xfrm>
            <a:off x="4537568" y="1567542"/>
            <a:ext cx="4269506" cy="2475334"/>
          </a:xfrm>
          <a:prstGeom prst="rect">
            <a:avLst/>
          </a:prstGeom>
        </p:spPr>
      </p:pic>
    </p:spTree>
    <p:extLst>
      <p:ext uri="{BB962C8B-B14F-4D97-AF65-F5344CB8AC3E}">
        <p14:creationId xmlns:p14="http://schemas.microsoft.com/office/powerpoint/2010/main" val="72813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50271" y="1286006"/>
            <a:ext cx="8229600" cy="590599"/>
          </a:xfrm>
        </p:spPr>
        <p:txBody>
          <a:bodyPr>
            <a:normAutofit lnSpcReduction="10000"/>
          </a:bodyPr>
          <a:lstStyle/>
          <a:p>
            <a:pPr marL="0" lvl="0" indent="0">
              <a:buNone/>
              <a:defRPr/>
            </a:pPr>
            <a:r>
              <a:rPr lang="en-US" sz="3500" dirty="0" smtClean="0">
                <a:solidFill>
                  <a:sysClr val="windowText" lastClr="000000"/>
                </a:solidFill>
              </a:rPr>
              <a:t>Highlights</a:t>
            </a:r>
            <a:endParaRPr lang="en-US" dirty="0">
              <a:solidFill>
                <a:sysClr val="windowText" lastClr="000000"/>
              </a:solidFill>
            </a:endParaRPr>
          </a:p>
        </p:txBody>
      </p:sp>
      <p:sp>
        <p:nvSpPr>
          <p:cNvPr id="5" name="Content Placeholder 2"/>
          <p:cNvSpPr txBox="1">
            <a:spLocks/>
          </p:cNvSpPr>
          <p:nvPr/>
        </p:nvSpPr>
        <p:spPr>
          <a:xfrm>
            <a:off x="346841" y="1912776"/>
            <a:ext cx="4309241" cy="1292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300" dirty="0">
                <a:latin typeface="Open Sans" panose="020B0606030504020204"/>
              </a:rPr>
              <a:t>Morning Rundown!</a:t>
            </a:r>
          </a:p>
          <a:p>
            <a:pPr lvl="1"/>
            <a:r>
              <a:rPr lang="en-US" sz="2300" dirty="0">
                <a:latin typeface="Open Sans" panose="020B0606030504020204"/>
              </a:rPr>
              <a:t>Different courses</a:t>
            </a:r>
          </a:p>
          <a:p>
            <a:pPr lvl="1"/>
            <a:r>
              <a:rPr lang="en-US" sz="2300" dirty="0">
                <a:latin typeface="Open Sans" panose="020B0606030504020204"/>
              </a:rPr>
              <a:t>Lunch Group – Higher </a:t>
            </a:r>
            <a:r>
              <a:rPr lang="en-US" sz="2300" dirty="0" smtClean="0">
                <a:latin typeface="Open Sans" panose="020B0606030504020204"/>
              </a:rPr>
              <a:t>Admin</a:t>
            </a:r>
            <a:endParaRPr lang="en-US" sz="2300" dirty="0">
              <a:latin typeface="Open Sans" panose="020B0606030504020204"/>
            </a:endParaRPr>
          </a:p>
        </p:txBody>
      </p:sp>
      <p:sp>
        <p:nvSpPr>
          <p:cNvPr id="8" name="Content Placeholder 2"/>
          <p:cNvSpPr txBox="1">
            <a:spLocks/>
          </p:cNvSpPr>
          <p:nvPr/>
        </p:nvSpPr>
        <p:spPr>
          <a:xfrm>
            <a:off x="4389273" y="1935098"/>
            <a:ext cx="4190598" cy="1292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300" dirty="0" smtClean="0">
                <a:latin typeface="Open Sans" panose="020B0606030504020204"/>
              </a:rPr>
              <a:t>Speech Assignment</a:t>
            </a:r>
            <a:endParaRPr lang="en-US" sz="2300" dirty="0">
              <a:latin typeface="Open Sans" panose="020B0606030504020204"/>
            </a:endParaRP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362347" y="3205187"/>
            <a:ext cx="8419306" cy="2682472"/>
          </a:xfrm>
          <a:prstGeom prst="rect">
            <a:avLst/>
          </a:prstGeom>
        </p:spPr>
      </p:pic>
    </p:spTree>
    <p:extLst>
      <p:ext uri="{BB962C8B-B14F-4D97-AF65-F5344CB8AC3E}">
        <p14:creationId xmlns:p14="http://schemas.microsoft.com/office/powerpoint/2010/main" val="1696703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50269" y="1249836"/>
            <a:ext cx="5038853" cy="4699243"/>
          </a:xfrm>
        </p:spPr>
        <p:txBody>
          <a:bodyPr>
            <a:noAutofit/>
          </a:bodyPr>
          <a:lstStyle/>
          <a:p>
            <a:pPr marL="0" lvl="0" indent="0">
              <a:buNone/>
              <a:defRPr/>
            </a:pPr>
            <a:r>
              <a:rPr lang="en-US" sz="3600" dirty="0" smtClean="0">
                <a:solidFill>
                  <a:sysClr val="windowText" lastClr="000000"/>
                </a:solidFill>
              </a:rPr>
              <a:t>Specifics:</a:t>
            </a:r>
            <a:endParaRPr lang="en-US" sz="3600" dirty="0">
              <a:solidFill>
                <a:sysClr val="windowText" lastClr="000000"/>
              </a:solidFill>
            </a:endParaRPr>
          </a:p>
          <a:p>
            <a:pPr lvl="1">
              <a:defRPr/>
            </a:pPr>
            <a:r>
              <a:rPr lang="en-US" dirty="0" smtClean="0">
                <a:solidFill>
                  <a:sysClr val="windowText" lastClr="000000"/>
                </a:solidFill>
              </a:rPr>
              <a:t>Morning Rundown!</a:t>
            </a:r>
          </a:p>
          <a:p>
            <a:pPr lvl="2">
              <a:defRPr/>
            </a:pPr>
            <a:r>
              <a:rPr lang="en-US" sz="2000" dirty="0" smtClean="0">
                <a:solidFill>
                  <a:sysClr val="windowText" lastClr="000000"/>
                </a:solidFill>
              </a:rPr>
              <a:t>Tue/Thurs/Fri</a:t>
            </a:r>
          </a:p>
          <a:p>
            <a:pPr lvl="2">
              <a:defRPr/>
            </a:pPr>
            <a:r>
              <a:rPr lang="en-US" sz="2000" dirty="0" smtClean="0">
                <a:solidFill>
                  <a:sysClr val="windowText" lastClr="000000"/>
                </a:solidFill>
              </a:rPr>
              <a:t>Consisted of</a:t>
            </a:r>
          </a:p>
          <a:p>
            <a:pPr lvl="3">
              <a:defRPr/>
            </a:pPr>
            <a:r>
              <a:rPr lang="en-US" sz="1600" dirty="0" smtClean="0">
                <a:solidFill>
                  <a:sysClr val="windowText" lastClr="000000"/>
                </a:solidFill>
              </a:rPr>
              <a:t>Time Management</a:t>
            </a:r>
          </a:p>
          <a:p>
            <a:pPr lvl="3">
              <a:defRPr/>
            </a:pPr>
            <a:r>
              <a:rPr lang="en-US" sz="1600" dirty="0" smtClean="0">
                <a:solidFill>
                  <a:sysClr val="windowText" lastClr="000000"/>
                </a:solidFill>
              </a:rPr>
              <a:t>Classroom Skills</a:t>
            </a:r>
          </a:p>
          <a:p>
            <a:pPr lvl="3">
              <a:defRPr/>
            </a:pPr>
            <a:r>
              <a:rPr lang="en-US" sz="1600" dirty="0" smtClean="0">
                <a:solidFill>
                  <a:sysClr val="windowText" lastClr="000000"/>
                </a:solidFill>
              </a:rPr>
              <a:t>Study Skills</a:t>
            </a:r>
          </a:p>
          <a:p>
            <a:pPr lvl="3">
              <a:defRPr/>
            </a:pPr>
            <a:r>
              <a:rPr lang="en-US" sz="1600" dirty="0" smtClean="0">
                <a:solidFill>
                  <a:sysClr val="windowText" lastClr="000000"/>
                </a:solidFill>
              </a:rPr>
              <a:t>Testing Skills</a:t>
            </a:r>
          </a:p>
          <a:p>
            <a:pPr lvl="1">
              <a:defRPr/>
            </a:pPr>
            <a:r>
              <a:rPr lang="en-US" dirty="0" smtClean="0">
                <a:solidFill>
                  <a:sysClr val="windowText" lastClr="000000"/>
                </a:solidFill>
              </a:rPr>
              <a:t>Higher Administrators</a:t>
            </a:r>
          </a:p>
          <a:p>
            <a:pPr lvl="1">
              <a:defRPr/>
            </a:pPr>
            <a:r>
              <a:rPr lang="en-US" dirty="0" smtClean="0">
                <a:solidFill>
                  <a:sysClr val="windowText" lastClr="000000"/>
                </a:solidFill>
              </a:rPr>
              <a:t>Speech Homework </a:t>
            </a:r>
            <a:endParaRPr lang="en-US" sz="2000" dirty="0" smtClean="0">
              <a:solidFill>
                <a:sysClr val="windowText" lastClr="000000"/>
              </a:solidFill>
            </a:endParaRPr>
          </a:p>
          <a:p>
            <a:pPr lvl="1">
              <a:defRPr/>
            </a:pPr>
            <a:r>
              <a:rPr lang="en-US" dirty="0" smtClean="0">
                <a:solidFill>
                  <a:sysClr val="windowText" lastClr="000000"/>
                </a:solidFill>
              </a:rPr>
              <a:t>Introduction to Physical Library</a:t>
            </a:r>
          </a:p>
        </p:txBody>
      </p:sp>
      <p:pic>
        <p:nvPicPr>
          <p:cNvPr id="4" name="Picture 3"/>
          <p:cNvPicPr>
            <a:picLocks noChangeAspect="1"/>
          </p:cNvPicPr>
          <p:nvPr/>
        </p:nvPicPr>
        <p:blipFill>
          <a:blip r:embed="rId3"/>
          <a:stretch>
            <a:fillRect/>
          </a:stretch>
        </p:blipFill>
        <p:spPr>
          <a:xfrm>
            <a:off x="4259485" y="1715962"/>
            <a:ext cx="4438273" cy="2920237"/>
          </a:xfrm>
          <a:prstGeom prst="rect">
            <a:avLst/>
          </a:prstGeom>
        </p:spPr>
      </p:pic>
    </p:spTree>
    <p:extLst>
      <p:ext uri="{BB962C8B-B14F-4D97-AF65-F5344CB8AC3E}">
        <p14:creationId xmlns:p14="http://schemas.microsoft.com/office/powerpoint/2010/main" val="1567250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698277">
            <a:off x="4523566" y="1415505"/>
            <a:ext cx="3979807" cy="3705682"/>
          </a:xfrm>
          <a:prstGeom prst="rect">
            <a:avLst/>
          </a:prstGeom>
        </p:spPr>
      </p:pic>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346841" y="1286006"/>
            <a:ext cx="8229600" cy="590599"/>
          </a:xfrm>
        </p:spPr>
        <p:txBody>
          <a:bodyPr>
            <a:normAutofit lnSpcReduction="10000"/>
          </a:bodyPr>
          <a:lstStyle/>
          <a:p>
            <a:pPr marL="0" lvl="0" indent="0">
              <a:buNone/>
              <a:defRPr/>
            </a:pPr>
            <a:r>
              <a:rPr lang="en-US" sz="3500" dirty="0" smtClean="0">
                <a:solidFill>
                  <a:sysClr val="windowText" lastClr="000000"/>
                </a:solidFill>
              </a:rPr>
              <a:t>Specifics:</a:t>
            </a:r>
            <a:endParaRPr lang="en-US" dirty="0">
              <a:solidFill>
                <a:sysClr val="windowText" lastClr="000000"/>
              </a:solidFill>
            </a:endParaRPr>
          </a:p>
        </p:txBody>
      </p:sp>
      <p:sp>
        <p:nvSpPr>
          <p:cNvPr id="5" name="Content Placeholder 2"/>
          <p:cNvSpPr txBox="1">
            <a:spLocks/>
          </p:cNvSpPr>
          <p:nvPr/>
        </p:nvSpPr>
        <p:spPr>
          <a:xfrm>
            <a:off x="210654" y="1912775"/>
            <a:ext cx="4724820" cy="4011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Char char="—"/>
            </a:pPr>
            <a:r>
              <a:rPr lang="en-US" sz="2800" dirty="0" smtClean="0">
                <a:latin typeface="Open Sans" panose="020B0606030504020204"/>
              </a:rPr>
              <a:t>IUPUI Land Nav</a:t>
            </a:r>
          </a:p>
          <a:p>
            <a:pPr lvl="2"/>
            <a:r>
              <a:rPr lang="en-US" sz="2400" dirty="0" smtClean="0">
                <a:latin typeface="Open Sans" panose="020B0606030504020204"/>
              </a:rPr>
              <a:t>Instructions of project</a:t>
            </a:r>
          </a:p>
          <a:p>
            <a:pPr lvl="2"/>
            <a:r>
              <a:rPr lang="en-US" sz="2400" dirty="0" smtClean="0">
                <a:latin typeface="Open Sans" panose="020B0606030504020204"/>
              </a:rPr>
              <a:t>Provided an </a:t>
            </a:r>
            <a:r>
              <a:rPr lang="en-US" sz="2400" dirty="0">
                <a:latin typeface="Open Sans" panose="020B0606030504020204"/>
              </a:rPr>
              <a:t>IUPUI </a:t>
            </a:r>
            <a:r>
              <a:rPr lang="en-US" sz="2400" dirty="0" smtClean="0">
                <a:latin typeface="Open Sans" panose="020B0606030504020204"/>
              </a:rPr>
              <a:t>Map</a:t>
            </a:r>
            <a:endParaRPr lang="en-US" sz="2400" dirty="0">
              <a:latin typeface="Open Sans" panose="020B0606030504020204"/>
            </a:endParaRPr>
          </a:p>
          <a:p>
            <a:pPr lvl="2"/>
            <a:r>
              <a:rPr lang="en-US" sz="2400" dirty="0">
                <a:latin typeface="Open Sans" panose="020B0606030504020204"/>
              </a:rPr>
              <a:t>Had to take photos </a:t>
            </a:r>
            <a:r>
              <a:rPr lang="en-US" sz="2400" dirty="0" smtClean="0">
                <a:latin typeface="Open Sans" panose="020B0606030504020204"/>
              </a:rPr>
              <a:t>at  various locations</a:t>
            </a:r>
          </a:p>
          <a:p>
            <a:pPr lvl="1">
              <a:buFontTx/>
              <a:buChar char="—"/>
            </a:pPr>
            <a:r>
              <a:rPr lang="en-US" sz="2800" dirty="0" smtClean="0">
                <a:latin typeface="Open Sans" panose="020B0606030504020204"/>
              </a:rPr>
              <a:t>Meta-Shop</a:t>
            </a:r>
          </a:p>
          <a:p>
            <a:pPr lvl="2"/>
            <a:r>
              <a:rPr lang="en-US" sz="2400" dirty="0" smtClean="0">
                <a:latin typeface="Open Sans" panose="020B0606030504020204"/>
              </a:rPr>
              <a:t>Metacognition </a:t>
            </a:r>
            <a:r>
              <a:rPr lang="en-US" sz="2400" dirty="0">
                <a:latin typeface="Open Sans" panose="020B0606030504020204"/>
              </a:rPr>
              <a:t>Cycle and how to use it as a student</a:t>
            </a:r>
          </a:p>
          <a:p>
            <a:pPr lvl="1">
              <a:buFontTx/>
              <a:buChar char="—"/>
            </a:pPr>
            <a:r>
              <a:rPr lang="en-US" sz="2800" dirty="0" smtClean="0">
                <a:latin typeface="Open Sans" panose="020B0606030504020204"/>
              </a:rPr>
              <a:t>Student </a:t>
            </a:r>
            <a:r>
              <a:rPr lang="en-US" sz="2800" dirty="0">
                <a:latin typeface="Open Sans" panose="020B0606030504020204"/>
              </a:rPr>
              <a:t>Veteran </a:t>
            </a:r>
            <a:r>
              <a:rPr lang="en-US" sz="2800" dirty="0" smtClean="0">
                <a:latin typeface="Open Sans" panose="020B0606030504020204"/>
              </a:rPr>
              <a:t>Organization</a:t>
            </a:r>
            <a:endParaRPr lang="en-US" sz="2800" dirty="0">
              <a:latin typeface="Open Sans" panose="020B0606030504020204"/>
            </a:endParaRPr>
          </a:p>
        </p:txBody>
      </p:sp>
      <p:pic>
        <p:nvPicPr>
          <p:cNvPr id="3" name="Picture 2"/>
          <p:cNvPicPr>
            <a:picLocks noChangeAspect="1"/>
          </p:cNvPicPr>
          <p:nvPr/>
        </p:nvPicPr>
        <p:blipFill>
          <a:blip r:embed="rId4"/>
          <a:stretch>
            <a:fillRect/>
          </a:stretch>
        </p:blipFill>
        <p:spPr>
          <a:xfrm>
            <a:off x="4935474" y="3613441"/>
            <a:ext cx="3938357" cy="1981372"/>
          </a:xfrm>
          <a:prstGeom prst="rect">
            <a:avLst/>
          </a:prstGeom>
        </p:spPr>
      </p:pic>
      <p:pic>
        <p:nvPicPr>
          <p:cNvPr id="7" name="Picture 6"/>
          <p:cNvPicPr>
            <a:picLocks noChangeAspect="1"/>
          </p:cNvPicPr>
          <p:nvPr/>
        </p:nvPicPr>
        <p:blipFill>
          <a:blip r:embed="rId5"/>
          <a:stretch>
            <a:fillRect/>
          </a:stretch>
        </p:blipFill>
        <p:spPr>
          <a:xfrm>
            <a:off x="4923281" y="3205383"/>
            <a:ext cx="3962743" cy="371888"/>
          </a:xfrm>
          <a:prstGeom prst="rect">
            <a:avLst/>
          </a:prstGeom>
        </p:spPr>
      </p:pic>
    </p:spTree>
    <p:extLst>
      <p:ext uri="{BB962C8B-B14F-4D97-AF65-F5344CB8AC3E}">
        <p14:creationId xmlns:p14="http://schemas.microsoft.com/office/powerpoint/2010/main" val="2091821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4702629" y="1286006"/>
            <a:ext cx="3877242" cy="590599"/>
          </a:xfrm>
        </p:spPr>
        <p:txBody>
          <a:bodyPr>
            <a:normAutofit lnSpcReduction="10000"/>
          </a:bodyPr>
          <a:lstStyle/>
          <a:p>
            <a:pPr marL="0" lvl="0" indent="0">
              <a:buNone/>
              <a:defRPr/>
            </a:pPr>
            <a:r>
              <a:rPr lang="en-US" sz="3500" dirty="0" smtClean="0">
                <a:solidFill>
                  <a:sysClr val="windowText" lastClr="000000"/>
                </a:solidFill>
              </a:rPr>
              <a:t>Specifics:</a:t>
            </a:r>
            <a:endParaRPr lang="en-US" dirty="0">
              <a:solidFill>
                <a:sysClr val="windowText" lastClr="000000"/>
              </a:solidFill>
            </a:endParaRPr>
          </a:p>
        </p:txBody>
      </p:sp>
      <p:sp>
        <p:nvSpPr>
          <p:cNvPr id="5" name="Content Placeholder 2"/>
          <p:cNvSpPr txBox="1">
            <a:spLocks/>
          </p:cNvSpPr>
          <p:nvPr/>
        </p:nvSpPr>
        <p:spPr>
          <a:xfrm>
            <a:off x="4702629" y="1885936"/>
            <a:ext cx="3946849" cy="1931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Char char="—"/>
            </a:pPr>
            <a:r>
              <a:rPr lang="en-US" dirty="0">
                <a:latin typeface="Open Sans" panose="020B0606030504020204"/>
              </a:rPr>
              <a:t>Sparks when Speaking</a:t>
            </a:r>
          </a:p>
          <a:p>
            <a:pPr lvl="2"/>
            <a:r>
              <a:rPr lang="en-US" dirty="0">
                <a:latin typeface="Open Sans" panose="020B0606030504020204"/>
              </a:rPr>
              <a:t>2nd Part</a:t>
            </a:r>
          </a:p>
          <a:p>
            <a:pPr lvl="2"/>
            <a:r>
              <a:rPr lang="en-US" dirty="0">
                <a:latin typeface="Open Sans" panose="020B0606030504020204"/>
              </a:rPr>
              <a:t>Homework realized</a:t>
            </a:r>
          </a:p>
          <a:p>
            <a:pPr lvl="1">
              <a:buFontTx/>
              <a:buChar char="—"/>
            </a:pPr>
            <a:r>
              <a:rPr lang="en-US" dirty="0">
                <a:latin typeface="Open Sans" panose="020B0606030504020204"/>
              </a:rPr>
              <a:t>Lunch on the Run!</a:t>
            </a:r>
          </a:p>
          <a:p>
            <a:pPr lvl="1">
              <a:buFontTx/>
              <a:buChar char="—"/>
            </a:pPr>
            <a:r>
              <a:rPr lang="en-US" dirty="0">
                <a:latin typeface="Open Sans" panose="020B0606030504020204"/>
              </a:rPr>
              <a:t>Virtual Library</a:t>
            </a:r>
          </a:p>
        </p:txBody>
      </p:sp>
      <p:pic>
        <p:nvPicPr>
          <p:cNvPr id="4" name="Picture 3"/>
          <p:cNvPicPr>
            <a:picLocks noChangeAspect="1"/>
          </p:cNvPicPr>
          <p:nvPr/>
        </p:nvPicPr>
        <p:blipFill>
          <a:blip r:embed="rId3"/>
          <a:stretch>
            <a:fillRect/>
          </a:stretch>
        </p:blipFill>
        <p:spPr>
          <a:xfrm>
            <a:off x="5863979" y="3973712"/>
            <a:ext cx="2990878" cy="964041"/>
          </a:xfrm>
          <a:prstGeom prst="rect">
            <a:avLst/>
          </a:prstGeom>
        </p:spPr>
      </p:pic>
      <p:pic>
        <p:nvPicPr>
          <p:cNvPr id="8" name="Picture 7"/>
          <p:cNvPicPr>
            <a:picLocks noChangeAspect="1"/>
          </p:cNvPicPr>
          <p:nvPr/>
        </p:nvPicPr>
        <p:blipFill>
          <a:blip r:embed="rId4"/>
          <a:stretch>
            <a:fillRect/>
          </a:stretch>
        </p:blipFill>
        <p:spPr>
          <a:xfrm>
            <a:off x="4729591" y="4467920"/>
            <a:ext cx="3061883" cy="1017382"/>
          </a:xfrm>
          <a:prstGeom prst="rect">
            <a:avLst/>
          </a:prstGeom>
        </p:spPr>
      </p:pic>
      <p:pic>
        <p:nvPicPr>
          <p:cNvPr id="9" name="Picture 8"/>
          <p:cNvPicPr>
            <a:picLocks noChangeAspect="1"/>
          </p:cNvPicPr>
          <p:nvPr/>
        </p:nvPicPr>
        <p:blipFill>
          <a:blip r:embed="rId5"/>
          <a:stretch>
            <a:fillRect/>
          </a:stretch>
        </p:blipFill>
        <p:spPr>
          <a:xfrm>
            <a:off x="3810917" y="4937753"/>
            <a:ext cx="2917174" cy="926087"/>
          </a:xfrm>
          <a:prstGeom prst="rect">
            <a:avLst/>
          </a:prstGeom>
        </p:spPr>
      </p:pic>
      <p:pic>
        <p:nvPicPr>
          <p:cNvPr id="10" name="Picture 9"/>
          <p:cNvPicPr>
            <a:picLocks noChangeAspect="1"/>
          </p:cNvPicPr>
          <p:nvPr/>
        </p:nvPicPr>
        <p:blipFill>
          <a:blip r:embed="rId6"/>
          <a:stretch>
            <a:fillRect/>
          </a:stretch>
        </p:blipFill>
        <p:spPr>
          <a:xfrm>
            <a:off x="325885" y="2188065"/>
            <a:ext cx="4011516" cy="2511770"/>
          </a:xfrm>
          <a:prstGeom prst="rect">
            <a:avLst/>
          </a:prstGeom>
        </p:spPr>
      </p:pic>
      <p:pic>
        <p:nvPicPr>
          <p:cNvPr id="11" name="Picture 10"/>
          <p:cNvPicPr>
            <a:picLocks noChangeAspect="1"/>
          </p:cNvPicPr>
          <p:nvPr/>
        </p:nvPicPr>
        <p:blipFill>
          <a:blip r:embed="rId7"/>
          <a:stretch>
            <a:fillRect/>
          </a:stretch>
        </p:blipFill>
        <p:spPr>
          <a:xfrm>
            <a:off x="350271" y="1779598"/>
            <a:ext cx="3987130" cy="408467"/>
          </a:xfrm>
          <a:prstGeom prst="rect">
            <a:avLst/>
          </a:prstGeom>
        </p:spPr>
      </p:pic>
    </p:spTree>
    <p:extLst>
      <p:ext uri="{BB962C8B-B14F-4D97-AF65-F5344CB8AC3E}">
        <p14:creationId xmlns:p14="http://schemas.microsoft.com/office/powerpoint/2010/main" val="3476376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518222" y="1286006"/>
            <a:ext cx="8061649" cy="590599"/>
          </a:xfrm>
        </p:spPr>
        <p:txBody>
          <a:bodyPr>
            <a:normAutofit lnSpcReduction="10000"/>
          </a:bodyPr>
          <a:lstStyle/>
          <a:p>
            <a:pPr marL="0" lvl="0" indent="0">
              <a:buNone/>
              <a:defRPr/>
            </a:pPr>
            <a:r>
              <a:rPr lang="en-US" sz="3500" dirty="0" smtClean="0">
                <a:solidFill>
                  <a:sysClr val="windowText" lastClr="000000"/>
                </a:solidFill>
              </a:rPr>
              <a:t>Specifics:</a:t>
            </a:r>
            <a:endParaRPr lang="en-US" dirty="0">
              <a:solidFill>
                <a:sysClr val="windowText" lastClr="000000"/>
              </a:solidFill>
            </a:endParaRPr>
          </a:p>
        </p:txBody>
      </p:sp>
      <p:sp>
        <p:nvSpPr>
          <p:cNvPr id="5" name="Content Placeholder 2"/>
          <p:cNvSpPr txBox="1">
            <a:spLocks/>
          </p:cNvSpPr>
          <p:nvPr/>
        </p:nvSpPr>
        <p:spPr>
          <a:xfrm>
            <a:off x="518222" y="1876605"/>
            <a:ext cx="4112144" cy="3768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Char char="—"/>
            </a:pPr>
            <a:r>
              <a:rPr lang="en-US" sz="2800" dirty="0">
                <a:latin typeface="Open Sans" panose="020B0606030504020204"/>
              </a:rPr>
              <a:t>Faculty Panel</a:t>
            </a:r>
          </a:p>
          <a:p>
            <a:pPr lvl="2"/>
            <a:r>
              <a:rPr lang="en-US" sz="2400" dirty="0">
                <a:latin typeface="Open Sans" panose="020B0606030504020204"/>
              </a:rPr>
              <a:t>Various Departments </a:t>
            </a:r>
          </a:p>
          <a:p>
            <a:pPr lvl="2"/>
            <a:r>
              <a:rPr lang="en-US" sz="2400" dirty="0">
                <a:latin typeface="Open Sans" panose="020B0606030504020204"/>
              </a:rPr>
              <a:t>Present were</a:t>
            </a:r>
          </a:p>
          <a:p>
            <a:pPr lvl="3">
              <a:buFontTx/>
              <a:buChar char="—"/>
            </a:pPr>
            <a:r>
              <a:rPr lang="en-US" sz="2000" dirty="0">
                <a:latin typeface="Open Sans" panose="020B0606030504020204"/>
              </a:rPr>
              <a:t>Program Chair</a:t>
            </a:r>
          </a:p>
          <a:p>
            <a:pPr lvl="3">
              <a:buFontTx/>
              <a:buChar char="—"/>
            </a:pPr>
            <a:r>
              <a:rPr lang="en-US" sz="2000" dirty="0">
                <a:latin typeface="Open Sans" panose="020B0606030504020204"/>
              </a:rPr>
              <a:t>Adjunct Faculty Member</a:t>
            </a:r>
          </a:p>
          <a:p>
            <a:pPr lvl="3">
              <a:buFontTx/>
              <a:buChar char="—"/>
            </a:pPr>
            <a:r>
              <a:rPr lang="en-US" sz="2000" dirty="0">
                <a:latin typeface="Open Sans" panose="020B0606030504020204"/>
              </a:rPr>
              <a:t>Full time faculty</a:t>
            </a:r>
          </a:p>
          <a:p>
            <a:pPr lvl="1">
              <a:buFontTx/>
              <a:buChar char="—"/>
            </a:pPr>
            <a:r>
              <a:rPr lang="en-US" sz="2800" dirty="0" smtClean="0">
                <a:latin typeface="Open Sans" panose="020B0606030504020204"/>
              </a:rPr>
              <a:t>American </a:t>
            </a:r>
            <a:r>
              <a:rPr lang="en-US" sz="2800" dirty="0">
                <a:latin typeface="Open Sans" panose="020B0606030504020204"/>
              </a:rPr>
              <a:t>Legion University Post 360</a:t>
            </a:r>
          </a:p>
          <a:p>
            <a:pPr lvl="1">
              <a:buFontTx/>
              <a:buChar char="—"/>
            </a:pPr>
            <a:r>
              <a:rPr lang="en-US" sz="2800" dirty="0">
                <a:latin typeface="Open Sans" panose="020B0606030504020204"/>
              </a:rPr>
              <a:t>Looking F</a:t>
            </a:r>
            <a:r>
              <a:rPr lang="en-US" sz="2800" dirty="0" smtClean="0">
                <a:latin typeface="Open Sans" panose="020B0606030504020204"/>
              </a:rPr>
              <a:t>orward</a:t>
            </a:r>
            <a:endParaRPr lang="en-US" sz="2800" dirty="0">
              <a:latin typeface="Open Sans" panose="020B0606030504020204"/>
            </a:endParaRPr>
          </a:p>
        </p:txBody>
      </p:sp>
      <p:pic>
        <p:nvPicPr>
          <p:cNvPr id="3" name="Picture 2"/>
          <p:cNvPicPr>
            <a:picLocks noChangeAspect="1"/>
          </p:cNvPicPr>
          <p:nvPr/>
        </p:nvPicPr>
        <p:blipFill>
          <a:blip r:embed="rId3"/>
          <a:stretch>
            <a:fillRect/>
          </a:stretch>
        </p:blipFill>
        <p:spPr>
          <a:xfrm>
            <a:off x="4736298" y="2535633"/>
            <a:ext cx="3926164" cy="2682472"/>
          </a:xfrm>
          <a:prstGeom prst="rect">
            <a:avLst/>
          </a:prstGeom>
        </p:spPr>
      </p:pic>
      <p:pic>
        <p:nvPicPr>
          <p:cNvPr id="12" name="Picture 11"/>
          <p:cNvPicPr>
            <a:picLocks noChangeAspect="1"/>
          </p:cNvPicPr>
          <p:nvPr/>
        </p:nvPicPr>
        <p:blipFill>
          <a:blip r:embed="rId4"/>
          <a:stretch>
            <a:fillRect/>
          </a:stretch>
        </p:blipFill>
        <p:spPr>
          <a:xfrm>
            <a:off x="4736298" y="2184675"/>
            <a:ext cx="3905900" cy="320995"/>
          </a:xfrm>
          <a:prstGeom prst="rect">
            <a:avLst/>
          </a:prstGeom>
        </p:spPr>
      </p:pic>
    </p:spTree>
    <p:extLst>
      <p:ext uri="{BB962C8B-B14F-4D97-AF65-F5344CB8AC3E}">
        <p14:creationId xmlns:p14="http://schemas.microsoft.com/office/powerpoint/2010/main" val="1706037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6" name="Content Placeholder 5"/>
          <p:cNvSpPr>
            <a:spLocks noGrp="1"/>
          </p:cNvSpPr>
          <p:nvPr>
            <p:ph idx="1"/>
          </p:nvPr>
        </p:nvSpPr>
        <p:spPr>
          <a:xfrm>
            <a:off x="518222" y="1286006"/>
            <a:ext cx="8061649" cy="590599"/>
          </a:xfrm>
        </p:spPr>
        <p:txBody>
          <a:bodyPr>
            <a:normAutofit lnSpcReduction="10000"/>
          </a:bodyPr>
          <a:lstStyle/>
          <a:p>
            <a:pPr marL="0" indent="0">
              <a:buNone/>
            </a:pPr>
            <a:r>
              <a:rPr lang="en-US" sz="3600" dirty="0"/>
              <a:t>Student Evaluations:</a:t>
            </a:r>
          </a:p>
        </p:txBody>
      </p:sp>
      <p:sp>
        <p:nvSpPr>
          <p:cNvPr id="5" name="Content Placeholder 2"/>
          <p:cNvSpPr txBox="1">
            <a:spLocks/>
          </p:cNvSpPr>
          <p:nvPr/>
        </p:nvSpPr>
        <p:spPr>
          <a:xfrm>
            <a:off x="583536" y="1923258"/>
            <a:ext cx="7023494" cy="3917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Char char="—"/>
            </a:pPr>
            <a:r>
              <a:rPr lang="en-US" dirty="0">
                <a:latin typeface="Open Sans" panose="020B0606030504020204"/>
              </a:rPr>
              <a:t>Out of the 10 who showed up 9 completed the majority of the quizzes.</a:t>
            </a:r>
          </a:p>
          <a:p>
            <a:pPr lvl="1">
              <a:buFontTx/>
              <a:buChar char="—"/>
            </a:pPr>
            <a:r>
              <a:rPr lang="en-US" dirty="0">
                <a:latin typeface="Open Sans" panose="020B0606030504020204"/>
              </a:rPr>
              <a:t>Conducted on the WTS Canvas Site as quizzes. </a:t>
            </a:r>
          </a:p>
          <a:p>
            <a:pPr lvl="1">
              <a:buFontTx/>
              <a:buChar char="—"/>
            </a:pPr>
            <a:r>
              <a:rPr lang="en-US" dirty="0" smtClean="0">
                <a:latin typeface="Open Sans" panose="020B0606030504020204"/>
              </a:rPr>
              <a:t>Questions were given, but the points don’t matter.</a:t>
            </a:r>
            <a:endParaRPr lang="en-US" dirty="0">
              <a:latin typeface="Open Sans" panose="020B0606030504020204"/>
            </a:endParaRPr>
          </a:p>
          <a:p>
            <a:pPr lvl="1">
              <a:buFontTx/>
              <a:buChar char="—"/>
            </a:pPr>
            <a:r>
              <a:rPr lang="en-US" dirty="0">
                <a:latin typeface="Open Sans" panose="020B0606030504020204"/>
              </a:rPr>
              <a:t>Questions consisted of </a:t>
            </a:r>
          </a:p>
          <a:p>
            <a:pPr lvl="2"/>
            <a:r>
              <a:rPr lang="en-US" dirty="0">
                <a:latin typeface="Open Sans" panose="020B0606030504020204"/>
              </a:rPr>
              <a:t>Multiple choice</a:t>
            </a:r>
          </a:p>
          <a:p>
            <a:pPr lvl="2"/>
            <a:r>
              <a:rPr lang="en-US" dirty="0">
                <a:latin typeface="Open Sans" panose="020B0606030504020204"/>
              </a:rPr>
              <a:t>True/False</a:t>
            </a:r>
          </a:p>
          <a:p>
            <a:pPr lvl="2"/>
            <a:r>
              <a:rPr lang="en-US" dirty="0">
                <a:latin typeface="Open Sans" panose="020B0606030504020204"/>
              </a:rPr>
              <a:t>Fill in the blank </a:t>
            </a:r>
          </a:p>
          <a:p>
            <a:pPr lvl="2"/>
            <a:r>
              <a:rPr lang="en-US" dirty="0">
                <a:latin typeface="Open Sans" panose="020B0606030504020204"/>
              </a:rPr>
              <a:t>Agree/Disagree/Neutral/Something else</a:t>
            </a:r>
          </a:p>
          <a:p>
            <a:pPr lvl="2"/>
            <a:r>
              <a:rPr lang="en-US" dirty="0">
                <a:latin typeface="Open Sans" panose="020B0606030504020204"/>
              </a:rPr>
              <a:t>Essay</a:t>
            </a:r>
          </a:p>
        </p:txBody>
      </p:sp>
    </p:spTree>
    <p:extLst>
      <p:ext uri="{BB962C8B-B14F-4D97-AF65-F5344CB8AC3E}">
        <p14:creationId xmlns:p14="http://schemas.microsoft.com/office/powerpoint/2010/main" val="3252618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5" name="Content Placeholder 2"/>
          <p:cNvSpPr txBox="1">
            <a:spLocks/>
          </p:cNvSpPr>
          <p:nvPr/>
        </p:nvSpPr>
        <p:spPr>
          <a:xfrm>
            <a:off x="775187" y="1548882"/>
            <a:ext cx="7804684" cy="4292081"/>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smtClean="0">
                <a:latin typeface="Open Sans" panose="020B0606030504020204"/>
              </a:rPr>
              <a:t>Student Feedback</a:t>
            </a:r>
          </a:p>
          <a:p>
            <a:pPr marL="0" indent="0" algn="ctr">
              <a:buNone/>
            </a:pPr>
            <a:r>
              <a:rPr lang="en-US" sz="2000" i="1" dirty="0" smtClean="0">
                <a:solidFill>
                  <a:schemeClr val="accent1">
                    <a:lumMod val="75000"/>
                  </a:schemeClr>
                </a:solidFill>
                <a:latin typeface="+mj-lt"/>
              </a:rPr>
              <a:t>The </a:t>
            </a:r>
            <a:r>
              <a:rPr lang="en-US" sz="2000" i="1" dirty="0">
                <a:solidFill>
                  <a:schemeClr val="accent1">
                    <a:lumMod val="75000"/>
                  </a:schemeClr>
                </a:solidFill>
                <a:latin typeface="+mj-lt"/>
              </a:rPr>
              <a:t>lengthy writing portion of the underground WTS program was probably beneficial to my overall writing ability, and maybe helped with by brief brevity. </a:t>
            </a:r>
          </a:p>
          <a:p>
            <a:pPr marL="0" indent="0" algn="ctr">
              <a:buNone/>
            </a:pPr>
            <a:endParaRPr lang="en-US" sz="1400" i="1" dirty="0">
              <a:solidFill>
                <a:schemeClr val="accent1">
                  <a:lumMod val="75000"/>
                </a:schemeClr>
              </a:solidFill>
              <a:latin typeface="+mj-lt"/>
            </a:endParaRPr>
          </a:p>
          <a:p>
            <a:pPr marL="0" indent="0" algn="ctr">
              <a:buNone/>
            </a:pPr>
            <a:r>
              <a:rPr lang="en-US" sz="2000" i="1" dirty="0">
                <a:solidFill>
                  <a:schemeClr val="accent1">
                    <a:lumMod val="75000"/>
                  </a:schemeClr>
                </a:solidFill>
                <a:latin typeface="+mj-lt"/>
              </a:rPr>
              <a:t>Getting hands on with some actual math problems before the start of classes what a huge help for me! It helped break off a ton of "rust" and as a plus I got a chance to meet my professor!</a:t>
            </a:r>
          </a:p>
          <a:p>
            <a:pPr marL="0" indent="0" algn="ctr">
              <a:buNone/>
            </a:pPr>
            <a:endParaRPr lang="en-US" sz="1200" i="1" dirty="0"/>
          </a:p>
          <a:p>
            <a:pPr marL="0" indent="0">
              <a:buNone/>
            </a:pPr>
            <a:r>
              <a:rPr lang="en-US" sz="2700" dirty="0">
                <a:latin typeface="Open Sans" panose="020B0606030504020204"/>
              </a:rPr>
              <a:t>When asked about obstacles all were positive</a:t>
            </a:r>
          </a:p>
          <a:p>
            <a:pPr marL="0" indent="0" algn="ctr">
              <a:buNone/>
            </a:pPr>
            <a:r>
              <a:rPr lang="en-US" sz="2000" i="1" dirty="0">
                <a:solidFill>
                  <a:schemeClr val="accent1">
                    <a:lumMod val="75000"/>
                  </a:schemeClr>
                </a:solidFill>
              </a:rPr>
              <a:t>This entire class was perfect for my learning method. I feel I'm going to be successful because of it. No obstacles were faced as far as my learning goes.</a:t>
            </a:r>
          </a:p>
        </p:txBody>
      </p:sp>
    </p:spTree>
    <p:extLst>
      <p:ext uri="{BB962C8B-B14F-4D97-AF65-F5344CB8AC3E}">
        <p14:creationId xmlns:p14="http://schemas.microsoft.com/office/powerpoint/2010/main" val="50447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5" name="Content Placeholder 2"/>
          <p:cNvSpPr txBox="1">
            <a:spLocks/>
          </p:cNvSpPr>
          <p:nvPr/>
        </p:nvSpPr>
        <p:spPr>
          <a:xfrm>
            <a:off x="775187" y="1381328"/>
            <a:ext cx="7804684" cy="445963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Open Sans" panose="020B0606030504020204"/>
              </a:rPr>
              <a:t>We asked student to give 1 - 3 specific things about the program that they feel made a difference to their education. </a:t>
            </a:r>
          </a:p>
          <a:p>
            <a:pPr marL="457200" lvl="1" indent="0">
              <a:buNone/>
            </a:pPr>
            <a:endParaRPr lang="en-US" dirty="0"/>
          </a:p>
          <a:p>
            <a:pPr marL="457200" lvl="1" indent="0">
              <a:buNone/>
            </a:pPr>
            <a:r>
              <a:rPr lang="en-US" dirty="0">
                <a:latin typeface="Open Sans" panose="020B0606030504020204"/>
              </a:rPr>
              <a:t>Student One:</a:t>
            </a:r>
          </a:p>
          <a:p>
            <a:pPr marL="1371600" lvl="2" indent="-457200">
              <a:buFont typeface="+mj-lt"/>
              <a:buAutoNum type="arabicParenR"/>
            </a:pPr>
            <a:r>
              <a:rPr lang="en-US" i="1" dirty="0">
                <a:solidFill>
                  <a:schemeClr val="accent1">
                    <a:lumMod val="75000"/>
                  </a:schemeClr>
                </a:solidFill>
              </a:rPr>
              <a:t>Everything we learned in the MAC! Every bit of the math brush up skills greatly helped me prepare!</a:t>
            </a:r>
          </a:p>
          <a:p>
            <a:pPr marL="1371600" lvl="2" indent="-457200">
              <a:buFont typeface="+mj-lt"/>
              <a:buAutoNum type="arabicParenR"/>
            </a:pPr>
            <a:r>
              <a:rPr lang="en-US" i="1" dirty="0">
                <a:solidFill>
                  <a:schemeClr val="accent1">
                    <a:lumMod val="75000"/>
                  </a:schemeClr>
                </a:solidFill>
              </a:rPr>
              <a:t>Brushing up on my writing skills. While also being taught the different methods that will be used at the college level.</a:t>
            </a:r>
          </a:p>
          <a:p>
            <a:pPr marL="1371600" lvl="2" indent="-457200">
              <a:buFont typeface="+mj-lt"/>
              <a:buAutoNum type="arabicParenR"/>
            </a:pPr>
            <a:r>
              <a:rPr lang="en-US" i="1" dirty="0">
                <a:solidFill>
                  <a:schemeClr val="accent1">
                    <a:lumMod val="75000"/>
                  </a:schemeClr>
                </a:solidFill>
              </a:rPr>
              <a:t>Navigation! I feel like I can with fill confidence walk around campus and know where I'm going! In fact, I feel I could probably give someone directions on how to get somewhere!</a:t>
            </a:r>
          </a:p>
          <a:p>
            <a:pPr marL="457200" lvl="1" indent="0">
              <a:buNone/>
            </a:pPr>
            <a:endParaRPr lang="en-US" sz="1600" i="1" dirty="0"/>
          </a:p>
          <a:p>
            <a:pPr marL="457200" lvl="1" indent="0">
              <a:buNone/>
            </a:pPr>
            <a:r>
              <a:rPr lang="en-US" dirty="0">
                <a:latin typeface="Open Sans" panose="020B0606030504020204"/>
              </a:rPr>
              <a:t>Student Two:</a:t>
            </a:r>
          </a:p>
          <a:p>
            <a:pPr marL="1371600" lvl="2" indent="-457200">
              <a:buFont typeface="+mj-lt"/>
              <a:buAutoNum type="arabicParenR"/>
            </a:pPr>
            <a:r>
              <a:rPr lang="en-US" i="1" dirty="0">
                <a:solidFill>
                  <a:schemeClr val="accent1">
                    <a:lumMod val="75000"/>
                  </a:schemeClr>
                </a:solidFill>
              </a:rPr>
              <a:t>Talking with different faculty members and students.</a:t>
            </a:r>
          </a:p>
          <a:p>
            <a:pPr marL="1371600" lvl="2" indent="-457200">
              <a:buFont typeface="+mj-lt"/>
              <a:buAutoNum type="arabicParenR"/>
            </a:pPr>
            <a:r>
              <a:rPr lang="en-US" i="1" dirty="0">
                <a:solidFill>
                  <a:schemeClr val="accent1">
                    <a:lumMod val="75000"/>
                  </a:schemeClr>
                </a:solidFill>
              </a:rPr>
              <a:t>Learning about different programs and things available to me at the school like the MAC and Bepko.</a:t>
            </a:r>
          </a:p>
          <a:p>
            <a:pPr marL="1371600" lvl="2" indent="-457200">
              <a:buFont typeface="+mj-lt"/>
              <a:buAutoNum type="arabicParenR"/>
            </a:pPr>
            <a:r>
              <a:rPr lang="en-US" i="1" dirty="0">
                <a:solidFill>
                  <a:schemeClr val="accent1">
                    <a:lumMod val="75000"/>
                  </a:schemeClr>
                </a:solidFill>
              </a:rPr>
              <a:t>Learning on different skills and different approaches to handle or solve something.</a:t>
            </a:r>
          </a:p>
        </p:txBody>
      </p:sp>
    </p:spTree>
    <p:extLst>
      <p:ext uri="{BB962C8B-B14F-4D97-AF65-F5344CB8AC3E}">
        <p14:creationId xmlns:p14="http://schemas.microsoft.com/office/powerpoint/2010/main" val="1027214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What is IUPUI?</a:t>
            </a:r>
          </a:p>
          <a:p>
            <a:r>
              <a:rPr lang="en-US" dirty="0" smtClean="0"/>
              <a:t>Admission standards then and now</a:t>
            </a:r>
          </a:p>
          <a:p>
            <a:r>
              <a:rPr lang="en-US" dirty="0" smtClean="0"/>
              <a:t>What is Military Holistic review?</a:t>
            </a:r>
          </a:p>
          <a:p>
            <a:r>
              <a:rPr lang="en-US" dirty="0" smtClean="0"/>
              <a:t>Cohort information</a:t>
            </a:r>
          </a:p>
          <a:p>
            <a:r>
              <a:rPr lang="en-US" dirty="0" smtClean="0"/>
              <a:t>Warrior Transition </a:t>
            </a:r>
            <a:r>
              <a:rPr lang="en-US" strike="sngStrike" dirty="0" smtClean="0"/>
              <a:t>Seminar</a:t>
            </a:r>
            <a:r>
              <a:rPr lang="en-US" dirty="0" smtClean="0"/>
              <a:t> Function</a:t>
            </a:r>
          </a:p>
          <a:p>
            <a:r>
              <a:rPr lang="en-US" dirty="0" smtClean="0"/>
              <a:t>Outcomes</a:t>
            </a:r>
          </a:p>
          <a:p>
            <a:r>
              <a:rPr lang="en-US" dirty="0" smtClean="0"/>
              <a:t>Lessons Learned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74635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a:xfrm>
            <a:off x="350271" y="1322178"/>
            <a:ext cx="8229600" cy="1495668"/>
          </a:xfrm>
        </p:spPr>
        <p:txBody>
          <a:bodyPr>
            <a:normAutofit/>
          </a:bodyPr>
          <a:lstStyle/>
          <a:p>
            <a:pPr marL="0" indent="0">
              <a:buNone/>
            </a:pPr>
            <a:r>
              <a:rPr lang="en-US" sz="2800" dirty="0" smtClean="0"/>
              <a:t>AVG Fall 2019course load: 13.7 credits</a:t>
            </a:r>
          </a:p>
          <a:p>
            <a:pPr marL="0" indent="0">
              <a:buNone/>
            </a:pPr>
            <a:r>
              <a:rPr lang="en-US" sz="2800" dirty="0" smtClean="0"/>
              <a:t>AVG </a:t>
            </a:r>
            <a:r>
              <a:rPr lang="en-US" sz="2800" dirty="0" err="1" smtClean="0"/>
              <a:t>Spr</a:t>
            </a:r>
            <a:r>
              <a:rPr lang="en-US" sz="2800" dirty="0" smtClean="0"/>
              <a:t> 2020 course load: 14.4 credits</a:t>
            </a:r>
          </a:p>
          <a:p>
            <a:endParaRPr lang="en-US" sz="2800" dirty="0" smtClean="0"/>
          </a:p>
          <a:p>
            <a:endParaRPr lang="en-US" sz="2800" dirty="0" smtClean="0"/>
          </a:p>
          <a:p>
            <a:endParaRPr lang="en-US" sz="2800" dirty="0"/>
          </a:p>
        </p:txBody>
      </p:sp>
      <p:sp>
        <p:nvSpPr>
          <p:cNvPr id="4" name="TextBox 3"/>
          <p:cNvSpPr txBox="1"/>
          <p:nvPr/>
        </p:nvSpPr>
        <p:spPr>
          <a:xfrm>
            <a:off x="318487" y="2817846"/>
            <a:ext cx="4146584" cy="3170099"/>
          </a:xfrm>
          <a:prstGeom prst="rect">
            <a:avLst/>
          </a:prstGeom>
          <a:noFill/>
        </p:spPr>
        <p:txBody>
          <a:bodyPr wrap="none" rtlCol="0">
            <a:spAutoFit/>
          </a:bodyPr>
          <a:lstStyle/>
          <a:p>
            <a:r>
              <a:rPr lang="en-US" sz="2800" dirty="0" smtClean="0">
                <a:latin typeface="Open Sans" panose="020B0606030504020204"/>
              </a:rPr>
              <a:t>Holistically reviewed students</a:t>
            </a:r>
          </a:p>
          <a:p>
            <a:pPr lvl="1"/>
            <a:r>
              <a:rPr lang="en-US" sz="2200" dirty="0" smtClean="0">
                <a:latin typeface="Open Sans" panose="020B0606030504020204"/>
              </a:rPr>
              <a:t>WTF  – 5/7 attended*</a:t>
            </a:r>
          </a:p>
          <a:p>
            <a:pPr lvl="1"/>
            <a:r>
              <a:rPr lang="en-US" sz="2200" dirty="0" smtClean="0">
                <a:latin typeface="Open Sans" panose="020B0606030504020204"/>
              </a:rPr>
              <a:t>Retention – 100%</a:t>
            </a:r>
          </a:p>
          <a:p>
            <a:pPr marL="342900" indent="-342900">
              <a:buFont typeface="Arial" panose="020B0604020202020204" pitchFamily="34" charset="0"/>
              <a:buChar char="•"/>
            </a:pPr>
            <a:endParaRPr lang="en-US" sz="2200" dirty="0" smtClean="0">
              <a:latin typeface="Open Sans" panose="020B0606030504020204"/>
            </a:endParaRPr>
          </a:p>
          <a:p>
            <a:r>
              <a:rPr lang="en-US" sz="2200" dirty="0">
                <a:latin typeface="Open Sans" panose="020B0606030504020204"/>
              </a:rPr>
              <a:t>AVG 1</a:t>
            </a:r>
            <a:r>
              <a:rPr lang="en-US" sz="2200" baseline="30000" dirty="0">
                <a:latin typeface="Open Sans" panose="020B0606030504020204"/>
              </a:rPr>
              <a:t>st</a:t>
            </a:r>
            <a:r>
              <a:rPr lang="en-US" sz="2200" dirty="0">
                <a:latin typeface="Open Sans" panose="020B0606030504020204"/>
              </a:rPr>
              <a:t> semester GPA: 3.03</a:t>
            </a:r>
          </a:p>
          <a:p>
            <a:pPr lvl="1"/>
            <a:r>
              <a:rPr lang="en-US" sz="2200" dirty="0">
                <a:latin typeface="Open Sans" panose="020B0606030504020204"/>
              </a:rPr>
              <a:t>High GPA: </a:t>
            </a:r>
            <a:r>
              <a:rPr lang="en-US" sz="2200" dirty="0" smtClean="0">
                <a:latin typeface="Open Sans" panose="020B0606030504020204"/>
              </a:rPr>
              <a:t>3.19</a:t>
            </a:r>
            <a:endParaRPr lang="en-US" sz="2200" dirty="0">
              <a:latin typeface="Open Sans" panose="020B0606030504020204"/>
            </a:endParaRPr>
          </a:p>
          <a:p>
            <a:pPr lvl="1"/>
            <a:r>
              <a:rPr lang="en-US" sz="2200" dirty="0">
                <a:latin typeface="Open Sans" panose="020B0606030504020204"/>
              </a:rPr>
              <a:t>Low  GPA: 1.77*</a:t>
            </a:r>
          </a:p>
          <a:p>
            <a:pPr marL="342900" indent="-342900">
              <a:buFont typeface="Arial" panose="020B0604020202020204" pitchFamily="34" charset="0"/>
              <a:buChar char="•"/>
            </a:pPr>
            <a:endParaRPr lang="en-US" sz="2200" dirty="0" smtClean="0">
              <a:latin typeface="Open Sans" panose="020B0606030504020204"/>
            </a:endParaRPr>
          </a:p>
          <a:p>
            <a:endParaRPr lang="en-US" dirty="0"/>
          </a:p>
        </p:txBody>
      </p:sp>
      <p:sp>
        <p:nvSpPr>
          <p:cNvPr id="5" name="TextBox 4"/>
          <p:cNvSpPr txBox="1"/>
          <p:nvPr/>
        </p:nvSpPr>
        <p:spPr>
          <a:xfrm>
            <a:off x="4768272" y="2817846"/>
            <a:ext cx="3960251" cy="3231654"/>
          </a:xfrm>
          <a:prstGeom prst="rect">
            <a:avLst/>
          </a:prstGeom>
          <a:noFill/>
        </p:spPr>
        <p:txBody>
          <a:bodyPr wrap="none" rtlCol="0">
            <a:spAutoFit/>
          </a:bodyPr>
          <a:lstStyle/>
          <a:p>
            <a:r>
              <a:rPr lang="en-US" sz="2800" dirty="0" smtClean="0">
                <a:latin typeface="Open Sans" panose="020B0606030504020204"/>
              </a:rPr>
              <a:t>Regularly admitted students</a:t>
            </a:r>
          </a:p>
          <a:p>
            <a:pPr lvl="1"/>
            <a:r>
              <a:rPr lang="en-US" sz="2200" dirty="0" smtClean="0">
                <a:latin typeface="Open Sans" panose="020B0606030504020204"/>
              </a:rPr>
              <a:t>WTF  – 5/6 attended</a:t>
            </a:r>
          </a:p>
          <a:p>
            <a:pPr lvl="1"/>
            <a:r>
              <a:rPr lang="en-US" sz="2200" dirty="0" smtClean="0">
                <a:latin typeface="Open Sans" panose="020B0606030504020204"/>
              </a:rPr>
              <a:t>Retention – 83%</a:t>
            </a:r>
          </a:p>
          <a:p>
            <a:pPr marL="342900" indent="-342900">
              <a:buFont typeface="Arial" panose="020B0604020202020204" pitchFamily="34" charset="0"/>
              <a:buChar char="•"/>
            </a:pPr>
            <a:endParaRPr lang="en-US" sz="2200" dirty="0" smtClean="0">
              <a:latin typeface="Open Sans" panose="020B0606030504020204"/>
            </a:endParaRPr>
          </a:p>
          <a:p>
            <a:r>
              <a:rPr lang="en-US" sz="2200" dirty="0">
                <a:latin typeface="Open Sans" panose="020B0606030504020204"/>
              </a:rPr>
              <a:t>AVG 1</a:t>
            </a:r>
            <a:r>
              <a:rPr lang="en-US" sz="2200" baseline="30000" dirty="0">
                <a:latin typeface="Open Sans" panose="020B0606030504020204"/>
              </a:rPr>
              <a:t>st</a:t>
            </a:r>
            <a:r>
              <a:rPr lang="en-US" sz="2200" dirty="0">
                <a:latin typeface="Open Sans" panose="020B0606030504020204"/>
              </a:rPr>
              <a:t> semester GPA: </a:t>
            </a:r>
            <a:r>
              <a:rPr lang="en-US" sz="2200" dirty="0" smtClean="0">
                <a:latin typeface="Open Sans" panose="020B0606030504020204"/>
              </a:rPr>
              <a:t>2.3</a:t>
            </a:r>
            <a:endParaRPr lang="en-US" sz="2200" dirty="0">
              <a:latin typeface="Open Sans" panose="020B0606030504020204"/>
            </a:endParaRPr>
          </a:p>
          <a:p>
            <a:pPr lvl="1"/>
            <a:r>
              <a:rPr lang="en-US" sz="2200" dirty="0">
                <a:latin typeface="Open Sans" panose="020B0606030504020204"/>
              </a:rPr>
              <a:t>High GPA: </a:t>
            </a:r>
            <a:r>
              <a:rPr lang="en-US" sz="2200" dirty="0" smtClean="0">
                <a:latin typeface="Open Sans" panose="020B0606030504020204"/>
              </a:rPr>
              <a:t>3.83</a:t>
            </a:r>
            <a:endParaRPr lang="en-US" sz="2200" dirty="0">
              <a:latin typeface="Open Sans" panose="020B0606030504020204"/>
            </a:endParaRPr>
          </a:p>
          <a:p>
            <a:pPr lvl="1"/>
            <a:r>
              <a:rPr lang="en-US" sz="2200" dirty="0">
                <a:latin typeface="Open Sans" panose="020B0606030504020204"/>
              </a:rPr>
              <a:t>Low  GPA: </a:t>
            </a:r>
            <a:r>
              <a:rPr lang="en-US" sz="2200" dirty="0" smtClean="0">
                <a:latin typeface="Open Sans" panose="020B0606030504020204"/>
              </a:rPr>
              <a:t>0.00*</a:t>
            </a:r>
            <a:endParaRPr lang="en-US" sz="2200" dirty="0">
              <a:latin typeface="Open Sans" panose="020B0606030504020204"/>
            </a:endParaRPr>
          </a:p>
          <a:p>
            <a:pPr marL="342900" indent="-342900">
              <a:buFont typeface="Arial" panose="020B0604020202020204" pitchFamily="34" charset="0"/>
              <a:buChar char="•"/>
            </a:pPr>
            <a:endParaRPr lang="en-US" sz="2200" dirty="0" smtClean="0">
              <a:latin typeface="Open Sans" panose="020B0606030504020204"/>
            </a:endParaRPr>
          </a:p>
          <a:p>
            <a:endParaRPr lang="en-US" sz="2200" dirty="0"/>
          </a:p>
        </p:txBody>
      </p:sp>
    </p:spTree>
    <p:extLst>
      <p:ext uri="{BB962C8B-B14F-4D97-AF65-F5344CB8AC3E}">
        <p14:creationId xmlns:p14="http://schemas.microsoft.com/office/powerpoint/2010/main" val="2337951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Warrior Transition </a:t>
            </a:r>
            <a:r>
              <a:rPr lang="en-US" sz="3200" strike="sngStrike" dirty="0"/>
              <a:t>Seminar</a:t>
            </a:r>
            <a:r>
              <a:rPr lang="en-US" dirty="0"/>
              <a:t> Function</a:t>
            </a:r>
          </a:p>
        </p:txBody>
      </p:sp>
      <p:sp>
        <p:nvSpPr>
          <p:cNvPr id="5" name="Content Placeholder 2"/>
          <p:cNvSpPr txBox="1">
            <a:spLocks/>
          </p:cNvSpPr>
          <p:nvPr/>
        </p:nvSpPr>
        <p:spPr>
          <a:xfrm>
            <a:off x="189130" y="1680458"/>
            <a:ext cx="3900195" cy="398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latin typeface="Open Sans" panose="020B0606030504020204"/>
              </a:rPr>
              <a:t>Staff-Based</a:t>
            </a:r>
            <a:endParaRPr lang="en-US" sz="2400" dirty="0">
              <a:latin typeface="Open Sans" panose="020B0606030504020204"/>
            </a:endParaRPr>
          </a:p>
        </p:txBody>
      </p:sp>
      <p:sp>
        <p:nvSpPr>
          <p:cNvPr id="4" name="Content Placeholder 2"/>
          <p:cNvSpPr txBox="1">
            <a:spLocks/>
          </p:cNvSpPr>
          <p:nvPr/>
        </p:nvSpPr>
        <p:spPr>
          <a:xfrm>
            <a:off x="4465071" y="1636474"/>
            <a:ext cx="4513559" cy="398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latin typeface="Open Sans" panose="020B0606030504020204"/>
              </a:rPr>
              <a:t>Student-Based</a:t>
            </a:r>
          </a:p>
        </p:txBody>
      </p:sp>
      <p:sp>
        <p:nvSpPr>
          <p:cNvPr id="3" name="TextBox 2"/>
          <p:cNvSpPr txBox="1"/>
          <p:nvPr/>
        </p:nvSpPr>
        <p:spPr>
          <a:xfrm>
            <a:off x="189130" y="1157238"/>
            <a:ext cx="4660267" cy="523220"/>
          </a:xfrm>
          <a:prstGeom prst="rect">
            <a:avLst/>
          </a:prstGeom>
          <a:noFill/>
        </p:spPr>
        <p:txBody>
          <a:bodyPr wrap="square" rtlCol="0">
            <a:spAutoFit/>
          </a:bodyPr>
          <a:lstStyle/>
          <a:p>
            <a:r>
              <a:rPr lang="en-US" sz="2800" dirty="0" smtClean="0">
                <a:latin typeface="Open Sans" panose="020B0606030504020204"/>
              </a:rPr>
              <a:t>Lessons Learned</a:t>
            </a:r>
            <a:endParaRPr lang="en-US" sz="2800" dirty="0">
              <a:latin typeface="Open Sans" panose="020B0606030504020204"/>
            </a:endParaRPr>
          </a:p>
        </p:txBody>
      </p:sp>
      <p:sp>
        <p:nvSpPr>
          <p:cNvPr id="6" name="TextBox 5"/>
          <p:cNvSpPr txBox="1"/>
          <p:nvPr/>
        </p:nvSpPr>
        <p:spPr>
          <a:xfrm>
            <a:off x="4465071" y="2112203"/>
            <a:ext cx="3735421" cy="369332"/>
          </a:xfrm>
          <a:prstGeom prst="rect">
            <a:avLst/>
          </a:prstGeom>
          <a:noFill/>
        </p:spPr>
        <p:txBody>
          <a:bodyPr wrap="square" rtlCol="0">
            <a:spAutoFit/>
          </a:bodyPr>
          <a:lstStyle/>
          <a:p>
            <a:r>
              <a:rPr lang="en-US" dirty="0" smtClean="0">
                <a:latin typeface="Open Sans" panose="020B0606030504020204"/>
              </a:rPr>
              <a:t>Homework Assignment</a:t>
            </a:r>
            <a:endParaRPr lang="en-US" dirty="0">
              <a:latin typeface="Open Sans" panose="020B0606030504020204"/>
            </a:endParaRPr>
          </a:p>
        </p:txBody>
      </p:sp>
      <p:sp>
        <p:nvSpPr>
          <p:cNvPr id="8" name="TextBox 7"/>
          <p:cNvSpPr txBox="1"/>
          <p:nvPr/>
        </p:nvSpPr>
        <p:spPr>
          <a:xfrm>
            <a:off x="4737446" y="2389210"/>
            <a:ext cx="4299550" cy="2062103"/>
          </a:xfrm>
          <a:prstGeom prst="rect">
            <a:avLst/>
          </a:prstGeom>
          <a:noFill/>
        </p:spPr>
        <p:txBody>
          <a:bodyPr wrap="square" rtlCol="0">
            <a:spAutoFit/>
          </a:bodyPr>
          <a:lstStyle/>
          <a:p>
            <a:r>
              <a:rPr lang="en-US" sz="1600" i="1" dirty="0">
                <a:solidFill>
                  <a:schemeClr val="accent1">
                    <a:lumMod val="75000"/>
                  </a:schemeClr>
                </a:solidFill>
              </a:rPr>
              <a:t>The speech portion of the program was great! It gave us a chance to actually stand up in front of a group and see where we are at skill wise. I do feel at times the  instructions were a bit confusing  and unclear, but we worked out some kinks and made do! Also I feel if the assignment was given on Monday vise Tuesday there would have been more time to prepare and rehearse our speeches</a:t>
            </a:r>
            <a:r>
              <a:rPr lang="en-US" sz="1600" i="1" dirty="0" smtClean="0">
                <a:solidFill>
                  <a:schemeClr val="accent1">
                    <a:lumMod val="75000"/>
                  </a:schemeClr>
                </a:solidFill>
              </a:rPr>
              <a:t>.</a:t>
            </a:r>
            <a:endParaRPr lang="en-US" sz="1600" i="1" dirty="0"/>
          </a:p>
        </p:txBody>
      </p:sp>
      <p:sp>
        <p:nvSpPr>
          <p:cNvPr id="9" name="TextBox 8"/>
          <p:cNvSpPr txBox="1"/>
          <p:nvPr/>
        </p:nvSpPr>
        <p:spPr>
          <a:xfrm>
            <a:off x="4465071" y="4343488"/>
            <a:ext cx="2636196" cy="369332"/>
          </a:xfrm>
          <a:prstGeom prst="rect">
            <a:avLst/>
          </a:prstGeom>
          <a:noFill/>
        </p:spPr>
        <p:txBody>
          <a:bodyPr wrap="square" rtlCol="0">
            <a:spAutoFit/>
          </a:bodyPr>
          <a:lstStyle/>
          <a:p>
            <a:r>
              <a:rPr lang="en-US" dirty="0" smtClean="0">
                <a:latin typeface="Open Sans" panose="020B0606030504020204"/>
              </a:rPr>
              <a:t>Land Nav</a:t>
            </a:r>
            <a:endParaRPr lang="en-US" dirty="0">
              <a:latin typeface="Open Sans" panose="020B0606030504020204"/>
            </a:endParaRPr>
          </a:p>
        </p:txBody>
      </p:sp>
      <p:sp>
        <p:nvSpPr>
          <p:cNvPr id="10" name="TextBox 9"/>
          <p:cNvSpPr txBox="1"/>
          <p:nvPr/>
        </p:nvSpPr>
        <p:spPr>
          <a:xfrm>
            <a:off x="4737446" y="4624596"/>
            <a:ext cx="4134180" cy="1569660"/>
          </a:xfrm>
          <a:prstGeom prst="rect">
            <a:avLst/>
          </a:prstGeom>
          <a:noFill/>
        </p:spPr>
        <p:txBody>
          <a:bodyPr wrap="square" rtlCol="0">
            <a:spAutoFit/>
          </a:bodyPr>
          <a:lstStyle/>
          <a:p>
            <a:r>
              <a:rPr lang="en-US" sz="1600" i="1" dirty="0" smtClean="0">
                <a:solidFill>
                  <a:schemeClr val="accent1">
                    <a:lumMod val="75000"/>
                  </a:schemeClr>
                </a:solidFill>
              </a:rPr>
              <a:t>Tailor the groups together with similar majors and have them look for classes they have or at least in the building they have them in. Keep the resource centers in the land nav to help students know where they can go for assistance.</a:t>
            </a:r>
          </a:p>
        </p:txBody>
      </p:sp>
      <p:sp>
        <p:nvSpPr>
          <p:cNvPr id="11" name="TextBox 10"/>
          <p:cNvSpPr txBox="1"/>
          <p:nvPr/>
        </p:nvSpPr>
        <p:spPr>
          <a:xfrm>
            <a:off x="189130" y="2114430"/>
            <a:ext cx="4129951" cy="1200329"/>
          </a:xfrm>
          <a:prstGeom prst="rect">
            <a:avLst/>
          </a:prstGeom>
          <a:noFill/>
        </p:spPr>
        <p:txBody>
          <a:bodyPr wrap="square" rtlCol="0">
            <a:spAutoFit/>
          </a:bodyPr>
          <a:lstStyle/>
          <a:p>
            <a:r>
              <a:rPr lang="en-US" dirty="0">
                <a:latin typeface="Open Sans" panose="020B0606030504020204"/>
              </a:rPr>
              <a:t>Homework Assignment</a:t>
            </a:r>
          </a:p>
          <a:p>
            <a:r>
              <a:rPr lang="en-US" dirty="0" smtClean="0">
                <a:latin typeface="Open Sans" panose="020B0606030504020204"/>
              </a:rPr>
              <a:t>     Present </a:t>
            </a:r>
            <a:r>
              <a:rPr lang="en-US" dirty="0">
                <a:latin typeface="Open Sans" panose="020B0606030504020204"/>
              </a:rPr>
              <a:t>on a </a:t>
            </a:r>
            <a:r>
              <a:rPr lang="en-US" dirty="0" smtClean="0">
                <a:latin typeface="Open Sans" panose="020B0606030504020204"/>
              </a:rPr>
              <a:t>chapter of </a:t>
            </a:r>
            <a:r>
              <a:rPr lang="en-US" dirty="0">
                <a:latin typeface="Open Sans" panose="020B0606030504020204"/>
              </a:rPr>
              <a:t>the Text </a:t>
            </a:r>
            <a:r>
              <a:rPr lang="en-US" dirty="0" smtClean="0">
                <a:latin typeface="Open Sans" panose="020B0606030504020204"/>
              </a:rPr>
              <a:t>T</a:t>
            </a:r>
            <a:r>
              <a:rPr lang="en-US" i="1" dirty="0" smtClean="0">
                <a:latin typeface="Open Sans" panose="020B0606030504020204"/>
              </a:rPr>
              <a:t>he </a:t>
            </a:r>
            <a:r>
              <a:rPr lang="en-US" i="1" dirty="0">
                <a:latin typeface="Open Sans" panose="020B0606030504020204"/>
              </a:rPr>
              <a:t>Student </a:t>
            </a:r>
          </a:p>
          <a:p>
            <a:r>
              <a:rPr lang="en-US" i="1" dirty="0" smtClean="0">
                <a:latin typeface="Open Sans" panose="020B0606030504020204"/>
              </a:rPr>
              <a:t>    Veteran </a:t>
            </a:r>
            <a:r>
              <a:rPr lang="en-US" dirty="0" smtClean="0">
                <a:latin typeface="Open Sans" panose="020B0606030504020204"/>
              </a:rPr>
              <a:t>OR choose one </a:t>
            </a:r>
            <a:r>
              <a:rPr lang="en-US" dirty="0">
                <a:latin typeface="Open Sans" panose="020B0606030504020204"/>
              </a:rPr>
              <a:t>of the </a:t>
            </a:r>
            <a:endParaRPr lang="en-US" dirty="0" smtClean="0">
              <a:latin typeface="Open Sans" panose="020B0606030504020204"/>
            </a:endParaRPr>
          </a:p>
          <a:p>
            <a:r>
              <a:rPr lang="en-US" dirty="0">
                <a:latin typeface="Open Sans" panose="020B0606030504020204"/>
              </a:rPr>
              <a:t> </a:t>
            </a:r>
            <a:r>
              <a:rPr lang="en-US" dirty="0" smtClean="0">
                <a:latin typeface="Open Sans" panose="020B0606030504020204"/>
              </a:rPr>
              <a:t>    handouts </a:t>
            </a:r>
            <a:r>
              <a:rPr lang="en-US" dirty="0">
                <a:latin typeface="Open Sans" panose="020B0606030504020204"/>
              </a:rPr>
              <a:t>(i.e. Study </a:t>
            </a:r>
            <a:r>
              <a:rPr lang="en-US" dirty="0" smtClean="0">
                <a:latin typeface="Open Sans" panose="020B0606030504020204"/>
              </a:rPr>
              <a:t>Skills</a:t>
            </a:r>
            <a:r>
              <a:rPr lang="en-US" dirty="0">
                <a:latin typeface="Open Sans" panose="020B0606030504020204"/>
              </a:rPr>
              <a:t>, Test Skills, etc.)</a:t>
            </a:r>
          </a:p>
        </p:txBody>
      </p:sp>
      <p:sp>
        <p:nvSpPr>
          <p:cNvPr id="12" name="TextBox 11"/>
          <p:cNvSpPr txBox="1"/>
          <p:nvPr/>
        </p:nvSpPr>
        <p:spPr>
          <a:xfrm>
            <a:off x="189130" y="3314759"/>
            <a:ext cx="4129951" cy="646331"/>
          </a:xfrm>
          <a:prstGeom prst="rect">
            <a:avLst/>
          </a:prstGeom>
          <a:noFill/>
        </p:spPr>
        <p:txBody>
          <a:bodyPr wrap="square" rtlCol="0">
            <a:spAutoFit/>
          </a:bodyPr>
          <a:lstStyle/>
          <a:p>
            <a:r>
              <a:rPr lang="en-US" dirty="0">
                <a:latin typeface="Open Sans" panose="020B0606030504020204"/>
              </a:rPr>
              <a:t>Land </a:t>
            </a:r>
            <a:r>
              <a:rPr lang="en-US" dirty="0" smtClean="0">
                <a:latin typeface="Open Sans" panose="020B0606030504020204"/>
              </a:rPr>
              <a:t>Nav</a:t>
            </a:r>
          </a:p>
          <a:p>
            <a:r>
              <a:rPr lang="en-US" dirty="0">
                <a:latin typeface="Open Sans" panose="020B0606030504020204"/>
              </a:rPr>
              <a:t> </a:t>
            </a:r>
            <a:r>
              <a:rPr lang="en-US" dirty="0" smtClean="0">
                <a:latin typeface="Open Sans" panose="020B0606030504020204"/>
              </a:rPr>
              <a:t>    Post </a:t>
            </a:r>
            <a:r>
              <a:rPr lang="en-US" dirty="0">
                <a:latin typeface="Open Sans" panose="020B0606030504020204"/>
              </a:rPr>
              <a:t>at least two photos on the </a:t>
            </a:r>
            <a:r>
              <a:rPr lang="en-US" dirty="0" smtClean="0">
                <a:latin typeface="Open Sans" panose="020B0606030504020204"/>
              </a:rPr>
              <a:t>Canvas Site</a:t>
            </a:r>
            <a:endParaRPr lang="en-US" dirty="0">
              <a:latin typeface="Open Sans" panose="020B0606030504020204"/>
            </a:endParaRPr>
          </a:p>
        </p:txBody>
      </p:sp>
      <p:sp>
        <p:nvSpPr>
          <p:cNvPr id="14" name="TextBox 13"/>
          <p:cNvSpPr txBox="1"/>
          <p:nvPr/>
        </p:nvSpPr>
        <p:spPr>
          <a:xfrm>
            <a:off x="189130" y="3835069"/>
            <a:ext cx="4275941" cy="2192908"/>
          </a:xfrm>
          <a:prstGeom prst="rect">
            <a:avLst/>
          </a:prstGeom>
          <a:noFill/>
        </p:spPr>
        <p:txBody>
          <a:bodyPr wrap="square" rtlCol="0">
            <a:spAutoFit/>
          </a:bodyPr>
          <a:lstStyle/>
          <a:p>
            <a:r>
              <a:rPr lang="en-US" dirty="0">
                <a:latin typeface="Open Sans" panose="020B0606030504020204"/>
              </a:rPr>
              <a:t>Lunch</a:t>
            </a:r>
          </a:p>
          <a:p>
            <a:r>
              <a:rPr lang="en-US" dirty="0" smtClean="0">
                <a:latin typeface="Open Sans" panose="020B0606030504020204"/>
              </a:rPr>
              <a:t>     Have </a:t>
            </a:r>
            <a:r>
              <a:rPr lang="en-US" dirty="0">
                <a:latin typeface="Open Sans" panose="020B0606030504020204"/>
              </a:rPr>
              <a:t>“Lunch on the Run” on 1st day</a:t>
            </a:r>
          </a:p>
          <a:p>
            <a:r>
              <a:rPr lang="en-US" dirty="0">
                <a:latin typeface="Open Sans" panose="020B0606030504020204"/>
              </a:rPr>
              <a:t>	Get younger vets involved </a:t>
            </a:r>
            <a:endParaRPr lang="en-US" dirty="0" smtClean="0">
              <a:latin typeface="Open Sans" panose="020B0606030504020204"/>
            </a:endParaRPr>
          </a:p>
          <a:p>
            <a:r>
              <a:rPr lang="en-US" dirty="0" smtClean="0">
                <a:latin typeface="Open Sans" panose="020B0606030504020204"/>
              </a:rPr>
              <a:t>Canvas </a:t>
            </a:r>
            <a:r>
              <a:rPr lang="en-US" dirty="0">
                <a:latin typeface="Open Sans" panose="020B0606030504020204"/>
              </a:rPr>
              <a:t>Quizzes </a:t>
            </a:r>
            <a:endParaRPr lang="en-US" dirty="0" smtClean="0">
              <a:latin typeface="Open Sans" panose="020B0606030504020204"/>
            </a:endParaRPr>
          </a:p>
          <a:p>
            <a:r>
              <a:rPr lang="en-US" dirty="0">
                <a:latin typeface="Open Sans" panose="020B0606030504020204"/>
              </a:rPr>
              <a:t> </a:t>
            </a:r>
            <a:r>
              <a:rPr lang="en-US" dirty="0" smtClean="0">
                <a:latin typeface="Open Sans" panose="020B0606030504020204"/>
              </a:rPr>
              <a:t>    Discuss in depth what to expect</a:t>
            </a:r>
          </a:p>
          <a:p>
            <a:r>
              <a:rPr lang="en-US" dirty="0" smtClean="0">
                <a:latin typeface="Open Sans" panose="020B0606030504020204"/>
              </a:rPr>
              <a:t>Mental </a:t>
            </a:r>
            <a:r>
              <a:rPr lang="en-US" dirty="0">
                <a:latin typeface="Open Sans" panose="020B0606030504020204"/>
              </a:rPr>
              <a:t>Health </a:t>
            </a:r>
          </a:p>
          <a:p>
            <a:r>
              <a:rPr lang="en-US" dirty="0" smtClean="0">
                <a:latin typeface="Open Sans" panose="020B0606030504020204"/>
              </a:rPr>
              <a:t>     </a:t>
            </a:r>
            <a:r>
              <a:rPr lang="en-US" sz="1600" dirty="0" smtClean="0">
                <a:latin typeface="Open Sans" panose="020B0606030504020204"/>
              </a:rPr>
              <a:t>Reduce </a:t>
            </a:r>
            <a:r>
              <a:rPr lang="en-US" sz="1600" dirty="0">
                <a:latin typeface="Open Sans" panose="020B0606030504020204"/>
              </a:rPr>
              <a:t>to one day, use Meditation</a:t>
            </a:r>
          </a:p>
          <a:p>
            <a:endParaRPr lang="en-US" sz="1050" dirty="0"/>
          </a:p>
        </p:txBody>
      </p:sp>
    </p:spTree>
    <p:extLst>
      <p:ext uri="{BB962C8B-B14F-4D97-AF65-F5344CB8AC3E}">
        <p14:creationId xmlns:p14="http://schemas.microsoft.com/office/powerpoint/2010/main" val="13854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97668" y="3662403"/>
            <a:ext cx="2542159" cy="2258078"/>
          </a:xfrm>
          <a:prstGeom prst="rect">
            <a:avLst/>
          </a:prstGeom>
        </p:spPr>
      </p:pic>
      <p:sp>
        <p:nvSpPr>
          <p:cNvPr id="2" name="Title 1"/>
          <p:cNvSpPr>
            <a:spLocks noGrp="1"/>
          </p:cNvSpPr>
          <p:nvPr>
            <p:ph type="title"/>
          </p:nvPr>
        </p:nvSpPr>
        <p:spPr/>
        <p:txBody>
          <a:bodyPr/>
          <a:lstStyle/>
          <a:p>
            <a:r>
              <a:rPr lang="en-US" dirty="0" smtClean="0"/>
              <a:t>Holistic Review Pilot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Lessons Learned</a:t>
            </a:r>
          </a:p>
          <a:p>
            <a:pPr>
              <a:buFontTx/>
              <a:buChar char="—"/>
            </a:pPr>
            <a:r>
              <a:rPr lang="en-US" dirty="0" smtClean="0"/>
              <a:t>Communication is key!</a:t>
            </a:r>
          </a:p>
          <a:p>
            <a:pPr lvl="1">
              <a:buFont typeface="Arial" panose="020B0604020202020204" pitchFamily="34" charset="0"/>
              <a:buChar char="•"/>
            </a:pPr>
            <a:r>
              <a:rPr lang="en-US" sz="2400" dirty="0" smtClean="0"/>
              <a:t>Contact applicants asap</a:t>
            </a:r>
          </a:p>
          <a:p>
            <a:pPr lvl="1">
              <a:buFont typeface="Arial" panose="020B0604020202020204" pitchFamily="34" charset="0"/>
              <a:buChar char="•"/>
            </a:pPr>
            <a:r>
              <a:rPr lang="en-US" sz="2400" dirty="0" smtClean="0"/>
              <a:t>Set </a:t>
            </a:r>
            <a:r>
              <a:rPr lang="en-US" sz="2400" dirty="0"/>
              <a:t>c</a:t>
            </a:r>
            <a:r>
              <a:rPr lang="en-US" sz="2400" dirty="0" smtClean="0"/>
              <a:t>lear expectations</a:t>
            </a:r>
          </a:p>
          <a:p>
            <a:pPr lvl="1">
              <a:buFont typeface="Arial" panose="020B0604020202020204" pitchFamily="34" charset="0"/>
              <a:buChar char="•"/>
            </a:pPr>
            <a:r>
              <a:rPr lang="en-US" sz="2400" dirty="0" smtClean="0"/>
              <a:t>Follow up</a:t>
            </a:r>
          </a:p>
          <a:p>
            <a:pPr>
              <a:buFontTx/>
              <a:buChar char="—"/>
            </a:pPr>
            <a:r>
              <a:rPr lang="en-US" dirty="0" smtClean="0"/>
              <a:t>Committee reviews take time, be prepared</a:t>
            </a:r>
          </a:p>
          <a:p>
            <a:pPr lvl="1">
              <a:buFont typeface="Arial" panose="020B0604020202020204" pitchFamily="34" charset="0"/>
              <a:buChar char="•"/>
            </a:pPr>
            <a:r>
              <a:rPr lang="en-US" sz="2400" dirty="0" smtClean="0"/>
              <a:t>In person vs. online review</a:t>
            </a:r>
          </a:p>
          <a:p>
            <a:pPr>
              <a:buFontTx/>
              <a:buChar char="—"/>
            </a:pPr>
            <a:r>
              <a:rPr lang="en-US" dirty="0" smtClean="0"/>
              <a:t>Essays play essential role in review</a:t>
            </a:r>
          </a:p>
          <a:p>
            <a:pPr>
              <a:buFontTx/>
              <a:buChar char="—"/>
            </a:pPr>
            <a:r>
              <a:rPr lang="en-US" dirty="0" smtClean="0"/>
              <a:t>Mathematical ability is difficult to determine</a:t>
            </a:r>
          </a:p>
        </p:txBody>
      </p:sp>
    </p:spTree>
    <p:extLst>
      <p:ext uri="{BB962C8B-B14F-4D97-AF65-F5344CB8AC3E}">
        <p14:creationId xmlns:p14="http://schemas.microsoft.com/office/powerpoint/2010/main" val="320298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6" y="5458409"/>
            <a:ext cx="8966718" cy="408884"/>
          </a:xfrm>
        </p:spPr>
        <p:txBody>
          <a:bodyPr>
            <a:normAutofit fontScale="92500" lnSpcReduction="10000"/>
          </a:bodyPr>
          <a:lstStyle/>
          <a:p>
            <a:pPr marL="0" indent="0" algn="ctr">
              <a:buNone/>
            </a:pPr>
            <a:r>
              <a:rPr lang="en-US" sz="2500" dirty="0"/>
              <a:t>Members of the inaugural WTS </a:t>
            </a:r>
            <a:r>
              <a:rPr lang="en-US" sz="2500" dirty="0" smtClean="0"/>
              <a:t>Cohort</a:t>
            </a:r>
            <a:endParaRPr lang="en-US" sz="2500" dirty="0"/>
          </a:p>
        </p:txBody>
      </p:sp>
      <p:pic>
        <p:nvPicPr>
          <p:cNvPr id="4" name="Picture 3"/>
          <p:cNvPicPr>
            <a:picLocks noChangeAspect="1"/>
          </p:cNvPicPr>
          <p:nvPr/>
        </p:nvPicPr>
        <p:blipFill>
          <a:blip r:embed="rId3"/>
          <a:stretch>
            <a:fillRect/>
          </a:stretch>
        </p:blipFill>
        <p:spPr>
          <a:xfrm>
            <a:off x="1080121" y="502564"/>
            <a:ext cx="6974428" cy="4834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0806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IUPUI?</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7894" y="3364992"/>
            <a:ext cx="3676777" cy="2487168"/>
          </a:xfrm>
        </p:spPr>
      </p:pic>
      <p:sp>
        <p:nvSpPr>
          <p:cNvPr id="5" name="TextBox 4"/>
          <p:cNvSpPr txBox="1"/>
          <p:nvPr/>
        </p:nvSpPr>
        <p:spPr>
          <a:xfrm>
            <a:off x="510677" y="1249836"/>
            <a:ext cx="4392417" cy="4708981"/>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Open Sans" panose="020B0606030504020204"/>
              </a:rPr>
              <a:t>Accreditation</a:t>
            </a:r>
            <a:r>
              <a:rPr lang="en-US" sz="2200" dirty="0">
                <a:latin typeface="Open Sans" panose="020B0606030504020204"/>
              </a:rPr>
              <a:t> by the Higher Learning Commission in </a:t>
            </a:r>
            <a:r>
              <a:rPr lang="en-US" sz="2200" dirty="0" smtClean="0">
                <a:latin typeface="Open Sans" panose="020B0606030504020204"/>
              </a:rPr>
              <a:t>1969</a:t>
            </a:r>
          </a:p>
          <a:p>
            <a:pPr marL="285750" indent="-285750">
              <a:buFont typeface="Arial" panose="020B0604020202020204" pitchFamily="34" charset="0"/>
              <a:buChar char="•"/>
            </a:pPr>
            <a:endParaRPr lang="en-US" sz="1000" dirty="0" smtClean="0">
              <a:latin typeface="Open Sans" panose="020B0606030504020204"/>
            </a:endParaRPr>
          </a:p>
          <a:p>
            <a:pPr marL="285750" indent="-285750">
              <a:buFont typeface="Arial" panose="020B0604020202020204" pitchFamily="34" charset="0"/>
              <a:buChar char="•"/>
            </a:pPr>
            <a:r>
              <a:rPr lang="en-US" sz="2200" dirty="0" smtClean="0">
                <a:latin typeface="Open Sans" panose="020B0606030504020204"/>
              </a:rPr>
              <a:t>Indiana’s </a:t>
            </a:r>
            <a:r>
              <a:rPr lang="en-US" sz="2200" dirty="0">
                <a:latin typeface="Open Sans" panose="020B0606030504020204"/>
              </a:rPr>
              <a:t>premier urban public research </a:t>
            </a:r>
            <a:r>
              <a:rPr lang="en-US" sz="2200" dirty="0" smtClean="0">
                <a:latin typeface="Open Sans" panose="020B0606030504020204"/>
              </a:rPr>
              <a:t>university, located in downtown Indianapolis</a:t>
            </a:r>
          </a:p>
          <a:p>
            <a:pPr marL="285750" indent="-285750">
              <a:buFont typeface="Arial" panose="020B0604020202020204" pitchFamily="34" charset="0"/>
              <a:buChar char="•"/>
            </a:pPr>
            <a:endParaRPr lang="en-US" sz="1000" dirty="0" smtClean="0">
              <a:latin typeface="Open Sans" panose="020B0606030504020204"/>
            </a:endParaRPr>
          </a:p>
          <a:p>
            <a:pPr marL="285750" indent="-285750">
              <a:buFont typeface="Arial" panose="020B0604020202020204" pitchFamily="34" charset="0"/>
              <a:buChar char="•"/>
            </a:pPr>
            <a:r>
              <a:rPr lang="en-US" sz="2200" dirty="0" smtClean="0">
                <a:latin typeface="Open Sans" panose="020B0606030504020204"/>
              </a:rPr>
              <a:t>The best of Indiana </a:t>
            </a:r>
            <a:r>
              <a:rPr lang="en-US" sz="2200" dirty="0">
                <a:latin typeface="Open Sans" panose="020B0606030504020204"/>
              </a:rPr>
              <a:t>University and Purdue </a:t>
            </a:r>
            <a:r>
              <a:rPr lang="en-US" sz="2200" dirty="0" smtClean="0">
                <a:latin typeface="Open Sans" panose="020B0606030504020204"/>
              </a:rPr>
              <a:t>University,</a:t>
            </a:r>
            <a:r>
              <a:rPr lang="en-US" sz="2200" dirty="0">
                <a:latin typeface="Open Sans" panose="020B0606030504020204"/>
              </a:rPr>
              <a:t> </a:t>
            </a:r>
            <a:r>
              <a:rPr lang="en-US" sz="2200" dirty="0" smtClean="0">
                <a:latin typeface="Open Sans" panose="020B0606030504020204"/>
              </a:rPr>
              <a:t>offering </a:t>
            </a:r>
            <a:r>
              <a:rPr lang="en-US" sz="2200" dirty="0">
                <a:latin typeface="Open Sans" panose="020B0606030504020204"/>
              </a:rPr>
              <a:t>more </a:t>
            </a:r>
            <a:r>
              <a:rPr lang="en-US" sz="2200" dirty="0" smtClean="0">
                <a:latin typeface="Open Sans" panose="020B0606030504020204"/>
              </a:rPr>
              <a:t>than 450 </a:t>
            </a:r>
            <a:r>
              <a:rPr lang="en-US" sz="2200" dirty="0">
                <a:latin typeface="Open Sans" panose="020B0606030504020204"/>
              </a:rPr>
              <a:t>academic </a:t>
            </a:r>
            <a:r>
              <a:rPr lang="en-US" sz="2200" dirty="0" smtClean="0">
                <a:latin typeface="Open Sans" panose="020B0606030504020204"/>
              </a:rPr>
              <a:t>programs</a:t>
            </a:r>
          </a:p>
          <a:p>
            <a:pPr marL="285750" indent="-285750">
              <a:buFont typeface="Arial" panose="020B0604020202020204" pitchFamily="34" charset="0"/>
              <a:buChar char="•"/>
            </a:pPr>
            <a:endParaRPr lang="en-US" sz="1000" dirty="0" smtClean="0">
              <a:latin typeface="Open Sans" panose="020B0606030504020204"/>
            </a:endParaRPr>
          </a:p>
          <a:p>
            <a:pPr marL="285750" indent="-285750">
              <a:buFont typeface="Arial" panose="020B0604020202020204" pitchFamily="34" charset="0"/>
              <a:buChar char="•"/>
            </a:pPr>
            <a:r>
              <a:rPr lang="en-US" sz="2200" dirty="0" smtClean="0">
                <a:latin typeface="Open Sans" panose="020B0606030504020204"/>
              </a:rPr>
              <a:t>29,537 </a:t>
            </a:r>
            <a:r>
              <a:rPr lang="en-US" sz="2200" dirty="0">
                <a:latin typeface="Open Sans" panose="020B0606030504020204"/>
              </a:rPr>
              <a:t>students enrolled at </a:t>
            </a:r>
            <a:r>
              <a:rPr lang="en-US" sz="2200" dirty="0" smtClean="0">
                <a:latin typeface="Open Sans" panose="020B0606030504020204"/>
              </a:rPr>
              <a:t>IUPUI (</a:t>
            </a:r>
            <a:r>
              <a:rPr lang="en-US" sz="2200" dirty="0">
                <a:latin typeface="Open Sans" panose="020B0606030504020204"/>
              </a:rPr>
              <a:t>4,103 freshmen</a:t>
            </a:r>
            <a:r>
              <a:rPr lang="en-US" sz="2200" dirty="0" smtClean="0">
                <a:latin typeface="Open Sans" panose="020B0606030504020204"/>
              </a:rPr>
              <a:t>)</a:t>
            </a:r>
          </a:p>
          <a:p>
            <a:endParaRPr lang="en-US" sz="1000" dirty="0" smtClean="0">
              <a:latin typeface="Open Sans" panose="020B0606030504020204"/>
            </a:endParaRPr>
          </a:p>
          <a:p>
            <a:pPr marL="285750" indent="-285750">
              <a:buFont typeface="Arial" panose="020B0604020202020204" pitchFamily="34" charset="0"/>
              <a:buChar char="•"/>
            </a:pPr>
            <a:r>
              <a:rPr lang="en-US" sz="2200" dirty="0" smtClean="0">
                <a:latin typeface="Open Sans" panose="020B0606030504020204"/>
              </a:rPr>
              <a:t>1,634 military-affiliated population</a:t>
            </a:r>
            <a:endParaRPr lang="en-US" sz="2200" dirty="0">
              <a:latin typeface="Open Sans" panose="020B0606030504020204"/>
            </a:endParaRPr>
          </a:p>
          <a:p>
            <a:pPr marL="285750" indent="-285750">
              <a:buFont typeface="Arial" panose="020B0604020202020204" pitchFamily="34" charset="0"/>
              <a:buChar char="•"/>
            </a:pPr>
            <a:endParaRPr lang="en-US" dirty="0" smtClean="0"/>
          </a:p>
        </p:txBody>
      </p:sp>
      <p:pic>
        <p:nvPicPr>
          <p:cNvPr id="6" name="Picture 5"/>
          <p:cNvPicPr>
            <a:picLocks noChangeAspect="1"/>
          </p:cNvPicPr>
          <p:nvPr/>
        </p:nvPicPr>
        <p:blipFill>
          <a:blip r:embed="rId4"/>
          <a:stretch>
            <a:fillRect/>
          </a:stretch>
        </p:blipFill>
        <p:spPr>
          <a:xfrm>
            <a:off x="6351651" y="1301318"/>
            <a:ext cx="1682877" cy="2063674"/>
          </a:xfrm>
          <a:prstGeom prst="rect">
            <a:avLst/>
          </a:prstGeom>
        </p:spPr>
      </p:pic>
    </p:spTree>
    <p:extLst>
      <p:ext uri="{BB962C8B-B14F-4D97-AF65-F5344CB8AC3E}">
        <p14:creationId xmlns:p14="http://schemas.microsoft.com/office/powerpoint/2010/main" val="180693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Admission Standards (pre-holistic review)</a:t>
            </a:r>
            <a:endParaRPr lang="en-US" dirty="0"/>
          </a:p>
        </p:txBody>
      </p:sp>
      <p:sp>
        <p:nvSpPr>
          <p:cNvPr id="4" name="Content Placeholder 3"/>
          <p:cNvSpPr txBox="1">
            <a:spLocks noGrp="1"/>
          </p:cNvSpPr>
          <p:nvPr>
            <p:ph idx="1"/>
          </p:nvPr>
        </p:nvSpPr>
        <p:spPr>
          <a:xfrm>
            <a:off x="350271" y="1322177"/>
            <a:ext cx="8229600" cy="4493538"/>
          </a:xfrm>
          <a:prstGeom prst="rect">
            <a:avLst/>
          </a:prstGeom>
          <a:noFill/>
        </p:spPr>
        <p:txBody>
          <a:bodyPr wrap="square" rtlCol="0">
            <a:spAutoFit/>
          </a:bodyPr>
          <a:lstStyle/>
          <a:p>
            <a:pPr marL="0" indent="0">
              <a:buNone/>
            </a:pPr>
            <a:r>
              <a:rPr lang="en-US" sz="2400" b="1" dirty="0" smtClean="0"/>
              <a:t>PRIOR TO FALL 2019:</a:t>
            </a:r>
          </a:p>
          <a:p>
            <a:pPr marL="0" indent="0">
              <a:buNone/>
            </a:pPr>
            <a:r>
              <a:rPr lang="en-US" sz="2200" b="1" dirty="0" smtClean="0"/>
              <a:t>26 transferable credit hours needed if applying 1+ year after high school:</a:t>
            </a:r>
            <a:endParaRPr lang="en-US" sz="2200" dirty="0" smtClean="0"/>
          </a:p>
          <a:p>
            <a:pPr marL="457200" lvl="1" indent="0">
              <a:buNone/>
            </a:pPr>
            <a:r>
              <a:rPr lang="en-US" sz="2200" dirty="0" smtClean="0"/>
              <a:t>Cumulative GPA of at least 2.0 (4.0 scale), transcripts required from all previous  post-secondary institutions. High school transcript is not required.</a:t>
            </a:r>
            <a:endParaRPr lang="en-US" sz="2200" b="1" dirty="0" smtClean="0"/>
          </a:p>
          <a:p>
            <a:pPr marL="0" indent="0">
              <a:buNone/>
            </a:pPr>
            <a:r>
              <a:rPr lang="en-US" sz="2200" b="1" dirty="0" smtClean="0"/>
              <a:t>If fewer than 26 transferable credit hours are completed:</a:t>
            </a:r>
          </a:p>
          <a:p>
            <a:pPr marL="457200" lvl="1" indent="0">
              <a:buNone/>
            </a:pPr>
            <a:r>
              <a:rPr lang="en-US" sz="2200" dirty="0" smtClean="0"/>
              <a:t>If applicants have not completed 26 transferable credit hours at another college or university, the admission standards you must meet depend on whether you would have qualified for admission to IUPUI as an incoming freshman. Transcripts from both your previous college and graduating high school are required for admission review.</a:t>
            </a:r>
            <a:endParaRPr lang="en-US" sz="2200" dirty="0"/>
          </a:p>
          <a:p>
            <a:pPr marL="457200" lvl="1" indent="0">
              <a:buNone/>
            </a:pPr>
            <a:r>
              <a:rPr lang="en-US" sz="2200" dirty="0" smtClean="0">
                <a:solidFill>
                  <a:srgbClr val="FF0000"/>
                </a:solidFill>
              </a:rPr>
              <a:t>2.7 Cumulative high </a:t>
            </a:r>
            <a:r>
              <a:rPr lang="en-US" sz="2200" dirty="0">
                <a:solidFill>
                  <a:srgbClr val="FF0000"/>
                </a:solidFill>
              </a:rPr>
              <a:t>s</a:t>
            </a:r>
            <a:r>
              <a:rPr lang="en-US" sz="2200" dirty="0" smtClean="0">
                <a:solidFill>
                  <a:srgbClr val="FF0000"/>
                </a:solidFill>
              </a:rPr>
              <a:t>chool GPA required (4.0 scale)</a:t>
            </a:r>
          </a:p>
        </p:txBody>
      </p:sp>
    </p:spTree>
    <p:extLst>
      <p:ext uri="{BB962C8B-B14F-4D97-AF65-F5344CB8AC3E}">
        <p14:creationId xmlns:p14="http://schemas.microsoft.com/office/powerpoint/2010/main" val="181641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4.ftcdn.net/jpg/01/34/54/05/240_F_134540582_ammJLsx6kfJbkA4XGrr0IWdokvCKHhH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43676">
            <a:off x="5970442" y="4101192"/>
            <a:ext cx="3070699" cy="1758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Here’s the rub…</a:t>
            </a:r>
            <a:endParaRPr lang="en-US" dirty="0"/>
          </a:p>
        </p:txBody>
      </p:sp>
      <p:sp>
        <p:nvSpPr>
          <p:cNvPr id="3" name="Content Placeholder 2"/>
          <p:cNvSpPr>
            <a:spLocks noGrp="1"/>
          </p:cNvSpPr>
          <p:nvPr>
            <p:ph idx="1"/>
          </p:nvPr>
        </p:nvSpPr>
        <p:spPr>
          <a:xfrm>
            <a:off x="350271" y="1322177"/>
            <a:ext cx="5953733" cy="4525963"/>
          </a:xfrm>
        </p:spPr>
        <p:txBody>
          <a:bodyPr>
            <a:normAutofit/>
          </a:bodyPr>
          <a:lstStyle/>
          <a:p>
            <a:r>
              <a:rPr lang="en-US" sz="2200" dirty="0"/>
              <a:t>IUPUI currently </a:t>
            </a:r>
            <a:r>
              <a:rPr lang="en-US" sz="2200" dirty="0" smtClean="0"/>
              <a:t>awards 8 - 12 </a:t>
            </a:r>
            <a:r>
              <a:rPr lang="en-US" sz="2200" dirty="0"/>
              <a:t>military credits for transfer into the </a:t>
            </a:r>
            <a:r>
              <a:rPr lang="en-US" sz="2200" dirty="0" smtClean="0"/>
              <a:t>University. Many applicants with prior military experience have not earned 26+ transferrable credits.</a:t>
            </a:r>
          </a:p>
          <a:p>
            <a:r>
              <a:rPr lang="en-US" sz="2200" dirty="0" smtClean="0">
                <a:cs typeface="Calibri" panose="020F0502020204030204" pitchFamily="34" charset="0"/>
              </a:rPr>
              <a:t>Current </a:t>
            </a:r>
            <a:r>
              <a:rPr lang="en-US" sz="2200" dirty="0">
                <a:cs typeface="Calibri" panose="020F0502020204030204" pitchFamily="34" charset="0"/>
              </a:rPr>
              <a:t>policy does not consider an appropriate conversion of military “Primary Educational Requirements (PME)” into civilian educational counterparts. </a:t>
            </a:r>
            <a:endParaRPr lang="en-US" sz="2200" dirty="0" smtClean="0">
              <a:cs typeface="Calibri" panose="020F0502020204030204" pitchFamily="34" charset="0"/>
            </a:endParaRPr>
          </a:p>
          <a:p>
            <a:r>
              <a:rPr lang="en-US" sz="2200" dirty="0" smtClean="0">
                <a:cs typeface="Calibri" panose="020F0502020204030204" pitchFamily="34" charset="0"/>
              </a:rPr>
              <a:t>Admission review relies HEAVILY on high school GPA.</a:t>
            </a:r>
          </a:p>
          <a:p>
            <a:r>
              <a:rPr lang="en-US" sz="2200" dirty="0">
                <a:solidFill>
                  <a:srgbClr val="FF0000"/>
                </a:solidFill>
                <a:cs typeface="Calibri" panose="020F0502020204030204" pitchFamily="34" charset="0"/>
              </a:rPr>
              <a:t>Veterans are being </a:t>
            </a:r>
            <a:r>
              <a:rPr lang="en-US" sz="2200" dirty="0" smtClean="0">
                <a:solidFill>
                  <a:srgbClr val="FF0000"/>
                </a:solidFill>
                <a:cs typeface="Calibri" panose="020F0502020204030204" pitchFamily="34" charset="0"/>
              </a:rPr>
              <a:t>denied admission. </a:t>
            </a:r>
            <a:r>
              <a:rPr lang="en-US" sz="2200" dirty="0" smtClean="0">
                <a:cs typeface="Calibri" panose="020F0502020204030204" pitchFamily="34" charset="0"/>
              </a:rPr>
              <a:t>Recommendations are given to enroll within a community college.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004" y="1456802"/>
            <a:ext cx="2446451" cy="1631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698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Denied/Deferred – Historic IUPUI Data</a:t>
            </a:r>
          </a:p>
        </p:txBody>
      </p:sp>
      <p:pic>
        <p:nvPicPr>
          <p:cNvPr id="5" name="Content Placeholder 4" descr="A picture containing cabinet&#10;&#10;Description generated with high confidence">
            <a:extLst>
              <a:ext uri="{FF2B5EF4-FFF2-40B4-BE49-F238E27FC236}">
                <a16:creationId xmlns:a16="http://schemas.microsoft.com/office/drawing/2014/main" id="{4C652651-7DA6-4743-815B-AF7B79A471A6}"/>
              </a:ext>
            </a:extLst>
          </p:cNvPr>
          <p:cNvPicPr>
            <a:picLocks noGrp="1" noChangeAspect="1"/>
          </p:cNvPicPr>
          <p:nvPr>
            <p:ph idx="1"/>
          </p:nvPr>
        </p:nvPicPr>
        <p:blipFill>
          <a:blip r:embed="rId3"/>
          <a:stretch>
            <a:fillRect/>
          </a:stretch>
        </p:blipFill>
        <p:spPr>
          <a:xfrm>
            <a:off x="174044" y="1984443"/>
            <a:ext cx="8582053" cy="3249037"/>
          </a:xfrm>
          <a:prstGeom prst="rect">
            <a:avLst/>
          </a:prstGeom>
        </p:spPr>
      </p:pic>
    </p:spTree>
    <p:extLst>
      <p:ext uri="{BB962C8B-B14F-4D97-AF65-F5344CB8AC3E}">
        <p14:creationId xmlns:p14="http://schemas.microsoft.com/office/powerpoint/2010/main" val="296774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Policy</a:t>
            </a:r>
            <a:endParaRPr lang="en-US" dirty="0"/>
          </a:p>
        </p:txBody>
      </p:sp>
      <p:sp>
        <p:nvSpPr>
          <p:cNvPr id="3" name="Content Placeholder 2"/>
          <p:cNvSpPr>
            <a:spLocks noGrp="1"/>
          </p:cNvSpPr>
          <p:nvPr>
            <p:ph idx="1"/>
          </p:nvPr>
        </p:nvSpPr>
        <p:spPr/>
        <p:txBody>
          <a:bodyPr>
            <a:noAutofit/>
          </a:bodyPr>
          <a:lstStyle/>
          <a:p>
            <a:pPr marL="0" indent="0">
              <a:buNone/>
            </a:pPr>
            <a:r>
              <a:rPr lang="en-US" sz="2200" dirty="0">
                <a:solidFill>
                  <a:schemeClr val="tx1">
                    <a:lumMod val="85000"/>
                    <a:lumOff val="15000"/>
                  </a:schemeClr>
                </a:solidFill>
              </a:rPr>
              <a:t>Current and former US Service Members who do not meet current admissions standards that have completed initial training and served one year or more of aggregate* active duty service in the US Armed Forces will be admissible into University </a:t>
            </a:r>
            <a:r>
              <a:rPr lang="en-US" sz="2200" dirty="0" smtClean="0">
                <a:solidFill>
                  <a:schemeClr val="tx1">
                    <a:lumMod val="85000"/>
                    <a:lumOff val="15000"/>
                  </a:schemeClr>
                </a:solidFill>
              </a:rPr>
              <a:t>College, pending holistic committee review. </a:t>
            </a:r>
            <a:endParaRPr lang="en-US" sz="2200" dirty="0">
              <a:solidFill>
                <a:schemeClr val="tx1">
                  <a:lumMod val="85000"/>
                  <a:lumOff val="15000"/>
                </a:schemeClr>
              </a:solidFill>
            </a:endParaRPr>
          </a:p>
          <a:p>
            <a:pPr marL="0" indent="0">
              <a:buNone/>
            </a:pPr>
            <a:r>
              <a:rPr lang="en-US" sz="2200" dirty="0">
                <a:solidFill>
                  <a:schemeClr val="tx1">
                    <a:lumMod val="85000"/>
                    <a:lumOff val="15000"/>
                  </a:schemeClr>
                </a:solidFill>
              </a:rPr>
              <a:t>These students will be admitted into the university with expectations of the following:</a:t>
            </a:r>
          </a:p>
          <a:p>
            <a:pPr lvl="7">
              <a:lnSpc>
                <a:spcPct val="120000"/>
              </a:lnSpc>
            </a:pPr>
            <a:r>
              <a:rPr lang="en-US" sz="1600" dirty="0">
                <a:solidFill>
                  <a:schemeClr val="tx1">
                    <a:lumMod val="85000"/>
                    <a:lumOff val="15000"/>
                  </a:schemeClr>
                </a:solidFill>
                <a:latin typeface="Open Sans" panose="020B0606030504020204"/>
              </a:rPr>
              <a:t>Targeted </a:t>
            </a:r>
            <a:r>
              <a:rPr lang="en-US" sz="1600" dirty="0" smtClean="0">
                <a:solidFill>
                  <a:schemeClr val="tx1">
                    <a:lumMod val="85000"/>
                    <a:lumOff val="15000"/>
                  </a:schemeClr>
                </a:solidFill>
                <a:latin typeface="Open Sans" panose="020B0606030504020204"/>
              </a:rPr>
              <a:t>Military </a:t>
            </a:r>
            <a:r>
              <a:rPr lang="en-US" sz="1600" dirty="0">
                <a:solidFill>
                  <a:schemeClr val="tx1">
                    <a:lumMod val="85000"/>
                    <a:lumOff val="15000"/>
                  </a:schemeClr>
                </a:solidFill>
                <a:latin typeface="Open Sans" panose="020B0606030504020204"/>
              </a:rPr>
              <a:t>Orientation</a:t>
            </a:r>
          </a:p>
          <a:p>
            <a:pPr lvl="7">
              <a:lnSpc>
                <a:spcPct val="120000"/>
              </a:lnSpc>
            </a:pPr>
            <a:r>
              <a:rPr lang="en-US" sz="1600" dirty="0">
                <a:solidFill>
                  <a:schemeClr val="tx1">
                    <a:lumMod val="85000"/>
                    <a:lumOff val="15000"/>
                  </a:schemeClr>
                </a:solidFill>
                <a:latin typeface="Open Sans" panose="020B0606030504020204"/>
              </a:rPr>
              <a:t>Targeted </a:t>
            </a:r>
            <a:r>
              <a:rPr lang="en-US" sz="1600" dirty="0" smtClean="0">
                <a:solidFill>
                  <a:schemeClr val="tx1">
                    <a:lumMod val="85000"/>
                    <a:lumOff val="15000"/>
                  </a:schemeClr>
                </a:solidFill>
                <a:latin typeface="Open Sans" panose="020B0606030504020204"/>
              </a:rPr>
              <a:t>TLC or 2+ Day Military Transition Workshop </a:t>
            </a:r>
            <a:endParaRPr lang="en-US" sz="1600" dirty="0">
              <a:solidFill>
                <a:schemeClr val="tx1">
                  <a:lumMod val="85000"/>
                  <a:lumOff val="15000"/>
                </a:schemeClr>
              </a:solidFill>
              <a:latin typeface="Open Sans" panose="020B0606030504020204"/>
            </a:endParaRPr>
          </a:p>
          <a:p>
            <a:pPr lvl="7">
              <a:lnSpc>
                <a:spcPct val="120000"/>
              </a:lnSpc>
            </a:pPr>
            <a:r>
              <a:rPr lang="en-US" sz="1600" dirty="0">
                <a:solidFill>
                  <a:schemeClr val="tx1">
                    <a:lumMod val="85000"/>
                    <a:lumOff val="15000"/>
                  </a:schemeClr>
                </a:solidFill>
                <a:latin typeface="Open Sans" panose="020B0606030504020204"/>
              </a:rPr>
              <a:t>Attend meeting with a Peer Coach</a:t>
            </a:r>
          </a:p>
          <a:p>
            <a:pPr lvl="7">
              <a:lnSpc>
                <a:spcPct val="120000"/>
              </a:lnSpc>
            </a:pPr>
            <a:r>
              <a:rPr lang="en-US" sz="1600" dirty="0">
                <a:solidFill>
                  <a:schemeClr val="tx1">
                    <a:lumMod val="85000"/>
                    <a:lumOff val="15000"/>
                  </a:schemeClr>
                </a:solidFill>
                <a:latin typeface="Open Sans" panose="020B0606030504020204"/>
              </a:rPr>
              <a:t>Attend regular meetings with a Faculty-Staff Coach</a:t>
            </a:r>
          </a:p>
          <a:p>
            <a:pPr lvl="7">
              <a:lnSpc>
                <a:spcPct val="120000"/>
              </a:lnSpc>
            </a:pPr>
            <a:r>
              <a:rPr lang="en-US" sz="1600" dirty="0">
                <a:solidFill>
                  <a:schemeClr val="tx1">
                    <a:lumMod val="85000"/>
                    <a:lumOff val="15000"/>
                  </a:schemeClr>
                </a:solidFill>
                <a:latin typeface="Open Sans" panose="020B0606030504020204"/>
              </a:rPr>
              <a:t>Enroll in </a:t>
            </a:r>
            <a:r>
              <a:rPr lang="en-US" sz="1600" dirty="0" smtClean="0">
                <a:solidFill>
                  <a:schemeClr val="tx1">
                    <a:lumMod val="85000"/>
                    <a:lumOff val="15000"/>
                  </a:schemeClr>
                </a:solidFill>
                <a:latin typeface="Open Sans" panose="020B0606030504020204"/>
              </a:rPr>
              <a:t>a Math class in their first semester at IUPUI or  at a transferrable institution</a:t>
            </a:r>
            <a:endParaRPr lang="en-US" sz="1600" dirty="0">
              <a:solidFill>
                <a:schemeClr val="tx1">
                  <a:lumMod val="85000"/>
                  <a:lumOff val="15000"/>
                </a:schemeClr>
              </a:solidFill>
              <a:latin typeface="Open Sans" panose="020B0606030504020204"/>
            </a:endParaRPr>
          </a:p>
          <a:p>
            <a:pPr marL="0" indent="0">
              <a:buNone/>
            </a:pPr>
            <a:endParaRPr lang="en-US" sz="1200" dirty="0">
              <a:solidFill>
                <a:schemeClr val="tx1">
                  <a:lumMod val="85000"/>
                  <a:lumOff val="15000"/>
                </a:schemeClr>
              </a:solidFill>
            </a:endParaRPr>
          </a:p>
          <a:p>
            <a:pPr marL="0" indent="0">
              <a:buNone/>
            </a:pPr>
            <a:r>
              <a:rPr lang="en-US" sz="1200" dirty="0">
                <a:solidFill>
                  <a:schemeClr val="tx1">
                    <a:lumMod val="85000"/>
                    <a:lumOff val="15000"/>
                  </a:schemeClr>
                </a:solidFill>
              </a:rPr>
              <a:t>*Aggregate means having completed the basic and advanced courses and having been under service contract for one year or more.</a:t>
            </a:r>
          </a:p>
          <a:p>
            <a:endParaRPr lang="en-US" sz="2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69" t="38594" r="24422" b="18409"/>
          <a:stretch/>
        </p:blipFill>
        <p:spPr>
          <a:xfrm>
            <a:off x="860468" y="3585158"/>
            <a:ext cx="2381459" cy="1963674"/>
          </a:xfrm>
          <a:prstGeom prst="rect">
            <a:avLst/>
          </a:prstGeom>
        </p:spPr>
      </p:pic>
    </p:spTree>
    <p:extLst>
      <p:ext uri="{BB962C8B-B14F-4D97-AF65-F5344CB8AC3E}">
        <p14:creationId xmlns:p14="http://schemas.microsoft.com/office/powerpoint/2010/main" val="392009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Admission </a:t>
            </a:r>
            <a:r>
              <a:rPr lang="en-US" dirty="0"/>
              <a:t>R</a:t>
            </a:r>
            <a:r>
              <a:rPr lang="en-US" dirty="0" smtClean="0"/>
              <a:t>eview</a:t>
            </a:r>
            <a:endParaRPr lang="en-US" dirty="0"/>
          </a:p>
        </p:txBody>
      </p:sp>
      <p:sp>
        <p:nvSpPr>
          <p:cNvPr id="3" name="Content Placeholder 2"/>
          <p:cNvSpPr>
            <a:spLocks noGrp="1"/>
          </p:cNvSpPr>
          <p:nvPr>
            <p:ph idx="1"/>
          </p:nvPr>
        </p:nvSpPr>
        <p:spPr/>
        <p:txBody>
          <a:bodyPr>
            <a:noAutofit/>
          </a:bodyPr>
          <a:lstStyle/>
          <a:p>
            <a:pPr marL="0" indent="0">
              <a:buNone/>
            </a:pPr>
            <a:r>
              <a:rPr lang="en-US" sz="2200" dirty="0" smtClean="0"/>
              <a:t>By evaluating </a:t>
            </a:r>
            <a:r>
              <a:rPr lang="en-US" sz="2200" dirty="0"/>
              <a:t>military students through a holistic process that considers military transcripts </a:t>
            </a:r>
            <a:r>
              <a:rPr lang="en-US" sz="2200" dirty="0" smtClean="0"/>
              <a:t>and experience, less emphasis is placed on </a:t>
            </a:r>
            <a:r>
              <a:rPr lang="en-US" sz="2200" dirty="0"/>
              <a:t>grades or </a:t>
            </a:r>
            <a:r>
              <a:rPr lang="en-US" sz="2200" dirty="0" smtClean="0"/>
              <a:t>test </a:t>
            </a:r>
            <a:r>
              <a:rPr lang="en-US" sz="2200" dirty="0"/>
              <a:t>scores received prior to military service. </a:t>
            </a:r>
          </a:p>
          <a:p>
            <a:pPr marL="0" indent="0">
              <a:buNone/>
            </a:pPr>
            <a:endParaRPr lang="en-US" sz="2200" dirty="0" smtClean="0"/>
          </a:p>
          <a:p>
            <a:pPr marL="0" indent="0">
              <a:buNone/>
            </a:pPr>
            <a:r>
              <a:rPr lang="en-US" sz="2200" b="1" dirty="0" smtClean="0"/>
              <a:t>Additional documents will be required:</a:t>
            </a:r>
          </a:p>
          <a:p>
            <a:r>
              <a:rPr lang="en-US" sz="2200" dirty="0" smtClean="0"/>
              <a:t>DD Form 214</a:t>
            </a:r>
          </a:p>
          <a:p>
            <a:r>
              <a:rPr lang="en-US" sz="2200" dirty="0"/>
              <a:t>Joint Services or </a:t>
            </a:r>
            <a:r>
              <a:rPr lang="en-US" sz="2200" dirty="0" smtClean="0"/>
              <a:t>Community </a:t>
            </a:r>
            <a:r>
              <a:rPr lang="en-US" sz="2200" dirty="0"/>
              <a:t>College of the Air Force Transcript </a:t>
            </a:r>
            <a:endParaRPr lang="en-US" sz="2200" dirty="0" smtClean="0"/>
          </a:p>
          <a:p>
            <a:r>
              <a:rPr lang="en-US" sz="2200" dirty="0" smtClean="0"/>
              <a:t>Essay </a:t>
            </a:r>
            <a:r>
              <a:rPr lang="en-US" sz="2000" dirty="0" smtClean="0"/>
              <a:t>(</a:t>
            </a:r>
            <a:r>
              <a:rPr lang="en-US" sz="2000" dirty="0"/>
              <a:t>Describe your academic and career plans and any special interests </a:t>
            </a:r>
            <a:r>
              <a:rPr lang="en-US" sz="2000" dirty="0" smtClean="0"/>
              <a:t>that </a:t>
            </a:r>
            <a:r>
              <a:rPr lang="en-US" sz="2000" dirty="0"/>
              <a:t>you are eager to pursue as an undergraduate at IUPUI. If you encountered any unusual circumstances, challenges, or obstacles in completing your education, share those experiences and how you overcame them.</a:t>
            </a:r>
            <a:r>
              <a:rPr lang="en-US" sz="2000" dirty="0" smtClean="0"/>
              <a:t>)</a:t>
            </a:r>
            <a:endParaRPr lang="en-US" sz="2000" dirty="0"/>
          </a:p>
        </p:txBody>
      </p:sp>
    </p:spTree>
    <p:extLst>
      <p:ext uri="{BB962C8B-B14F-4D97-AF65-F5344CB8AC3E}">
        <p14:creationId xmlns:p14="http://schemas.microsoft.com/office/powerpoint/2010/main" val="812362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11905</TotalTime>
  <Words>2225</Words>
  <Application>Microsoft Office PowerPoint</Application>
  <PresentationFormat>On-screen Show (4:3)</PresentationFormat>
  <Paragraphs>382</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Open Sans</vt:lpstr>
      <vt:lpstr>Wingdings</vt:lpstr>
      <vt:lpstr>Office Theme</vt:lpstr>
      <vt:lpstr>PowerPoint Presentation</vt:lpstr>
      <vt:lpstr>Introduction</vt:lpstr>
      <vt:lpstr>Agenda</vt:lpstr>
      <vt:lpstr>What is IUPUI?</vt:lpstr>
      <vt:lpstr>Admission Standards (pre-holistic review)</vt:lpstr>
      <vt:lpstr>Here’s the rub…</vt:lpstr>
      <vt:lpstr>Denied/Deferred – Historic IUPUI Data</vt:lpstr>
      <vt:lpstr>Suggested Policy</vt:lpstr>
      <vt:lpstr>Re-thinking Admission Review</vt:lpstr>
      <vt:lpstr>Committee Review</vt:lpstr>
      <vt:lpstr>Holistic Scoring Rubric, pt. 1</vt:lpstr>
      <vt:lpstr>Holistic Scoring Rubric, pt. 2</vt:lpstr>
      <vt:lpstr>Holistic Scoring Rubric, pt. 3</vt:lpstr>
      <vt:lpstr>Our 1st cohort</vt:lpstr>
      <vt:lpstr>Steps to Enrollment</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Warrior Transition Seminar Function</vt:lpstr>
      <vt:lpstr>Outcomes</vt:lpstr>
      <vt:lpstr>Warrior Transition Seminar Function</vt:lpstr>
      <vt:lpstr>Holistic Review Pilot </vt:lpstr>
      <vt:lpstr>PowerPoint Presentation</vt:lpstr>
    </vt:vector>
  </TitlesOfParts>
  <Company>NASPA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NASPA NASPA</dc:creator>
  <cp:lastModifiedBy>Stoddard, James</cp:lastModifiedBy>
  <cp:revision>173</cp:revision>
  <cp:lastPrinted>2020-01-28T20:09:51Z</cp:lastPrinted>
  <dcterms:created xsi:type="dcterms:W3CDTF">2014-12-03T20:08:28Z</dcterms:created>
  <dcterms:modified xsi:type="dcterms:W3CDTF">2020-02-10T21:10:09Z</dcterms:modified>
</cp:coreProperties>
</file>