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Lst>
  <p:notesMasterIdLst>
    <p:notesMasterId r:id="rId30"/>
  </p:notesMasterIdLst>
  <p:handoutMasterIdLst>
    <p:handoutMasterId r:id="rId31"/>
  </p:handoutMasterIdLst>
  <p:sldIdLst>
    <p:sldId id="258" r:id="rId6"/>
    <p:sldId id="305" r:id="rId7"/>
    <p:sldId id="306" r:id="rId8"/>
    <p:sldId id="284" r:id="rId9"/>
    <p:sldId id="291" r:id="rId10"/>
    <p:sldId id="292" r:id="rId11"/>
    <p:sldId id="293" r:id="rId12"/>
    <p:sldId id="285" r:id="rId13"/>
    <p:sldId id="286" r:id="rId14"/>
    <p:sldId id="273" r:id="rId15"/>
    <p:sldId id="287" r:id="rId16"/>
    <p:sldId id="294" r:id="rId17"/>
    <p:sldId id="295" r:id="rId18"/>
    <p:sldId id="299" r:id="rId19"/>
    <p:sldId id="298" r:id="rId20"/>
    <p:sldId id="297" r:id="rId21"/>
    <p:sldId id="307" r:id="rId22"/>
    <p:sldId id="274" r:id="rId23"/>
    <p:sldId id="289" r:id="rId24"/>
    <p:sldId id="300" r:id="rId25"/>
    <p:sldId id="315" r:id="rId26"/>
    <p:sldId id="302" r:id="rId27"/>
    <p:sldId id="312" r:id="rId28"/>
    <p:sldId id="283" r:id="rId29"/>
  </p:sldIdLst>
  <p:sldSz cx="9144000" cy="6858000" type="screen4x3"/>
  <p:notesSz cx="7010400" cy="9296400"/>
  <p:embeddedFontLst>
    <p:embeddedFont>
      <p:font typeface="Arial Black" panose="020B0A04020102020204" pitchFamily="34" charset="0"/>
      <p:bold r:id="rId32"/>
    </p:embeddedFont>
    <p:embeddedFont>
      <p:font typeface="Arial Narrow" panose="020B060602020203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Franklin Gothic Demi" panose="020B0703020102020204" pitchFamily="34" charset="0"/>
      <p:regular r:id="rId41"/>
      <p:italic r:id="rId42"/>
    </p:embeddedFont>
    <p:embeddedFont>
      <p:font typeface="Monotype Sorts" panose="020B0604020202020204" charset="2"/>
      <p:regular r:id="rId43"/>
    </p:embeddedFont>
  </p:embeddedFontLst>
  <p:defaultTextStyle>
    <a:defPPr>
      <a:defRPr lang="en-US"/>
    </a:defPPr>
    <a:lvl1pPr algn="l" rtl="0" fontAlgn="base">
      <a:spcBef>
        <a:spcPct val="0"/>
      </a:spcBef>
      <a:spcAft>
        <a:spcPct val="0"/>
      </a:spcAft>
      <a:defRPr sz="2400" kern="1200">
        <a:solidFill>
          <a:srgbClr val="FDFED2"/>
        </a:solidFill>
        <a:latin typeface="Arial" charset="0"/>
        <a:ea typeface="+mn-ea"/>
        <a:cs typeface="+mn-cs"/>
      </a:defRPr>
    </a:lvl1pPr>
    <a:lvl2pPr marL="457200" algn="l" rtl="0" fontAlgn="base">
      <a:spcBef>
        <a:spcPct val="0"/>
      </a:spcBef>
      <a:spcAft>
        <a:spcPct val="0"/>
      </a:spcAft>
      <a:defRPr sz="2400" kern="1200">
        <a:solidFill>
          <a:srgbClr val="FDFED2"/>
        </a:solidFill>
        <a:latin typeface="Arial" charset="0"/>
        <a:ea typeface="+mn-ea"/>
        <a:cs typeface="+mn-cs"/>
      </a:defRPr>
    </a:lvl2pPr>
    <a:lvl3pPr marL="914400" algn="l" rtl="0" fontAlgn="base">
      <a:spcBef>
        <a:spcPct val="0"/>
      </a:spcBef>
      <a:spcAft>
        <a:spcPct val="0"/>
      </a:spcAft>
      <a:defRPr sz="2400" kern="1200">
        <a:solidFill>
          <a:srgbClr val="FDFED2"/>
        </a:solidFill>
        <a:latin typeface="Arial" charset="0"/>
        <a:ea typeface="+mn-ea"/>
        <a:cs typeface="+mn-cs"/>
      </a:defRPr>
    </a:lvl3pPr>
    <a:lvl4pPr marL="1371600" algn="l" rtl="0" fontAlgn="base">
      <a:spcBef>
        <a:spcPct val="0"/>
      </a:spcBef>
      <a:spcAft>
        <a:spcPct val="0"/>
      </a:spcAft>
      <a:defRPr sz="2400" kern="1200">
        <a:solidFill>
          <a:srgbClr val="FDFED2"/>
        </a:solidFill>
        <a:latin typeface="Arial" charset="0"/>
        <a:ea typeface="+mn-ea"/>
        <a:cs typeface="+mn-cs"/>
      </a:defRPr>
    </a:lvl4pPr>
    <a:lvl5pPr marL="1828800" algn="l" rtl="0" fontAlgn="base">
      <a:spcBef>
        <a:spcPct val="0"/>
      </a:spcBef>
      <a:spcAft>
        <a:spcPct val="0"/>
      </a:spcAft>
      <a:defRPr sz="2400" kern="1200">
        <a:solidFill>
          <a:srgbClr val="FDFED2"/>
        </a:solidFill>
        <a:latin typeface="Arial" charset="0"/>
        <a:ea typeface="+mn-ea"/>
        <a:cs typeface="+mn-cs"/>
      </a:defRPr>
    </a:lvl5pPr>
    <a:lvl6pPr marL="2286000" algn="l" defTabSz="914400" rtl="0" eaLnBrk="1" latinLnBrk="0" hangingPunct="1">
      <a:defRPr sz="2400" kern="1200">
        <a:solidFill>
          <a:srgbClr val="FDFED2"/>
        </a:solidFill>
        <a:latin typeface="Arial" charset="0"/>
        <a:ea typeface="+mn-ea"/>
        <a:cs typeface="+mn-cs"/>
      </a:defRPr>
    </a:lvl6pPr>
    <a:lvl7pPr marL="2743200" algn="l" defTabSz="914400" rtl="0" eaLnBrk="1" latinLnBrk="0" hangingPunct="1">
      <a:defRPr sz="2400" kern="1200">
        <a:solidFill>
          <a:srgbClr val="FDFED2"/>
        </a:solidFill>
        <a:latin typeface="Arial" charset="0"/>
        <a:ea typeface="+mn-ea"/>
        <a:cs typeface="+mn-cs"/>
      </a:defRPr>
    </a:lvl7pPr>
    <a:lvl8pPr marL="3200400" algn="l" defTabSz="914400" rtl="0" eaLnBrk="1" latinLnBrk="0" hangingPunct="1">
      <a:defRPr sz="2400" kern="1200">
        <a:solidFill>
          <a:srgbClr val="FDFED2"/>
        </a:solidFill>
        <a:latin typeface="Arial" charset="0"/>
        <a:ea typeface="+mn-ea"/>
        <a:cs typeface="+mn-cs"/>
      </a:defRPr>
    </a:lvl8pPr>
    <a:lvl9pPr marL="3657600" algn="l" defTabSz="914400" rtl="0" eaLnBrk="1" latinLnBrk="0" hangingPunct="1">
      <a:defRPr sz="2400" kern="1200">
        <a:solidFill>
          <a:srgbClr val="FDFED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2"/>
    <a:srgbClr val="FCD512"/>
    <a:srgbClr val="FCFA9C"/>
    <a:srgbClr val="660033"/>
    <a:srgbClr val="551D2A"/>
    <a:srgbClr val="1D5126"/>
    <a:srgbClr val="204D1D"/>
    <a:srgbClr val="143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41" autoAdjust="0"/>
    <p:restoredTop sz="90929"/>
  </p:normalViewPr>
  <p:slideViewPr>
    <p:cSldViewPr>
      <p:cViewPr varScale="1">
        <p:scale>
          <a:sx n="119" d="100"/>
          <a:sy n="119"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20"/>
      <c:rAngAx val="0"/>
      <c:perspective val="0"/>
    </c:view3D>
    <c:floor>
      <c:thickness val="0"/>
    </c:floor>
    <c:sideWall>
      <c:thickness val="0"/>
    </c:sideWall>
    <c:backWall>
      <c:thickness val="0"/>
    </c:backWall>
    <c:plotArea>
      <c:layout>
        <c:manualLayout>
          <c:layoutTarget val="inner"/>
          <c:xMode val="edge"/>
          <c:yMode val="edge"/>
          <c:x val="0.28989571770297523"/>
          <c:y val="0.27146971211931836"/>
          <c:w val="0.5026214411907256"/>
          <c:h val="0.33391164646085908"/>
        </c:manualLayout>
      </c:layout>
      <c:pie3DChart>
        <c:varyColors val="1"/>
        <c:ser>
          <c:idx val="0"/>
          <c:order val="0"/>
          <c:tx>
            <c:strRef>
              <c:f>Sheet1!$A$2</c:f>
              <c:strCache>
                <c:ptCount val="1"/>
              </c:strCache>
            </c:strRef>
          </c:tx>
          <c:spPr>
            <a:solidFill>
              <a:schemeClr val="accent1"/>
            </a:solidFill>
            <a:ln w="12716">
              <a:noFill/>
              <a:prstDash val="solid"/>
            </a:ln>
          </c:spPr>
          <c:dPt>
            <c:idx val="0"/>
            <c:bubble3D val="0"/>
            <c:spPr>
              <a:solidFill>
                <a:srgbClr val="993300"/>
              </a:solidFill>
              <a:ln w="12716">
                <a:noFill/>
                <a:prstDash val="solid"/>
              </a:ln>
            </c:spPr>
            <c:extLst>
              <c:ext xmlns:c16="http://schemas.microsoft.com/office/drawing/2014/chart" uri="{C3380CC4-5D6E-409C-BE32-E72D297353CC}">
                <c16:uniqueId val="{00000001-F65D-4F0D-AE1A-E2ED79BA6668}"/>
              </c:ext>
            </c:extLst>
          </c:dPt>
          <c:dPt>
            <c:idx val="1"/>
            <c:bubble3D val="0"/>
            <c:spPr>
              <a:solidFill>
                <a:srgbClr val="FFFF00"/>
              </a:solidFill>
              <a:ln w="12716">
                <a:noFill/>
                <a:prstDash val="solid"/>
              </a:ln>
            </c:spPr>
            <c:extLst>
              <c:ext xmlns:c16="http://schemas.microsoft.com/office/drawing/2014/chart" uri="{C3380CC4-5D6E-409C-BE32-E72D297353CC}">
                <c16:uniqueId val="{00000003-F65D-4F0D-AE1A-E2ED79BA6668}"/>
              </c:ext>
            </c:extLst>
          </c:dPt>
          <c:dPt>
            <c:idx val="2"/>
            <c:bubble3D val="0"/>
            <c:spPr>
              <a:solidFill>
                <a:srgbClr val="FF6600"/>
              </a:solidFill>
              <a:ln w="12716">
                <a:noFill/>
                <a:prstDash val="solid"/>
              </a:ln>
            </c:spPr>
            <c:extLst>
              <c:ext xmlns:c16="http://schemas.microsoft.com/office/drawing/2014/chart" uri="{C3380CC4-5D6E-409C-BE32-E72D297353CC}">
                <c16:uniqueId val="{00000005-F65D-4F0D-AE1A-E2ED79BA6668}"/>
              </c:ext>
            </c:extLst>
          </c:dPt>
          <c:dPt>
            <c:idx val="3"/>
            <c:bubble3D val="0"/>
            <c:spPr>
              <a:solidFill>
                <a:srgbClr val="FFFF99"/>
              </a:solidFill>
              <a:ln w="12716">
                <a:noFill/>
                <a:prstDash val="solid"/>
              </a:ln>
            </c:spPr>
            <c:extLst>
              <c:ext xmlns:c16="http://schemas.microsoft.com/office/drawing/2014/chart" uri="{C3380CC4-5D6E-409C-BE32-E72D297353CC}">
                <c16:uniqueId val="{00000007-F65D-4F0D-AE1A-E2ED79BA6668}"/>
              </c:ext>
            </c:extLst>
          </c:dPt>
          <c:dPt>
            <c:idx val="4"/>
            <c:bubble3D val="0"/>
            <c:spPr>
              <a:solidFill>
                <a:schemeClr val="bg2"/>
              </a:solidFill>
              <a:ln w="12716">
                <a:noFill/>
                <a:prstDash val="solid"/>
              </a:ln>
            </c:spPr>
            <c:extLst>
              <c:ext xmlns:c16="http://schemas.microsoft.com/office/drawing/2014/chart" uri="{C3380CC4-5D6E-409C-BE32-E72D297353CC}">
                <c16:uniqueId val="{00000009-F65D-4F0D-AE1A-E2ED79BA6668}"/>
              </c:ext>
            </c:extLst>
          </c:dPt>
          <c:dLbls>
            <c:dLbl>
              <c:idx val="0"/>
              <c:layout>
                <c:manualLayout>
                  <c:x val="-1.4545738809587093E-2"/>
                  <c:y val="0.10863173353330834"/>
                </c:manualLayout>
              </c:layout>
              <c:tx>
                <c:rich>
                  <a:bodyPr/>
                  <a:lstStyle/>
                  <a:p>
                    <a:r>
                      <a:rPr lang="en-US" dirty="0"/>
                      <a:t>Federal Appropriations $2,675,000 </a:t>
                    </a:r>
                  </a:p>
                  <a:p>
                    <a:r>
                      <a:rPr lang="en-US" dirty="0"/>
                      <a:t>4%</a:t>
                    </a:r>
                  </a:p>
                </c:rich>
              </c:tx>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65D-4F0D-AE1A-E2ED79BA6668}"/>
                </c:ext>
              </c:extLst>
            </c:dLbl>
            <c:dLbl>
              <c:idx val="1"/>
              <c:layout>
                <c:manualLayout>
                  <c:x val="-2.0340676349650567E-2"/>
                  <c:y val="-4.8322865891763531E-2"/>
                </c:manualLayout>
              </c:layout>
              <c:tx>
                <c:rich>
                  <a:bodyPr/>
                  <a:lstStyle/>
                  <a:p>
                    <a:fld id="{AD132B85-0A64-4A55-9028-7908BCD1AF9F}" type="CATEGORYNAME">
                      <a:rPr lang="en-US"/>
                      <a:pPr/>
                      <a:t>[CATEGORY NAME]</a:t>
                    </a:fld>
                    <a:r>
                      <a:rPr lang="en-US" baseline="0" dirty="0"/>
                      <a:t> $17,364,141 </a:t>
                    </a:r>
                    <a:fld id="{640A9A68-DD39-4929-8B32-B5419E5B26D8}" type="PERCENTAGE">
                      <a:rPr lang="en-US" baseline="0"/>
                      <a:pPr/>
                      <a:t>[PERCENTAGE]</a:t>
                    </a:fld>
                    <a:endParaRPr lang="en-US" baseline="0" dirty="0"/>
                  </a:p>
                </c:rich>
              </c:tx>
              <c:dLblPos val="bestFit"/>
              <c:showLegendKey val="0"/>
              <c:showVal val="1"/>
              <c:showCatName val="1"/>
              <c:showSerName val="1"/>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F65D-4F0D-AE1A-E2ED79BA6668}"/>
                </c:ext>
              </c:extLst>
            </c:dLbl>
            <c:dLbl>
              <c:idx val="2"/>
              <c:layout>
                <c:manualLayout>
                  <c:x val="2.5677991275933773E-2"/>
                  <c:y val="-5.7788609757113696E-2"/>
                </c:manualLayout>
              </c:layout>
              <c:tx>
                <c:rich>
                  <a:bodyPr/>
                  <a:lstStyle/>
                  <a:p>
                    <a:r>
                      <a:rPr lang="en-US" sz="1600" spc="0" dirty="0">
                        <a:latin typeface="Arial Narrow" pitchFamily="34" charset="0"/>
                      </a:rPr>
                      <a:t>State General Fund</a:t>
                    </a:r>
                    <a:r>
                      <a:rPr lang="en-US" sz="1600" spc="0" baseline="30000" dirty="0">
                        <a:latin typeface="Arial Narrow" pitchFamily="34" charset="0"/>
                      </a:rPr>
                      <a:t>1</a:t>
                    </a:r>
                    <a:r>
                      <a:rPr lang="en-US" sz="1600" spc="0" dirty="0">
                        <a:latin typeface="Arial Narrow" pitchFamily="34" charset="0"/>
                      </a:rPr>
                      <a:t> $37,159,782  49%</a:t>
                    </a:r>
                  </a:p>
                </c:rich>
              </c:tx>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65D-4F0D-AE1A-E2ED79BA6668}"/>
                </c:ext>
              </c:extLst>
            </c:dLbl>
            <c:dLbl>
              <c:idx val="3"/>
              <c:delete val="1"/>
              <c:extLst>
                <c:ext xmlns:c15="http://schemas.microsoft.com/office/drawing/2012/chart" uri="{CE6537A1-D6FC-4f65-9D91-7224C49458BB}"/>
                <c:ext xmlns:c16="http://schemas.microsoft.com/office/drawing/2014/chart" uri="{C3380CC4-5D6E-409C-BE32-E72D297353CC}">
                  <c16:uniqueId val="{00000007-F65D-4F0D-AE1A-E2ED79BA6668}"/>
                </c:ext>
              </c:extLst>
            </c:dLbl>
            <c:dLbl>
              <c:idx val="4"/>
              <c:layout>
                <c:manualLayout>
                  <c:x val="-0.12907599943715703"/>
                  <c:y val="5.4354143232095864E-2"/>
                </c:manualLayout>
              </c:layout>
              <c:tx>
                <c:rich>
                  <a:bodyPr/>
                  <a:lstStyle/>
                  <a:p>
                    <a:r>
                      <a:rPr lang="en-US" dirty="0"/>
                      <a:t>Grants &amp; Contracts $17,994,529  24%</a:t>
                    </a:r>
                  </a:p>
                </c:rich>
              </c:tx>
              <c:dLblPos val="bestFit"/>
              <c:showLegendKey val="0"/>
              <c:showVal val="1"/>
              <c:showCatName val="1"/>
              <c:showSerName val="1"/>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F65D-4F0D-AE1A-E2ED79BA6668}"/>
                </c:ext>
              </c:extLst>
            </c:dLbl>
            <c:spPr>
              <a:noFill/>
              <a:ln w="25431">
                <a:noFill/>
              </a:ln>
            </c:spPr>
            <c:txPr>
              <a:bodyPr rot="0"/>
              <a:lstStyle/>
              <a:p>
                <a:pPr>
                  <a:defRPr sz="1600" b="1" i="0" u="none" strike="noStrike" spc="0" baseline="0">
                    <a:solidFill>
                      <a:srgbClr val="FDFED2"/>
                    </a:solidFill>
                    <a:latin typeface="Arial Narrow" pitchFamily="34" charset="0"/>
                    <a:ea typeface="Arial"/>
                    <a:cs typeface="Arial"/>
                  </a:defRPr>
                </a:pPr>
                <a:endParaRPr lang="en-US"/>
              </a:p>
            </c:txPr>
            <c:dLblPos val="bestFit"/>
            <c:showLegendKey val="0"/>
            <c:showVal val="1"/>
            <c:showCatName val="1"/>
            <c:showSerName val="1"/>
            <c:showPercent val="1"/>
            <c:showBubbleSize val="0"/>
            <c:separator> </c:separator>
            <c:showLeaderLines val="1"/>
            <c:leaderLines>
              <c:spPr>
                <a:ln>
                  <a:solidFill>
                    <a:srgbClr val="FDFED2"/>
                  </a:solidFill>
                </a:ln>
              </c:spPr>
            </c:leaderLines>
            <c:extLst>
              <c:ext xmlns:c15="http://schemas.microsoft.com/office/drawing/2012/chart" uri="{CE6537A1-D6FC-4f65-9D91-7224C49458BB}">
                <c15:showDataLabelsRange val="1"/>
              </c:ext>
            </c:extLst>
          </c:dLbls>
          <c:cat>
            <c:strRef>
              <c:f>Sheet1!$B$1:$F$1</c:f>
              <c:strCache>
                <c:ptCount val="5"/>
                <c:pt idx="0">
                  <c:v>Federal Appropriations</c:v>
                </c:pt>
                <c:pt idx="1">
                  <c:v>Sale of Ag Products &amp; Other Funds</c:v>
                </c:pt>
                <c:pt idx="2">
                  <c:v>State General Fund1</c:v>
                </c:pt>
                <c:pt idx="3">
                  <c:v>SBARE Research Grants</c:v>
                </c:pt>
                <c:pt idx="4">
                  <c:v>Gifts, Grants &amp; Contracts</c:v>
                </c:pt>
              </c:strCache>
            </c:strRef>
          </c:cat>
          <c:val>
            <c:numRef>
              <c:f>Sheet1!$B$2:$F$2</c:f>
              <c:numCache>
                <c:formatCode>"$"#,##0_);[Red]\("$"#,##0\)</c:formatCode>
                <c:ptCount val="5"/>
                <c:pt idx="0" formatCode="&quot;$&quot;#,##0">
                  <c:v>2823092</c:v>
                </c:pt>
                <c:pt idx="1">
                  <c:v>18012474</c:v>
                </c:pt>
                <c:pt idx="2">
                  <c:v>35433323</c:v>
                </c:pt>
                <c:pt idx="4">
                  <c:v>17388755</c:v>
                </c:pt>
              </c:numCache>
            </c:numRef>
          </c:val>
          <c:extLst>
            <c:ext xmlns:c15="http://schemas.microsoft.com/office/drawing/2012/chart" uri="{02D57815-91ED-43cb-92C2-25804820EDAC}">
              <c15:datalabelsRange>
                <c15:f>Sheet1!$B$1:$F$1</c15:f>
                <c15:dlblRangeCache>
                  <c:ptCount val="5"/>
                  <c:pt idx="0">
                    <c:v>Federal Appropriations</c:v>
                  </c:pt>
                  <c:pt idx="1">
                    <c:v>Sale of Ag Products &amp; Other Funds</c:v>
                  </c:pt>
                  <c:pt idx="2">
                    <c:v>State General Fund1</c:v>
                  </c:pt>
                  <c:pt idx="3">
                    <c:v>SBARE Research Grants</c:v>
                  </c:pt>
                  <c:pt idx="4">
                    <c:v>Gifts, Grants &amp; Contracts</c:v>
                  </c:pt>
                </c15:dlblRangeCache>
              </c15:datalabelsRange>
            </c:ext>
            <c:ext xmlns:c16="http://schemas.microsoft.com/office/drawing/2014/chart" uri="{C3380CC4-5D6E-409C-BE32-E72D297353CC}">
              <c16:uniqueId val="{0000000A-F65D-4F0D-AE1A-E2ED79BA6668}"/>
            </c:ext>
          </c:extLst>
        </c:ser>
        <c:dLbls>
          <c:showLegendKey val="0"/>
          <c:showVal val="0"/>
          <c:showCatName val="1"/>
          <c:showSerName val="0"/>
          <c:showPercent val="0"/>
          <c:showBubbleSize val="0"/>
          <c:showLeaderLines val="1"/>
        </c:dLbls>
      </c:pie3DChart>
      <c:spPr>
        <a:noFill/>
        <a:ln w="25431">
          <a:noFill/>
        </a:ln>
      </c:spPr>
    </c:plotArea>
    <c:plotVisOnly val="1"/>
    <c:dispBlanksAs val="zero"/>
    <c:showDLblsOverMax val="0"/>
  </c:chart>
  <c:spPr>
    <a:noFill/>
    <a:ln>
      <a:noFill/>
    </a:ln>
  </c:spPr>
  <c:txPr>
    <a:bodyPr/>
    <a:lstStyle/>
    <a:p>
      <a:pPr>
        <a:defRPr sz="180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6606875934230223"/>
          <c:y val="0.34422110552763818"/>
          <c:w val="0.47085201793722015"/>
          <c:h val="0.31407035175879428"/>
        </c:manualLayout>
      </c:layout>
      <c:pie3DChart>
        <c:varyColors val="1"/>
        <c:ser>
          <c:idx val="0"/>
          <c:order val="0"/>
          <c:tx>
            <c:strRef>
              <c:f>Sheet1!$A$2</c:f>
              <c:strCache>
                <c:ptCount val="1"/>
              </c:strCache>
            </c:strRef>
          </c:tx>
          <c:spPr>
            <a:solidFill>
              <a:schemeClr val="accent1"/>
            </a:solidFill>
            <a:ln w="12716">
              <a:noFill/>
              <a:prstDash val="solid"/>
            </a:ln>
          </c:spPr>
          <c:dPt>
            <c:idx val="0"/>
            <c:bubble3D val="0"/>
            <c:spPr>
              <a:solidFill>
                <a:srgbClr val="993300"/>
              </a:solidFill>
              <a:ln w="12716">
                <a:noFill/>
                <a:prstDash val="solid"/>
              </a:ln>
            </c:spPr>
            <c:extLst>
              <c:ext xmlns:c16="http://schemas.microsoft.com/office/drawing/2014/chart" uri="{C3380CC4-5D6E-409C-BE32-E72D297353CC}">
                <c16:uniqueId val="{00000001-710A-437C-B8D4-4334C6FA0423}"/>
              </c:ext>
            </c:extLst>
          </c:dPt>
          <c:dPt>
            <c:idx val="1"/>
            <c:bubble3D val="0"/>
            <c:spPr>
              <a:solidFill>
                <a:srgbClr val="FFFF00"/>
              </a:solidFill>
              <a:ln w="12716">
                <a:noFill/>
                <a:prstDash val="solid"/>
              </a:ln>
            </c:spPr>
            <c:extLst>
              <c:ext xmlns:c16="http://schemas.microsoft.com/office/drawing/2014/chart" uri="{C3380CC4-5D6E-409C-BE32-E72D297353CC}">
                <c16:uniqueId val="{00000003-710A-437C-B8D4-4334C6FA0423}"/>
              </c:ext>
            </c:extLst>
          </c:dPt>
          <c:dPt>
            <c:idx val="2"/>
            <c:bubble3D val="0"/>
            <c:spPr>
              <a:solidFill>
                <a:srgbClr val="FF6600"/>
              </a:solidFill>
              <a:ln w="12716">
                <a:noFill/>
                <a:prstDash val="solid"/>
              </a:ln>
            </c:spPr>
            <c:extLst>
              <c:ext xmlns:c16="http://schemas.microsoft.com/office/drawing/2014/chart" uri="{C3380CC4-5D6E-409C-BE32-E72D297353CC}">
                <c16:uniqueId val="{00000005-710A-437C-B8D4-4334C6FA0423}"/>
              </c:ext>
            </c:extLst>
          </c:dPt>
          <c:dPt>
            <c:idx val="3"/>
            <c:bubble3D val="0"/>
            <c:spPr>
              <a:solidFill>
                <a:srgbClr val="808080"/>
              </a:solidFill>
              <a:ln w="12716">
                <a:noFill/>
                <a:prstDash val="solid"/>
              </a:ln>
            </c:spPr>
            <c:extLst>
              <c:ext xmlns:c16="http://schemas.microsoft.com/office/drawing/2014/chart" uri="{C3380CC4-5D6E-409C-BE32-E72D297353CC}">
                <c16:uniqueId val="{00000007-710A-437C-B8D4-4334C6FA0423}"/>
              </c:ext>
            </c:extLst>
          </c:dPt>
          <c:dPt>
            <c:idx val="4"/>
            <c:bubble3D val="0"/>
            <c:spPr>
              <a:solidFill>
                <a:schemeClr val="bg2"/>
              </a:solidFill>
              <a:ln w="12716">
                <a:noFill/>
                <a:prstDash val="solid"/>
              </a:ln>
            </c:spPr>
            <c:extLst>
              <c:ext xmlns:c16="http://schemas.microsoft.com/office/drawing/2014/chart" uri="{C3380CC4-5D6E-409C-BE32-E72D297353CC}">
                <c16:uniqueId val="{00000009-710A-437C-B8D4-4334C6FA0423}"/>
              </c:ext>
            </c:extLst>
          </c:dPt>
          <c:dLbls>
            <c:dLbl>
              <c:idx val="0"/>
              <c:layout>
                <c:manualLayout>
                  <c:x val="1.799885847268691E-2"/>
                  <c:y val="-0.13375890198895851"/>
                </c:manualLayout>
              </c:layout>
              <c:tx>
                <c:rich>
                  <a:bodyPr/>
                  <a:lstStyle/>
                  <a:p>
                    <a:fld id="{447FCD36-8930-4D54-B515-AD4DD2F91FBF}" type="CATEGORYNAME">
                      <a:rPr lang="en-US"/>
                      <a:pPr/>
                      <a:t>[CATEGORY NAME]</a:t>
                    </a:fld>
                    <a:r>
                      <a:rPr lang="en-US" baseline="0" dirty="0"/>
                      <a:t> </a:t>
                    </a:r>
                    <a:fld id="{EFD02401-9AD1-44AC-BB07-CA62E5CF70DC}" type="VALUE">
                      <a:rPr lang="en-US" baseline="0"/>
                      <a:pPr/>
                      <a:t>[VALUE]</a:t>
                    </a:fld>
                    <a:r>
                      <a:rPr lang="en-US" baseline="0" dirty="0"/>
                      <a:t> 50%</a:t>
                    </a:r>
                  </a:p>
                </c:rich>
              </c:tx>
              <c:dLblPos val="bestFit"/>
              <c:showLegendKey val="0"/>
              <c:showVal val="1"/>
              <c:showCatName val="1"/>
              <c:showSerName val="1"/>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710A-437C-B8D4-4334C6FA0423}"/>
                </c:ext>
              </c:extLst>
            </c:dLbl>
            <c:dLbl>
              <c:idx val="1"/>
              <c:layout>
                <c:manualLayout>
                  <c:x val="9.6560470990385311E-2"/>
                  <c:y val="0.10819068234938002"/>
                </c:manualLayout>
              </c:layout>
              <c:tx>
                <c:rich>
                  <a:bodyPr/>
                  <a:lstStyle/>
                  <a:p>
                    <a:fld id="{76C41288-9991-4CD8-BD2C-4401B4CAB684}" type="SERIESNAME">
                      <a:rPr lang="en-US" baseline="0" smtClean="0"/>
                      <a:pPr/>
                      <a:t>[SERIES NAME]</a:t>
                    </a:fld>
                    <a:r>
                      <a:rPr lang="en-US" baseline="0" dirty="0"/>
                      <a:t> </a:t>
                    </a:r>
                    <a:fld id="{A661E0FA-9295-41D7-AFC9-14B80A625C47}" type="CATEGORYNAME">
                      <a:rPr lang="en-US" baseline="0" dirty="0"/>
                      <a:pPr/>
                      <a:t>[CATEGORY NAME]</a:t>
                    </a:fld>
                    <a:r>
                      <a:rPr lang="en-US" baseline="0" dirty="0"/>
                      <a:t> </a:t>
                    </a:r>
                    <a:fld id="{7B331625-710A-4764-A2CF-DE9E4EEFA0F3}" type="VALUE">
                      <a:rPr lang="en-US" baseline="0" dirty="0"/>
                      <a:pPr/>
                      <a:t>[VALUE]</a:t>
                    </a:fld>
                    <a:r>
                      <a:rPr lang="en-US" baseline="0" dirty="0"/>
                      <a:t> </a:t>
                    </a:r>
                    <a:fld id="{32E62D81-275E-4975-8666-D146FF0CE66F}" type="PERCENTAGE">
                      <a:rPr lang="en-US" baseline="0" dirty="0"/>
                      <a:pPr/>
                      <a:t>[PERCENTAGE]</a:t>
                    </a:fld>
                    <a:endParaRPr lang="en-US" baseline="0" dirty="0"/>
                  </a:p>
                </c:rich>
              </c:tx>
              <c:dLblPos val="bestFit"/>
              <c:showLegendKey val="0"/>
              <c:showVal val="1"/>
              <c:showCatName val="1"/>
              <c:showSerName val="1"/>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710A-437C-B8D4-4334C6FA0423}"/>
                </c:ext>
              </c:extLst>
            </c:dLbl>
            <c:dLbl>
              <c:idx val="2"/>
              <c:tx>
                <c:rich>
                  <a:bodyPr/>
                  <a:lstStyle/>
                  <a:p>
                    <a:r>
                      <a:rPr lang="en-US" baseline="0" dirty="0"/>
                      <a:t> </a:t>
                    </a:r>
                    <a:fld id="{70846489-1CCC-4A3D-8C3C-9E19E417BE27}" type="CATEGORYNAME">
                      <a:rPr lang="en-US" baseline="0"/>
                      <a:pPr/>
                      <a:t>[CATEGORY NAME]</a:t>
                    </a:fld>
                    <a:r>
                      <a:rPr lang="en-US" baseline="0" dirty="0"/>
                      <a:t> </a:t>
                    </a:r>
                    <a:fld id="{194DF809-04F0-4E8E-9D40-EA3F22655A2F}" type="VALUE">
                      <a:rPr lang="en-US" baseline="0"/>
                      <a:pPr/>
                      <a:t>[VALUE]</a:t>
                    </a:fld>
                    <a:r>
                      <a:rPr lang="en-US" baseline="0" dirty="0"/>
                      <a:t> </a:t>
                    </a:r>
                    <a:fld id="{B655D984-E459-4FDD-AEC0-E3BAFA88474C}" type="PERCENTAGE">
                      <a:rPr lang="en-US" baseline="0"/>
                      <a:pPr/>
                      <a:t>[PERCENTAGE]</a:t>
                    </a:fld>
                    <a:endParaRPr lang="en-US" baseline="0" dirty="0"/>
                  </a:p>
                </c:rich>
              </c:tx>
              <c:dLblPos val="bestFit"/>
              <c:showLegendKey val="0"/>
              <c:showVal val="1"/>
              <c:showCatName val="1"/>
              <c:showSerName val="1"/>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710A-437C-B8D4-4334C6FA0423}"/>
                </c:ext>
              </c:extLst>
            </c:dLbl>
            <c:dLbl>
              <c:idx val="3"/>
              <c:layout>
                <c:manualLayout>
                  <c:x val="4.2643045670552666E-2"/>
                  <c:y val="-6.9707557210847537E-2"/>
                </c:manualLayout>
              </c:layout>
              <c:tx>
                <c:rich>
                  <a:bodyPr/>
                  <a:lstStyle/>
                  <a:p>
                    <a:fld id="{E206FF8C-BDDF-4833-97EC-4739D593AEDF}" type="CATEGORYNAME">
                      <a:rPr lang="en-US" smtClean="0"/>
                      <a:pPr/>
                      <a:t>[CATEGORY NAME]</a:t>
                    </a:fld>
                    <a:fld id="{2471B916-7687-4F7E-8033-12FF5DFAE12C}" type="VALUE">
                      <a:rPr lang="en-US" smtClean="0"/>
                      <a:pPr/>
                      <a:t>[VALUE]</a:t>
                    </a:fld>
                    <a:endParaRPr lang="en-US" dirty="0"/>
                  </a:p>
                  <a:p>
                    <a:fld id="{0A3BD804-8E56-49FE-8D27-29617907E93E}" type="PERCENTAGE">
                      <a:rPr lang="en-US" smtClean="0"/>
                      <a:pPr/>
                      <a:t>[PERCENTAGE]</a:t>
                    </a:fld>
                    <a:endParaRPr lang="en-US"/>
                  </a:p>
                </c:rich>
              </c:tx>
              <c:dLblPos val="bestFit"/>
              <c:showLegendKey val="0"/>
              <c:showVal val="1"/>
              <c:showCatName val="1"/>
              <c:showSerName val="1"/>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710A-437C-B8D4-4334C6FA0423}"/>
                </c:ext>
              </c:extLst>
            </c:dLbl>
            <c:dLbl>
              <c:idx val="4"/>
              <c:dLblPos val="bestFit"/>
              <c:showLegendKey val="0"/>
              <c:showVal val="0"/>
              <c:showCatName val="1"/>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10A-437C-B8D4-4334C6FA0423}"/>
                </c:ext>
              </c:extLst>
            </c:dLbl>
            <c:spPr>
              <a:noFill/>
              <a:ln w="25431">
                <a:noFill/>
              </a:ln>
            </c:spPr>
            <c:txPr>
              <a:bodyPr anchor="ctr" anchorCtr="1"/>
              <a:lstStyle/>
              <a:p>
                <a:pPr>
                  <a:defRPr sz="1600" b="1" i="0" u="none" strike="noStrike" baseline="0">
                    <a:solidFill>
                      <a:schemeClr val="bg1"/>
                    </a:solidFill>
                    <a:latin typeface="Arial"/>
                    <a:ea typeface="Arial"/>
                    <a:cs typeface="Arial"/>
                  </a:defRPr>
                </a:pPr>
                <a:endParaRPr lang="en-US"/>
              </a:p>
            </c:txPr>
            <c:dLblPos val="bestFit"/>
            <c:showLegendKey val="0"/>
            <c:showVal val="1"/>
            <c:showCatName val="1"/>
            <c:showSerName val="1"/>
            <c:showPercent val="1"/>
            <c:showBubbleSize val="0"/>
            <c:separator> </c:separator>
            <c:showLeaderLines val="1"/>
            <c:leaderLines>
              <c:spPr>
                <a:ln>
                  <a:solidFill>
                    <a:schemeClr val="bg1"/>
                  </a:solidFill>
                </a:ln>
              </c:spPr>
            </c:leaderLines>
            <c:extLst>
              <c:ext xmlns:c15="http://schemas.microsoft.com/office/drawing/2012/chart" uri="{CE6537A1-D6FC-4f65-9D91-7224C49458BB}">
                <c15:showDataLabelsRange val="1"/>
              </c:ext>
            </c:extLst>
          </c:dLbls>
          <c:cat>
            <c:strRef>
              <c:f>Sheet1!$B$1:$E$1</c:f>
              <c:strCache>
                <c:ptCount val="4"/>
                <c:pt idx="0">
                  <c:v>State General</c:v>
                </c:pt>
                <c:pt idx="1">
                  <c:v>Grants &amp; Contracts</c:v>
                </c:pt>
                <c:pt idx="2">
                  <c:v>Federal</c:v>
                </c:pt>
                <c:pt idx="3">
                  <c:v>County</c:v>
                </c:pt>
              </c:strCache>
            </c:strRef>
          </c:cat>
          <c:val>
            <c:numRef>
              <c:f>Sheet1!$B$2:$E$2</c:f>
              <c:numCache>
                <c:formatCode>_("$"* #,##0_);_("$"* \(#,##0\);_("$"* "-"??_);_(@_)</c:formatCode>
                <c:ptCount val="4"/>
                <c:pt idx="0">
                  <c:v>14809987</c:v>
                </c:pt>
                <c:pt idx="1">
                  <c:v>4188576</c:v>
                </c:pt>
                <c:pt idx="2">
                  <c:v>3813798</c:v>
                </c:pt>
                <c:pt idx="3">
                  <c:v>6340604</c:v>
                </c:pt>
              </c:numCache>
            </c:numRef>
          </c:val>
          <c:extLst>
            <c:ext xmlns:c15="http://schemas.microsoft.com/office/drawing/2012/chart" uri="{02D57815-91ED-43cb-92C2-25804820EDAC}">
              <c15:datalabelsRange>
                <c15:f>Sheet1!$B$2:$E$2</c15:f>
                <c15:dlblRangeCache>
                  <c:ptCount val="4"/>
                  <c:pt idx="0">
                    <c:v> $14,809,987 </c:v>
                  </c:pt>
                  <c:pt idx="1">
                    <c:v> $4,188,576 </c:v>
                  </c:pt>
                  <c:pt idx="2">
                    <c:v> $3,813,798 </c:v>
                  </c:pt>
                  <c:pt idx="3">
                    <c:v> $6,340,604 </c:v>
                  </c:pt>
                </c15:dlblRangeCache>
              </c15:datalabelsRange>
            </c:ext>
            <c:ext xmlns:c16="http://schemas.microsoft.com/office/drawing/2014/chart" uri="{C3380CC4-5D6E-409C-BE32-E72D297353CC}">
              <c16:uniqueId val="{0000000A-710A-437C-B8D4-4334C6FA0423}"/>
            </c:ext>
          </c:extLst>
        </c:ser>
        <c:dLbls>
          <c:showLegendKey val="0"/>
          <c:showVal val="0"/>
          <c:showCatName val="1"/>
          <c:showSerName val="0"/>
          <c:showPercent val="0"/>
          <c:showBubbleSize val="0"/>
          <c:showLeaderLines val="1"/>
        </c:dLbls>
      </c:pie3DChart>
      <c:spPr>
        <a:noFill/>
        <a:ln w="25431">
          <a:noFill/>
        </a:ln>
      </c:spPr>
    </c:plotArea>
    <c:plotVisOnly val="1"/>
    <c:dispBlanksAs val="zero"/>
    <c:showDLblsOverMax val="0"/>
  </c:chart>
  <c:spPr>
    <a:noFill/>
    <a:ln>
      <a:noFill/>
    </a:ln>
  </c:spPr>
  <c:txPr>
    <a:bodyPr/>
    <a:lstStyle/>
    <a:p>
      <a:pPr>
        <a:defRPr sz="180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3037840" cy="465221"/>
          </a:xfrm>
          <a:prstGeom prst="rect">
            <a:avLst/>
          </a:prstGeom>
          <a:noFill/>
          <a:ln w="9525">
            <a:noFill/>
            <a:miter lim="800000"/>
            <a:headEnd/>
            <a:tailEnd/>
          </a:ln>
          <a:effectLst/>
        </p:spPr>
        <p:txBody>
          <a:bodyPr vert="horz" wrap="square" lIns="92177" tIns="46089" rIns="92177" bIns="46089" numCol="1" anchor="t" anchorCtr="0" compatLnSpc="1">
            <a:prstTxWarp prst="textNoShape">
              <a:avLst/>
            </a:prstTxWarp>
          </a:bodyPr>
          <a:lstStyle>
            <a:lvl1pPr defTabSz="922125">
              <a:defRPr sz="1200"/>
            </a:lvl1pPr>
          </a:lstStyle>
          <a:p>
            <a:endParaRPr lang="en-US" dirty="0"/>
          </a:p>
        </p:txBody>
      </p:sp>
      <p:sp>
        <p:nvSpPr>
          <p:cNvPr id="66563" name="Rectangle 3"/>
          <p:cNvSpPr>
            <a:spLocks noGrp="1" noChangeArrowheads="1"/>
          </p:cNvSpPr>
          <p:nvPr>
            <p:ph type="dt" sz="quarter" idx="1"/>
          </p:nvPr>
        </p:nvSpPr>
        <p:spPr bwMode="auto">
          <a:xfrm>
            <a:off x="3972560" y="1"/>
            <a:ext cx="3037840" cy="465221"/>
          </a:xfrm>
          <a:prstGeom prst="rect">
            <a:avLst/>
          </a:prstGeom>
          <a:noFill/>
          <a:ln w="9525">
            <a:noFill/>
            <a:miter lim="800000"/>
            <a:headEnd/>
            <a:tailEnd/>
          </a:ln>
          <a:effectLst/>
        </p:spPr>
        <p:txBody>
          <a:bodyPr vert="horz" wrap="square" lIns="92177" tIns="46089" rIns="92177" bIns="46089" numCol="1" anchor="t" anchorCtr="0" compatLnSpc="1">
            <a:prstTxWarp prst="textNoShape">
              <a:avLst/>
            </a:prstTxWarp>
          </a:bodyPr>
          <a:lstStyle>
            <a:lvl1pPr algn="r" defTabSz="922125">
              <a:defRPr sz="1200"/>
            </a:lvl1pPr>
          </a:lstStyle>
          <a:p>
            <a:endParaRPr lang="en-US" dirty="0"/>
          </a:p>
        </p:txBody>
      </p:sp>
      <p:sp>
        <p:nvSpPr>
          <p:cNvPr id="66564" name="Rectangle 4"/>
          <p:cNvSpPr>
            <a:spLocks noGrp="1" noChangeArrowheads="1"/>
          </p:cNvSpPr>
          <p:nvPr>
            <p:ph type="ftr" sz="quarter" idx="2"/>
          </p:nvPr>
        </p:nvSpPr>
        <p:spPr bwMode="auto">
          <a:xfrm>
            <a:off x="0" y="8831179"/>
            <a:ext cx="3037840" cy="465221"/>
          </a:xfrm>
          <a:prstGeom prst="rect">
            <a:avLst/>
          </a:prstGeom>
          <a:noFill/>
          <a:ln w="9525">
            <a:noFill/>
            <a:miter lim="800000"/>
            <a:headEnd/>
            <a:tailEnd/>
          </a:ln>
          <a:effectLst/>
        </p:spPr>
        <p:txBody>
          <a:bodyPr vert="horz" wrap="square" lIns="92177" tIns="46089" rIns="92177" bIns="46089" numCol="1" anchor="b" anchorCtr="0" compatLnSpc="1">
            <a:prstTxWarp prst="textNoShape">
              <a:avLst/>
            </a:prstTxWarp>
          </a:bodyPr>
          <a:lstStyle>
            <a:lvl1pPr defTabSz="922125">
              <a:defRPr sz="1200"/>
            </a:lvl1pPr>
          </a:lstStyle>
          <a:p>
            <a:endParaRPr lang="en-US" dirty="0"/>
          </a:p>
        </p:txBody>
      </p:sp>
      <p:sp>
        <p:nvSpPr>
          <p:cNvPr id="66565" name="Rectangle 5"/>
          <p:cNvSpPr>
            <a:spLocks noGrp="1" noChangeArrowheads="1"/>
          </p:cNvSpPr>
          <p:nvPr>
            <p:ph type="sldNum" sz="quarter" idx="3"/>
          </p:nvPr>
        </p:nvSpPr>
        <p:spPr bwMode="auto">
          <a:xfrm>
            <a:off x="3972560" y="8831179"/>
            <a:ext cx="3037840" cy="465221"/>
          </a:xfrm>
          <a:prstGeom prst="rect">
            <a:avLst/>
          </a:prstGeom>
          <a:noFill/>
          <a:ln w="9525">
            <a:noFill/>
            <a:miter lim="800000"/>
            <a:headEnd/>
            <a:tailEnd/>
          </a:ln>
          <a:effectLst/>
        </p:spPr>
        <p:txBody>
          <a:bodyPr vert="horz" wrap="square" lIns="92177" tIns="46089" rIns="92177" bIns="46089" numCol="1" anchor="b" anchorCtr="0" compatLnSpc="1">
            <a:prstTxWarp prst="textNoShape">
              <a:avLst/>
            </a:prstTxWarp>
          </a:bodyPr>
          <a:lstStyle>
            <a:lvl1pPr algn="r" defTabSz="922125">
              <a:defRPr sz="1200"/>
            </a:lvl1pPr>
          </a:lstStyle>
          <a:p>
            <a:fld id="{DC211F33-0F0A-459B-A88E-4AF16DC2CFFA}" type="slidenum">
              <a:rPr lang="en-US"/>
              <a:pPr/>
              <a:t>‹#›</a:t>
            </a:fld>
            <a:endParaRPr lang="en-US" dirty="0"/>
          </a:p>
        </p:txBody>
      </p:sp>
    </p:spTree>
    <p:extLst>
      <p:ext uri="{BB962C8B-B14F-4D97-AF65-F5344CB8AC3E}">
        <p14:creationId xmlns:p14="http://schemas.microsoft.com/office/powerpoint/2010/main" val="114610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826"/>
          </a:xfrm>
          <a:prstGeom prst="rect">
            <a:avLst/>
          </a:prstGeom>
        </p:spPr>
        <p:txBody>
          <a:bodyPr vert="horz" lIns="92857" tIns="46429" rIns="92857" bIns="4642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826"/>
          </a:xfrm>
          <a:prstGeom prst="rect">
            <a:avLst/>
          </a:prstGeom>
        </p:spPr>
        <p:txBody>
          <a:bodyPr vert="horz" lIns="92857" tIns="46429" rIns="92857" bIns="46429" rtlCol="0"/>
          <a:lstStyle>
            <a:lvl1pPr algn="r">
              <a:defRPr sz="1200"/>
            </a:lvl1pPr>
          </a:lstStyle>
          <a:p>
            <a:fld id="{4E8209CA-105A-45EE-8FE4-2E056BE27BEA}" type="datetimeFigureOut">
              <a:rPr lang="en-US" smtClean="0"/>
              <a:t>7/5/2023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857" tIns="46429" rIns="92857" bIns="46429" rtlCol="0" anchor="ctr"/>
          <a:lstStyle/>
          <a:p>
            <a:endParaRPr lang="en-US" dirty="0"/>
          </a:p>
        </p:txBody>
      </p:sp>
      <p:sp>
        <p:nvSpPr>
          <p:cNvPr id="5" name="Notes Placeholder 4"/>
          <p:cNvSpPr>
            <a:spLocks noGrp="1"/>
          </p:cNvSpPr>
          <p:nvPr>
            <p:ph type="body" sz="quarter" idx="3"/>
          </p:nvPr>
        </p:nvSpPr>
        <p:spPr>
          <a:xfrm>
            <a:off x="701040" y="4474144"/>
            <a:ext cx="5608320" cy="3660808"/>
          </a:xfrm>
          <a:prstGeom prst="rect">
            <a:avLst/>
          </a:prstGeom>
        </p:spPr>
        <p:txBody>
          <a:bodyPr vert="horz" lIns="92857" tIns="46429" rIns="92857" bIns="4642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5"/>
            <a:ext cx="3037840" cy="466826"/>
          </a:xfrm>
          <a:prstGeom prst="rect">
            <a:avLst/>
          </a:prstGeom>
        </p:spPr>
        <p:txBody>
          <a:bodyPr vert="horz" lIns="92857" tIns="46429" rIns="92857" bIns="464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575"/>
            <a:ext cx="3037840" cy="466826"/>
          </a:xfrm>
          <a:prstGeom prst="rect">
            <a:avLst/>
          </a:prstGeom>
        </p:spPr>
        <p:txBody>
          <a:bodyPr vert="horz" lIns="92857" tIns="46429" rIns="92857" bIns="46429" rtlCol="0" anchor="b"/>
          <a:lstStyle>
            <a:lvl1pPr algn="r">
              <a:defRPr sz="1200"/>
            </a:lvl1pPr>
          </a:lstStyle>
          <a:p>
            <a:fld id="{ED8DFDA4-CD8A-443E-888B-FE6EAD728BFE}" type="slidenum">
              <a:rPr lang="en-US" smtClean="0"/>
              <a:t>‹#›</a:t>
            </a:fld>
            <a:endParaRPr lang="en-US" dirty="0"/>
          </a:p>
        </p:txBody>
      </p:sp>
    </p:spTree>
    <p:extLst>
      <p:ext uri="{BB962C8B-B14F-4D97-AF65-F5344CB8AC3E}">
        <p14:creationId xmlns:p14="http://schemas.microsoft.com/office/powerpoint/2010/main" val="4095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103613B-C82B-44A9-B734-A67B234337A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52FC9CE-E747-414A-81CE-D9846503EF3C}"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D4D95E-EF03-44EB-A158-2388422D98D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2E389680-9494-4196-9D6A-84D4930FE3DA}"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905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B0EEF10-6D6C-46FA-8C01-9B6AE820C68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FEE8E5-C9B6-4B18-8799-7DE285FB489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005A486-75C2-4BE7-9345-A12B930CE66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567EB0B-E7D6-489C-831D-FE0A47E8AB9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624A28C-4867-46CF-A666-AF3A697AF26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E389680-9494-4196-9D6A-84D4930FE3D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EE7DF02-7104-4961-9293-0A6B4F60FE4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413676E-4B31-44C7-807A-ECEB0A8CB52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381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D07F7717-27F2-40FA-B394-60F5E0D57A9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4381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D07F7717-27F2-40FA-B394-60F5E0D57A9E}" type="slidenum">
              <a:rPr lang="en-US">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254732344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Line 6"/>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106" name="Line 10"/>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107" name="Rectangle 11"/>
          <p:cNvSpPr>
            <a:spLocks noChangeArrowheads="1"/>
          </p:cNvSpPr>
          <p:nvPr/>
        </p:nvSpPr>
        <p:spPr bwMode="auto">
          <a:xfrm>
            <a:off x="838200" y="2971800"/>
            <a:ext cx="7721600" cy="1143000"/>
          </a:xfrm>
          <a:prstGeom prst="rect">
            <a:avLst/>
          </a:prstGeom>
          <a:noFill/>
          <a:ln w="9525">
            <a:noFill/>
            <a:miter lim="800000"/>
            <a:headEnd/>
            <a:tailEnd/>
          </a:ln>
        </p:spPr>
        <p:txBody>
          <a:bodyPr anchor="b"/>
          <a:lstStyle/>
          <a:p>
            <a:pPr eaLnBrk="0" hangingPunct="0"/>
            <a:r>
              <a:rPr kumimoji="1" lang="en-US" sz="9600" dirty="0">
                <a:latin typeface="Arial Black" pitchFamily="34" charset="0"/>
              </a:rPr>
              <a:t>SBARE –</a:t>
            </a:r>
            <a:r>
              <a:rPr kumimoji="1" lang="en-US" sz="6000" dirty="0">
                <a:latin typeface="Arial Black" pitchFamily="34" charset="0"/>
              </a:rPr>
              <a:t> </a:t>
            </a:r>
          </a:p>
          <a:p>
            <a:pPr eaLnBrk="0" hangingPunct="0"/>
            <a:r>
              <a:rPr kumimoji="1" lang="en-US" sz="4000" dirty="0">
                <a:solidFill>
                  <a:srgbClr val="FCD512"/>
                </a:solidFill>
                <a:latin typeface="Arial Black" pitchFamily="34" charset="0"/>
              </a:rPr>
              <a:t>who we are </a:t>
            </a:r>
          </a:p>
          <a:p>
            <a:pPr eaLnBrk="0" hangingPunct="0"/>
            <a:r>
              <a:rPr kumimoji="1" lang="en-US" sz="4000" dirty="0">
                <a:solidFill>
                  <a:srgbClr val="FCD512"/>
                </a:solidFill>
                <a:latin typeface="Arial Black" pitchFamily="34" charset="0"/>
              </a:rPr>
              <a:t>and what we do</a:t>
            </a:r>
          </a:p>
        </p:txBody>
      </p:sp>
      <p:sp>
        <p:nvSpPr>
          <p:cNvPr id="4108" name="Rectangle 12"/>
          <p:cNvSpPr>
            <a:spLocks noChangeArrowheads="1"/>
          </p:cNvSpPr>
          <p:nvPr/>
        </p:nvSpPr>
        <p:spPr bwMode="auto">
          <a:xfrm>
            <a:off x="685800" y="5410200"/>
            <a:ext cx="7729538" cy="609600"/>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Monotype Sorts" pitchFamily="2" charset="2"/>
              <a:buNone/>
            </a:pPr>
            <a:r>
              <a:rPr kumimoji="1" lang="en-US" sz="3600" dirty="0">
                <a:solidFill>
                  <a:schemeClr val="bg1"/>
                </a:solidFill>
              </a:rPr>
              <a:t>	</a:t>
            </a:r>
            <a:r>
              <a:rPr kumimoji="1" lang="en-US" dirty="0"/>
              <a:t>State Board of Agricultural Research and Education</a:t>
            </a:r>
          </a:p>
        </p:txBody>
      </p:sp>
      <p:sp>
        <p:nvSpPr>
          <p:cNvPr id="4109" name="Text Box 13"/>
          <p:cNvSpPr txBox="1">
            <a:spLocks noChangeArrowheads="1"/>
          </p:cNvSpPr>
          <p:nvPr/>
        </p:nvSpPr>
        <p:spPr bwMode="auto">
          <a:xfrm>
            <a:off x="7669530" y="6431280"/>
            <a:ext cx="1657350" cy="307777"/>
          </a:xfrm>
          <a:prstGeom prst="rect">
            <a:avLst/>
          </a:prstGeom>
          <a:noFill/>
          <a:ln w="9525">
            <a:noFill/>
            <a:miter lim="800000"/>
            <a:headEnd/>
            <a:tailEnd/>
          </a:ln>
          <a:effectLst/>
        </p:spPr>
        <p:txBody>
          <a:bodyPr>
            <a:spAutoFit/>
          </a:bodyPr>
          <a:lstStyle/>
          <a:p>
            <a:pPr eaLnBrk="0" hangingPunct="0"/>
            <a:r>
              <a:rPr lang="en-US" sz="1400" b="1" dirty="0"/>
              <a:t>   July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0" y="6353784"/>
            <a:ext cx="9144000" cy="0"/>
          </a:xfrm>
          <a:prstGeom prst="line">
            <a:avLst/>
          </a:prstGeom>
          <a:noFill/>
          <a:ln w="1016000">
            <a:solidFill>
              <a:srgbClr val="FCD512"/>
            </a:solidFill>
            <a:round/>
            <a:headEnd/>
            <a:tailEnd/>
          </a:ln>
          <a:effectLst/>
        </p:spPr>
        <p:txBody>
          <a:bodyPr/>
          <a:lstStyle/>
          <a:p>
            <a:endParaRPr lang="en-US" dirty="0"/>
          </a:p>
        </p:txBody>
      </p:sp>
      <p:sp>
        <p:nvSpPr>
          <p:cNvPr id="25603" name="Line 3"/>
          <p:cNvSpPr>
            <a:spLocks noChangeShapeType="1"/>
          </p:cNvSpPr>
          <p:nvPr/>
        </p:nvSpPr>
        <p:spPr bwMode="auto">
          <a:xfrm>
            <a:off x="0" y="488950"/>
            <a:ext cx="9144000" cy="0"/>
          </a:xfrm>
          <a:prstGeom prst="line">
            <a:avLst/>
          </a:prstGeom>
          <a:noFill/>
          <a:ln w="1016000">
            <a:solidFill>
              <a:srgbClr val="FCD512"/>
            </a:solidFill>
            <a:round/>
            <a:headEnd/>
            <a:tailEnd/>
          </a:ln>
          <a:effectLst/>
        </p:spPr>
        <p:txBody>
          <a:bodyPr/>
          <a:lstStyle/>
          <a:p>
            <a:endParaRPr lang="en-US" dirty="0"/>
          </a:p>
        </p:txBody>
      </p:sp>
      <p:sp>
        <p:nvSpPr>
          <p:cNvPr id="25605" name="Rectangle 5"/>
          <p:cNvSpPr>
            <a:spLocks noChangeArrowheads="1"/>
          </p:cNvSpPr>
          <p:nvPr/>
        </p:nvSpPr>
        <p:spPr bwMode="auto">
          <a:xfrm>
            <a:off x="6248400" y="5895975"/>
            <a:ext cx="2557463" cy="838200"/>
          </a:xfrm>
          <a:prstGeom prst="rect">
            <a:avLst/>
          </a:prstGeom>
          <a:noFill/>
          <a:ln w="9525">
            <a:noFill/>
            <a:miter lim="800000"/>
            <a:headEnd/>
            <a:tailEnd/>
          </a:ln>
        </p:spPr>
        <p:txBody>
          <a:bodyPr anchor="b"/>
          <a:lstStyle/>
          <a:p>
            <a:pPr eaLnBrk="0" hangingPunct="0"/>
            <a:r>
              <a:rPr kumimoji="1" lang="en-US" sz="4400" dirty="0">
                <a:solidFill>
                  <a:srgbClr val="14381A"/>
                </a:solidFill>
                <a:latin typeface="Arial Black" pitchFamily="34" charset="0"/>
              </a:rPr>
              <a:t>SBARE</a:t>
            </a:r>
          </a:p>
        </p:txBody>
      </p:sp>
      <p:sp>
        <p:nvSpPr>
          <p:cNvPr id="25607" name="Rectangle 7"/>
          <p:cNvSpPr>
            <a:spLocks noChangeArrowheads="1"/>
          </p:cNvSpPr>
          <p:nvPr/>
        </p:nvSpPr>
        <p:spPr bwMode="auto">
          <a:xfrm>
            <a:off x="762000" y="2438400"/>
            <a:ext cx="7170738" cy="838200"/>
          </a:xfrm>
          <a:prstGeom prst="rect">
            <a:avLst/>
          </a:prstGeom>
          <a:noFill/>
          <a:ln w="9525">
            <a:noFill/>
            <a:miter lim="800000"/>
            <a:headEnd/>
            <a:tailEnd/>
          </a:ln>
        </p:spPr>
        <p:txBody>
          <a:bodyPr anchor="b"/>
          <a:lstStyle/>
          <a:p>
            <a:pPr eaLnBrk="0" hangingPunct="0"/>
            <a:r>
              <a:rPr kumimoji="1" lang="en-US" sz="4400" dirty="0">
                <a:latin typeface="Arial Black" pitchFamily="34" charset="0"/>
              </a:rPr>
              <a:t>Learn more about SBARE</a:t>
            </a:r>
          </a:p>
        </p:txBody>
      </p:sp>
      <p:sp>
        <p:nvSpPr>
          <p:cNvPr id="25608" name="Text Box 8"/>
          <p:cNvSpPr txBox="1">
            <a:spLocks noChangeArrowheads="1"/>
          </p:cNvSpPr>
          <p:nvPr/>
        </p:nvSpPr>
        <p:spPr bwMode="auto">
          <a:xfrm>
            <a:off x="1295400" y="3854450"/>
            <a:ext cx="6934200" cy="641350"/>
          </a:xfrm>
          <a:prstGeom prst="rect">
            <a:avLst/>
          </a:prstGeom>
          <a:noFill/>
          <a:ln w="9525">
            <a:noFill/>
            <a:miter lim="800000"/>
            <a:headEnd/>
            <a:tailEnd/>
          </a:ln>
          <a:effectLst/>
        </p:spPr>
        <p:txBody>
          <a:bodyPr>
            <a:spAutoFit/>
          </a:bodyPr>
          <a:lstStyle/>
          <a:p>
            <a:pPr eaLnBrk="0" hangingPunct="0"/>
            <a:r>
              <a:rPr lang="en-US" sz="3600" dirty="0"/>
              <a:t>www.ndsu.edu/vpag/sbare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39939"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39942" name="Text Box 6"/>
          <p:cNvSpPr txBox="1">
            <a:spLocks noChangeArrowheads="1"/>
          </p:cNvSpPr>
          <p:nvPr/>
        </p:nvSpPr>
        <p:spPr bwMode="auto">
          <a:xfrm>
            <a:off x="695325" y="1828800"/>
            <a:ext cx="3514360" cy="461665"/>
          </a:xfrm>
          <a:prstGeom prst="rect">
            <a:avLst/>
          </a:prstGeom>
          <a:noFill/>
          <a:ln w="9525">
            <a:noFill/>
            <a:miter lim="800000"/>
            <a:headEnd/>
            <a:tailEnd/>
          </a:ln>
          <a:effectLst/>
        </p:spPr>
        <p:txBody>
          <a:bodyPr wrap="none">
            <a:spAutoFit/>
          </a:bodyPr>
          <a:lstStyle/>
          <a:p>
            <a:pPr eaLnBrk="0" hangingPunct="0"/>
            <a:r>
              <a:rPr lang="en-US" dirty="0"/>
              <a:t>Dr. Greg Lardy, Director</a:t>
            </a:r>
          </a:p>
        </p:txBody>
      </p:sp>
      <p:sp>
        <p:nvSpPr>
          <p:cNvPr id="39943" name="Text Box 7"/>
          <p:cNvSpPr txBox="1">
            <a:spLocks noChangeArrowheads="1"/>
          </p:cNvSpPr>
          <p:nvPr/>
        </p:nvSpPr>
        <p:spPr bwMode="auto">
          <a:xfrm>
            <a:off x="685800" y="2667000"/>
            <a:ext cx="7734300" cy="2647950"/>
          </a:xfrm>
          <a:prstGeom prst="rect">
            <a:avLst/>
          </a:prstGeom>
          <a:noFill/>
          <a:ln w="9525">
            <a:noFill/>
            <a:miter lim="800000"/>
            <a:headEnd/>
            <a:tailEnd/>
          </a:ln>
          <a:effectLst/>
        </p:spPr>
        <p:txBody>
          <a:bodyPr>
            <a:spAutoFit/>
          </a:bodyPr>
          <a:lstStyle/>
          <a:p>
            <a:pPr eaLnBrk="0" hangingPunct="0">
              <a:buClr>
                <a:srgbClr val="FCD512"/>
              </a:buClr>
              <a:buFontTx/>
              <a:buChar char="•"/>
            </a:pPr>
            <a:r>
              <a:rPr lang="en-US" sz="2200" dirty="0">
                <a:solidFill>
                  <a:schemeClr val="bg1"/>
                </a:solidFill>
              </a:rPr>
              <a:t> </a:t>
            </a:r>
            <a:r>
              <a:rPr lang="en-US" dirty="0"/>
              <a:t>Develop and disseminate technology important to</a:t>
            </a:r>
          </a:p>
          <a:p>
            <a:pPr eaLnBrk="0" hangingPunct="0">
              <a:buClr>
                <a:srgbClr val="FCD512"/>
              </a:buClr>
            </a:pPr>
            <a:r>
              <a:rPr lang="en-US" dirty="0"/>
              <a:t>  the production and utilization of food, feed, fiber and</a:t>
            </a:r>
          </a:p>
          <a:p>
            <a:pPr eaLnBrk="0" hangingPunct="0">
              <a:buClr>
                <a:srgbClr val="FCD512"/>
              </a:buClr>
            </a:pPr>
            <a:r>
              <a:rPr lang="en-US" dirty="0"/>
              <a:t>  fuel from crop and livestock enterprises</a:t>
            </a:r>
          </a:p>
          <a:p>
            <a:pPr eaLnBrk="0" hangingPunct="0">
              <a:buClr>
                <a:srgbClr val="FCD512"/>
              </a:buClr>
            </a:pPr>
            <a:endParaRPr lang="en-US" dirty="0"/>
          </a:p>
          <a:p>
            <a:pPr eaLnBrk="0" hangingPunct="0">
              <a:buClr>
                <a:srgbClr val="FCD512"/>
              </a:buClr>
              <a:buFontTx/>
              <a:buChar char="•"/>
            </a:pPr>
            <a:r>
              <a:rPr lang="en-US" dirty="0"/>
              <a:t> Its research enhances the quality of life, sustainability</a:t>
            </a:r>
          </a:p>
          <a:p>
            <a:pPr eaLnBrk="0" hangingPunct="0">
              <a:buClr>
                <a:srgbClr val="FCD512"/>
              </a:buClr>
            </a:pPr>
            <a:r>
              <a:rPr lang="en-US" dirty="0"/>
              <a:t>  of production and protection of the environment</a:t>
            </a:r>
          </a:p>
          <a:p>
            <a:pPr eaLnBrk="0" hangingPunct="0">
              <a:buFontTx/>
              <a:buChar char="•"/>
            </a:pPr>
            <a:endParaRPr lang="en-US" dirty="0"/>
          </a:p>
        </p:txBody>
      </p:sp>
      <p:sp>
        <p:nvSpPr>
          <p:cNvPr id="8" name="Rectangle 5"/>
          <p:cNvSpPr>
            <a:spLocks noChangeArrowheads="1"/>
          </p:cNvSpPr>
          <p:nvPr/>
        </p:nvSpPr>
        <p:spPr bwMode="auto">
          <a:xfrm>
            <a:off x="685800" y="762000"/>
            <a:ext cx="7391400"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 </a:t>
            </a:r>
            <a:r>
              <a:rPr kumimoji="1" lang="en-US" sz="3000" dirty="0">
                <a:solidFill>
                  <a:srgbClr val="FCD512"/>
                </a:solidFill>
                <a:latin typeface="Arial Black" pitchFamily="34" charset="0"/>
              </a:rPr>
              <a:t>(NDAES)</a:t>
            </a:r>
          </a:p>
        </p:txBody>
      </p:sp>
      <p:sp>
        <p:nvSpPr>
          <p:cNvPr id="9"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7107"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7112" name="Text Box 8"/>
          <p:cNvSpPr txBox="1">
            <a:spLocks noChangeArrowheads="1"/>
          </p:cNvSpPr>
          <p:nvPr/>
        </p:nvSpPr>
        <p:spPr bwMode="auto">
          <a:xfrm>
            <a:off x="723900" y="2286000"/>
            <a:ext cx="7734300" cy="3378200"/>
          </a:xfrm>
          <a:prstGeom prst="rect">
            <a:avLst/>
          </a:prstGeom>
          <a:noFill/>
          <a:ln w="9525">
            <a:noFill/>
            <a:miter lim="800000"/>
            <a:headEnd/>
            <a:tailEnd/>
          </a:ln>
          <a:effectLst/>
        </p:spPr>
        <p:txBody>
          <a:bodyPr>
            <a:spAutoFit/>
          </a:bodyPr>
          <a:lstStyle/>
          <a:p>
            <a:pPr eaLnBrk="0" hangingPunct="0">
              <a:buClr>
                <a:srgbClr val="FCD512"/>
              </a:buClr>
              <a:buFontTx/>
              <a:buChar char="•"/>
            </a:pPr>
            <a:r>
              <a:rPr lang="en-US" dirty="0">
                <a:solidFill>
                  <a:schemeClr val="bg1"/>
                </a:solidFill>
              </a:rPr>
              <a:t> </a:t>
            </a:r>
            <a:r>
              <a:rPr lang="en-US" dirty="0"/>
              <a:t>Conduct applied research through academic</a:t>
            </a:r>
          </a:p>
          <a:p>
            <a:pPr eaLnBrk="0" hangingPunct="0">
              <a:buClr>
                <a:srgbClr val="FCD512"/>
              </a:buClr>
            </a:pPr>
            <a:r>
              <a:rPr lang="en-US" dirty="0"/>
              <a:t>  departments in the College of Agriculture, Food</a:t>
            </a:r>
          </a:p>
          <a:p>
            <a:pPr eaLnBrk="0" hangingPunct="0">
              <a:buClr>
                <a:srgbClr val="FCD512"/>
              </a:buClr>
            </a:pPr>
            <a:r>
              <a:rPr lang="en-US" dirty="0"/>
              <a:t>  Systems, and Natural Resources; the seven Research</a:t>
            </a:r>
          </a:p>
          <a:p>
            <a:pPr eaLnBrk="0" hangingPunct="0">
              <a:buClr>
                <a:srgbClr val="FCD512"/>
              </a:buClr>
            </a:pPr>
            <a:r>
              <a:rPr lang="en-US" dirty="0"/>
              <a:t>  Extension Centers and the Agronomy Seed Farm</a:t>
            </a:r>
          </a:p>
          <a:p>
            <a:pPr eaLnBrk="0" hangingPunct="0">
              <a:buClr>
                <a:srgbClr val="FCD512"/>
              </a:buClr>
              <a:buFontTx/>
              <a:buChar char="•"/>
            </a:pPr>
            <a:endParaRPr lang="en-US" dirty="0"/>
          </a:p>
          <a:p>
            <a:pPr eaLnBrk="0" hangingPunct="0">
              <a:buClr>
                <a:srgbClr val="FCD512"/>
              </a:buClr>
              <a:buFontTx/>
              <a:buChar char="•"/>
            </a:pPr>
            <a:r>
              <a:rPr lang="en-US" dirty="0"/>
              <a:t> Work closely with Extension personnel to provide</a:t>
            </a:r>
          </a:p>
          <a:p>
            <a:pPr eaLnBrk="0" hangingPunct="0"/>
            <a:r>
              <a:rPr lang="en-US" dirty="0"/>
              <a:t>  scientifically-based, unbiased information that is</a:t>
            </a:r>
          </a:p>
          <a:p>
            <a:pPr eaLnBrk="0" hangingPunct="0"/>
            <a:r>
              <a:rPr lang="en-US" dirty="0"/>
              <a:t>  needed by North Dakota producers and</a:t>
            </a:r>
          </a:p>
          <a:p>
            <a:pPr eaLnBrk="0" hangingPunct="0"/>
            <a:r>
              <a:rPr lang="en-US" dirty="0"/>
              <a:t>  agribusinesses to make sound management decisions</a:t>
            </a:r>
          </a:p>
        </p:txBody>
      </p:sp>
      <p:sp>
        <p:nvSpPr>
          <p:cNvPr id="8" name="Rectangle 5"/>
          <p:cNvSpPr>
            <a:spLocks noChangeArrowheads="1"/>
          </p:cNvSpPr>
          <p:nvPr/>
        </p:nvSpPr>
        <p:spPr bwMode="auto">
          <a:xfrm>
            <a:off x="685800" y="762000"/>
            <a:ext cx="7170738"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a:t>
            </a:r>
          </a:p>
        </p:txBody>
      </p:sp>
      <p:sp>
        <p:nvSpPr>
          <p:cNvPr id="9"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53251"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3255" name="Text Box 7"/>
          <p:cNvSpPr txBox="1">
            <a:spLocks noChangeArrowheads="1"/>
          </p:cNvSpPr>
          <p:nvPr/>
        </p:nvSpPr>
        <p:spPr bwMode="auto">
          <a:xfrm>
            <a:off x="705052" y="695325"/>
            <a:ext cx="7600747" cy="400110"/>
          </a:xfrm>
          <a:prstGeom prst="rect">
            <a:avLst/>
          </a:prstGeom>
          <a:noFill/>
          <a:ln w="9525">
            <a:noFill/>
            <a:miter lim="800000"/>
            <a:headEnd/>
            <a:tailEnd/>
          </a:ln>
          <a:effectLst/>
        </p:spPr>
        <p:txBody>
          <a:bodyPr wrap="square">
            <a:spAutoFit/>
          </a:bodyPr>
          <a:lstStyle/>
          <a:p>
            <a:pPr eaLnBrk="0" hangingPunct="0"/>
            <a:r>
              <a:rPr lang="en-US" sz="2000" b="1" dirty="0"/>
              <a:t>Research Extension Centers and Agronomy Seed Farm</a:t>
            </a:r>
          </a:p>
        </p:txBody>
      </p:sp>
      <p:sp>
        <p:nvSpPr>
          <p:cNvPr id="8" name="Rectangle 5"/>
          <p:cNvSpPr>
            <a:spLocks noChangeArrowheads="1"/>
          </p:cNvSpPr>
          <p:nvPr/>
        </p:nvSpPr>
        <p:spPr bwMode="auto">
          <a:xfrm>
            <a:off x="685800" y="152400"/>
            <a:ext cx="7170738" cy="647701"/>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NDAES</a:t>
            </a:r>
          </a:p>
        </p:txBody>
      </p:sp>
      <p:sp>
        <p:nvSpPr>
          <p:cNvPr id="9"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9223" y="1143000"/>
            <a:ext cx="8073777" cy="47974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57347"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7351" name="Text Box 7"/>
          <p:cNvSpPr txBox="1">
            <a:spLocks noChangeArrowheads="1"/>
          </p:cNvSpPr>
          <p:nvPr/>
        </p:nvSpPr>
        <p:spPr bwMode="auto">
          <a:xfrm>
            <a:off x="695325" y="1981200"/>
            <a:ext cx="3575050" cy="457200"/>
          </a:xfrm>
          <a:prstGeom prst="rect">
            <a:avLst/>
          </a:prstGeom>
          <a:noFill/>
          <a:ln w="9525">
            <a:noFill/>
            <a:miter lim="800000"/>
            <a:headEnd/>
            <a:tailEnd/>
          </a:ln>
          <a:effectLst/>
        </p:spPr>
        <p:txBody>
          <a:bodyPr wrap="none">
            <a:spAutoFit/>
          </a:bodyPr>
          <a:lstStyle/>
          <a:p>
            <a:pPr eaLnBrk="0" hangingPunct="0"/>
            <a:r>
              <a:rPr lang="en-US" b="1" dirty="0"/>
              <a:t>Academic Departments</a:t>
            </a:r>
          </a:p>
        </p:txBody>
      </p:sp>
      <p:sp>
        <p:nvSpPr>
          <p:cNvPr id="57352" name="Text Box 8"/>
          <p:cNvSpPr txBox="1">
            <a:spLocks noChangeArrowheads="1"/>
          </p:cNvSpPr>
          <p:nvPr/>
        </p:nvSpPr>
        <p:spPr bwMode="auto">
          <a:xfrm>
            <a:off x="1447800" y="2590800"/>
            <a:ext cx="6629400" cy="3016210"/>
          </a:xfrm>
          <a:prstGeom prst="rect">
            <a:avLst/>
          </a:prstGeom>
          <a:noFill/>
          <a:ln w="9525">
            <a:noFill/>
            <a:miter lim="800000"/>
            <a:headEnd/>
            <a:tailEnd/>
          </a:ln>
          <a:effectLst/>
        </p:spPr>
        <p:txBody>
          <a:bodyPr wrap="square">
            <a:spAutoFit/>
          </a:bodyPr>
          <a:lstStyle/>
          <a:p>
            <a:pPr eaLnBrk="0" hangingPunct="0">
              <a:buClr>
                <a:srgbClr val="FCD512"/>
              </a:buClr>
              <a:buFontTx/>
              <a:buChar char="•"/>
            </a:pPr>
            <a:r>
              <a:rPr lang="en-US" dirty="0">
                <a:solidFill>
                  <a:schemeClr val="bg1"/>
                </a:solidFill>
              </a:rPr>
              <a:t> </a:t>
            </a:r>
            <a:r>
              <a:rPr lang="en-US" dirty="0"/>
              <a:t>Agribusiness and Applied Economics </a:t>
            </a:r>
          </a:p>
          <a:p>
            <a:pPr eaLnBrk="0" hangingPunct="0">
              <a:buClr>
                <a:srgbClr val="FCD512"/>
              </a:buClr>
              <a:buFontTx/>
              <a:buChar char="•"/>
            </a:pPr>
            <a:r>
              <a:rPr lang="en-US" dirty="0"/>
              <a:t> Agricultural and Biosystems Engineering </a:t>
            </a:r>
          </a:p>
          <a:p>
            <a:pPr eaLnBrk="0" hangingPunct="0">
              <a:buClr>
                <a:srgbClr val="FCD512"/>
              </a:buClr>
              <a:buFontTx/>
              <a:buChar char="•"/>
            </a:pPr>
            <a:r>
              <a:rPr lang="en-US" dirty="0"/>
              <a:t> Animal Sciences</a:t>
            </a:r>
          </a:p>
          <a:p>
            <a:pPr eaLnBrk="0" hangingPunct="0">
              <a:buClr>
                <a:srgbClr val="FCD512"/>
              </a:buClr>
              <a:buFontTx/>
              <a:buChar char="•"/>
            </a:pPr>
            <a:r>
              <a:rPr lang="en-US" dirty="0"/>
              <a:t> Microbiological Sciences</a:t>
            </a:r>
          </a:p>
          <a:p>
            <a:pPr eaLnBrk="0" hangingPunct="0">
              <a:buClr>
                <a:srgbClr val="FCD512"/>
              </a:buClr>
              <a:buFontTx/>
              <a:buChar char="•"/>
            </a:pPr>
            <a:r>
              <a:rPr lang="en-US" dirty="0"/>
              <a:t> Plant Pathology</a:t>
            </a:r>
          </a:p>
          <a:p>
            <a:pPr eaLnBrk="0" hangingPunct="0">
              <a:buClr>
                <a:srgbClr val="FCD512"/>
              </a:buClr>
              <a:buFontTx/>
              <a:buChar char="•"/>
            </a:pPr>
            <a:r>
              <a:rPr lang="en-US" dirty="0"/>
              <a:t> Plant Sciences</a:t>
            </a:r>
          </a:p>
          <a:p>
            <a:pPr eaLnBrk="0" hangingPunct="0">
              <a:buClr>
                <a:srgbClr val="FCD512"/>
              </a:buClr>
              <a:buFontTx/>
              <a:buChar char="•"/>
            </a:pPr>
            <a:r>
              <a:rPr lang="en-US" dirty="0"/>
              <a:t> School of Natural Resource Sciences</a:t>
            </a:r>
          </a:p>
          <a:p>
            <a:pPr eaLnBrk="0" hangingPunct="0">
              <a:buClr>
                <a:srgbClr val="FCD512"/>
              </a:buClr>
            </a:pPr>
            <a:endParaRPr lang="en-US" sz="2200" dirty="0"/>
          </a:p>
        </p:txBody>
      </p:sp>
      <p:sp>
        <p:nvSpPr>
          <p:cNvPr id="9" name="Rectangle 5"/>
          <p:cNvSpPr>
            <a:spLocks noChangeArrowheads="1"/>
          </p:cNvSpPr>
          <p:nvPr/>
        </p:nvSpPr>
        <p:spPr bwMode="auto">
          <a:xfrm>
            <a:off x="685800" y="762000"/>
            <a:ext cx="7170738"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a:t>
            </a:r>
          </a:p>
        </p:txBody>
      </p:sp>
      <p:sp>
        <p:nvSpPr>
          <p:cNvPr id="10"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56323"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6327" name="Text Box 7"/>
          <p:cNvSpPr txBox="1">
            <a:spLocks noChangeArrowheads="1"/>
          </p:cNvSpPr>
          <p:nvPr/>
        </p:nvSpPr>
        <p:spPr bwMode="auto">
          <a:xfrm>
            <a:off x="695325" y="1981200"/>
            <a:ext cx="4064000" cy="457200"/>
          </a:xfrm>
          <a:prstGeom prst="rect">
            <a:avLst/>
          </a:prstGeom>
          <a:noFill/>
          <a:ln w="9525">
            <a:noFill/>
            <a:miter lim="800000"/>
            <a:headEnd/>
            <a:tailEnd/>
          </a:ln>
          <a:effectLst/>
        </p:spPr>
        <p:txBody>
          <a:bodyPr wrap="none">
            <a:spAutoFit/>
          </a:bodyPr>
          <a:lstStyle/>
          <a:p>
            <a:pPr eaLnBrk="0" hangingPunct="0"/>
            <a:r>
              <a:rPr lang="en-US" b="1" dirty="0"/>
              <a:t>Areas of Applied Research</a:t>
            </a:r>
          </a:p>
        </p:txBody>
      </p:sp>
      <p:sp>
        <p:nvSpPr>
          <p:cNvPr id="56328" name="Text Box 8"/>
          <p:cNvSpPr txBox="1">
            <a:spLocks noChangeArrowheads="1"/>
          </p:cNvSpPr>
          <p:nvPr/>
        </p:nvSpPr>
        <p:spPr bwMode="auto">
          <a:xfrm>
            <a:off x="990600" y="2590800"/>
            <a:ext cx="7772400" cy="2800767"/>
          </a:xfrm>
          <a:prstGeom prst="rect">
            <a:avLst/>
          </a:prstGeom>
          <a:noFill/>
          <a:ln w="9525">
            <a:noFill/>
            <a:miter lim="800000"/>
            <a:headEnd/>
            <a:tailEnd/>
          </a:ln>
          <a:effectLst/>
        </p:spPr>
        <p:txBody>
          <a:bodyPr>
            <a:spAutoFit/>
          </a:bodyPr>
          <a:lstStyle/>
          <a:p>
            <a:pPr eaLnBrk="0" hangingPunct="0">
              <a:buClr>
                <a:srgbClr val="FCD512"/>
              </a:buClr>
              <a:buFontTx/>
              <a:buChar char="•"/>
            </a:pPr>
            <a:r>
              <a:rPr lang="en-US" sz="2200" dirty="0">
                <a:solidFill>
                  <a:schemeClr val="bg1"/>
                </a:solidFill>
              </a:rPr>
              <a:t> </a:t>
            </a:r>
            <a:r>
              <a:rPr lang="en-US" sz="2200" dirty="0"/>
              <a:t>Grain and livestock marketing, risk management,</a:t>
            </a:r>
          </a:p>
          <a:p>
            <a:pPr eaLnBrk="0" hangingPunct="0">
              <a:buClr>
                <a:srgbClr val="FCD512"/>
              </a:buClr>
            </a:pPr>
            <a:r>
              <a:rPr lang="en-US" sz="2200" dirty="0"/>
              <a:t>  global trade</a:t>
            </a:r>
          </a:p>
          <a:p>
            <a:pPr eaLnBrk="0" hangingPunct="0">
              <a:buClr>
                <a:srgbClr val="FCD512"/>
              </a:buClr>
              <a:buFontTx/>
              <a:buChar char="•"/>
            </a:pPr>
            <a:r>
              <a:rPr lang="en-US" sz="2200" dirty="0"/>
              <a:t> Bioprocessing, agricultural waste management, irrigation </a:t>
            </a:r>
          </a:p>
          <a:p>
            <a:pPr eaLnBrk="0" hangingPunct="0">
              <a:buClr>
                <a:srgbClr val="FCD512"/>
              </a:buClr>
            </a:pPr>
            <a:r>
              <a:rPr lang="en-US" sz="2200" dirty="0"/>
              <a:t>  systems, water management and biofuels</a:t>
            </a:r>
          </a:p>
          <a:p>
            <a:pPr eaLnBrk="0" hangingPunct="0">
              <a:buClr>
                <a:srgbClr val="FCD512"/>
              </a:buClr>
              <a:buFontTx/>
              <a:buChar char="•"/>
            </a:pPr>
            <a:r>
              <a:rPr lang="en-US" sz="2200" dirty="0"/>
              <a:t> Reproductive physiology, genetics, meat processing,</a:t>
            </a:r>
          </a:p>
          <a:p>
            <a:pPr eaLnBrk="0" hangingPunct="0">
              <a:buClr>
                <a:srgbClr val="FCD512"/>
              </a:buClr>
            </a:pPr>
            <a:r>
              <a:rPr lang="en-US" sz="2200" dirty="0"/>
              <a:t>  animal nutrition, range science, natural resource </a:t>
            </a:r>
          </a:p>
          <a:p>
            <a:pPr eaLnBrk="0" hangingPunct="0">
              <a:buClr>
                <a:srgbClr val="FCD512"/>
              </a:buClr>
            </a:pPr>
            <a:r>
              <a:rPr lang="en-US" sz="2200" dirty="0"/>
              <a:t>  management</a:t>
            </a:r>
          </a:p>
          <a:p>
            <a:pPr eaLnBrk="0" hangingPunct="0">
              <a:buClr>
                <a:srgbClr val="FCD512"/>
              </a:buClr>
              <a:buFontTx/>
              <a:buChar char="•"/>
            </a:pPr>
            <a:r>
              <a:rPr lang="en-US" sz="2200" dirty="0"/>
              <a:t> Insect pest management ecology</a:t>
            </a:r>
          </a:p>
        </p:txBody>
      </p:sp>
      <p:sp>
        <p:nvSpPr>
          <p:cNvPr id="9" name="Rectangle 5"/>
          <p:cNvSpPr>
            <a:spLocks noChangeArrowheads="1"/>
          </p:cNvSpPr>
          <p:nvPr/>
        </p:nvSpPr>
        <p:spPr bwMode="auto">
          <a:xfrm>
            <a:off x="685800" y="762000"/>
            <a:ext cx="7170738"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a:t>
            </a:r>
          </a:p>
        </p:txBody>
      </p:sp>
      <p:sp>
        <p:nvSpPr>
          <p:cNvPr id="10"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55299"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5303" name="Text Box 7"/>
          <p:cNvSpPr txBox="1">
            <a:spLocks noChangeArrowheads="1"/>
          </p:cNvSpPr>
          <p:nvPr/>
        </p:nvSpPr>
        <p:spPr bwMode="auto">
          <a:xfrm>
            <a:off x="695325" y="1981200"/>
            <a:ext cx="4064000" cy="457200"/>
          </a:xfrm>
          <a:prstGeom prst="rect">
            <a:avLst/>
          </a:prstGeom>
          <a:noFill/>
          <a:ln w="9525">
            <a:noFill/>
            <a:miter lim="800000"/>
            <a:headEnd/>
            <a:tailEnd/>
          </a:ln>
          <a:effectLst/>
        </p:spPr>
        <p:txBody>
          <a:bodyPr wrap="none">
            <a:spAutoFit/>
          </a:bodyPr>
          <a:lstStyle/>
          <a:p>
            <a:pPr eaLnBrk="0" hangingPunct="0"/>
            <a:r>
              <a:rPr lang="en-US" b="1" dirty="0"/>
              <a:t>Areas of Applied Research</a:t>
            </a:r>
          </a:p>
        </p:txBody>
      </p:sp>
      <p:sp>
        <p:nvSpPr>
          <p:cNvPr id="55304" name="Text Box 8"/>
          <p:cNvSpPr txBox="1">
            <a:spLocks noChangeArrowheads="1"/>
          </p:cNvSpPr>
          <p:nvPr/>
        </p:nvSpPr>
        <p:spPr bwMode="auto">
          <a:xfrm>
            <a:off x="990600" y="2590800"/>
            <a:ext cx="7620000" cy="2462213"/>
          </a:xfrm>
          <a:prstGeom prst="rect">
            <a:avLst/>
          </a:prstGeom>
          <a:noFill/>
          <a:ln w="9525">
            <a:noFill/>
            <a:miter lim="800000"/>
            <a:headEnd/>
            <a:tailEnd/>
          </a:ln>
          <a:effectLst/>
        </p:spPr>
        <p:txBody>
          <a:bodyPr wrap="square">
            <a:spAutoFit/>
          </a:bodyPr>
          <a:lstStyle/>
          <a:p>
            <a:pPr eaLnBrk="0" hangingPunct="0">
              <a:buClr>
                <a:srgbClr val="FCD512"/>
              </a:buClr>
              <a:buFontTx/>
              <a:buChar char="•"/>
            </a:pPr>
            <a:r>
              <a:rPr lang="en-US" sz="2200" dirty="0"/>
              <a:t> Disease forecasting and management, biological control</a:t>
            </a:r>
            <a:br>
              <a:rPr lang="en-US" sz="2200" dirty="0"/>
            </a:br>
            <a:r>
              <a:rPr lang="en-US" sz="2200" dirty="0"/>
              <a:t>  of plant diseases, molecular genetics</a:t>
            </a:r>
          </a:p>
          <a:p>
            <a:pPr eaLnBrk="0" hangingPunct="0">
              <a:buClr>
                <a:srgbClr val="FCD512"/>
              </a:buClr>
              <a:buFontTx/>
              <a:buChar char="•"/>
            </a:pPr>
            <a:r>
              <a:rPr lang="en-US" sz="2200" dirty="0"/>
              <a:t> Plant breeding and genetics, weed science, biotechnology,</a:t>
            </a:r>
          </a:p>
          <a:p>
            <a:pPr eaLnBrk="0" hangingPunct="0">
              <a:buClr>
                <a:srgbClr val="FCD512"/>
              </a:buClr>
            </a:pPr>
            <a:r>
              <a:rPr lang="en-US" sz="2200" dirty="0"/>
              <a:t>  crop production and physiology, horticulture</a:t>
            </a:r>
          </a:p>
          <a:p>
            <a:pPr eaLnBrk="0" hangingPunct="0">
              <a:buClr>
                <a:srgbClr val="FCD512"/>
              </a:buClr>
              <a:buFontTx/>
              <a:buChar char="•"/>
            </a:pPr>
            <a:r>
              <a:rPr lang="en-US" sz="2200" dirty="0"/>
              <a:t> Cereal grain quality, processing, product development</a:t>
            </a:r>
          </a:p>
          <a:p>
            <a:pPr eaLnBrk="0" hangingPunct="0">
              <a:buClr>
                <a:srgbClr val="FCD512"/>
              </a:buClr>
              <a:buFontTx/>
              <a:buChar char="•"/>
            </a:pPr>
            <a:r>
              <a:rPr lang="en-US" sz="2200" dirty="0"/>
              <a:t> Soil fertility, soil management, wetlands/groundwater</a:t>
            </a:r>
          </a:p>
          <a:p>
            <a:pPr eaLnBrk="0" hangingPunct="0">
              <a:buClr>
                <a:srgbClr val="FCD512"/>
              </a:buClr>
              <a:buFontTx/>
              <a:buChar char="•"/>
            </a:pPr>
            <a:r>
              <a:rPr lang="en-US" sz="2200" dirty="0"/>
              <a:t> Microbiology, food safety, veterinary diagnostics</a:t>
            </a:r>
          </a:p>
        </p:txBody>
      </p:sp>
      <p:sp>
        <p:nvSpPr>
          <p:cNvPr id="9" name="Rectangle 5"/>
          <p:cNvSpPr>
            <a:spLocks noChangeArrowheads="1"/>
          </p:cNvSpPr>
          <p:nvPr/>
        </p:nvSpPr>
        <p:spPr bwMode="auto">
          <a:xfrm>
            <a:off x="685800" y="762000"/>
            <a:ext cx="7170738"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a:t>
            </a:r>
          </a:p>
        </p:txBody>
      </p:sp>
      <p:sp>
        <p:nvSpPr>
          <p:cNvPr id="10"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69635"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69647" name="Text Box 15"/>
          <p:cNvSpPr txBox="1">
            <a:spLocks noChangeArrowheads="1"/>
          </p:cNvSpPr>
          <p:nvPr/>
        </p:nvSpPr>
        <p:spPr bwMode="auto">
          <a:xfrm>
            <a:off x="695325" y="1892300"/>
            <a:ext cx="5474576" cy="461665"/>
          </a:xfrm>
          <a:prstGeom prst="rect">
            <a:avLst/>
          </a:prstGeom>
          <a:noFill/>
          <a:ln w="9525">
            <a:noFill/>
            <a:miter lim="800000"/>
            <a:headEnd/>
            <a:tailEnd/>
          </a:ln>
          <a:effectLst/>
        </p:spPr>
        <p:txBody>
          <a:bodyPr wrap="none">
            <a:spAutoFit/>
          </a:bodyPr>
          <a:lstStyle/>
          <a:p>
            <a:pPr eaLnBrk="0" hangingPunct="0"/>
            <a:r>
              <a:rPr lang="en-US" dirty="0"/>
              <a:t>2021-2023 Budget by Source of Funds</a:t>
            </a:r>
          </a:p>
        </p:txBody>
      </p:sp>
      <p:sp>
        <p:nvSpPr>
          <p:cNvPr id="20" name="TextBox 19"/>
          <p:cNvSpPr txBox="1"/>
          <p:nvPr/>
        </p:nvSpPr>
        <p:spPr>
          <a:xfrm>
            <a:off x="6435670" y="5407223"/>
            <a:ext cx="1943161" cy="307777"/>
          </a:xfrm>
          <a:prstGeom prst="rect">
            <a:avLst/>
          </a:prstGeom>
          <a:noFill/>
          <a:ln>
            <a:solidFill>
              <a:srgbClr val="FCD512"/>
            </a:solidFill>
          </a:ln>
        </p:spPr>
        <p:txBody>
          <a:bodyPr wrap="none" rtlCol="0">
            <a:spAutoFit/>
          </a:bodyPr>
          <a:lstStyle/>
          <a:p>
            <a:r>
              <a:rPr lang="en-US" sz="1400" baseline="30000" dirty="0">
                <a:latin typeface="Arial Narrow" pitchFamily="34" charset="0"/>
              </a:rPr>
              <a:t>1</a:t>
            </a:r>
            <a:r>
              <a:rPr lang="en-US" sz="1400" dirty="0">
                <a:latin typeface="Arial Narrow" pitchFamily="34" charset="0"/>
              </a:rPr>
              <a:t> Excludes capital projects</a:t>
            </a:r>
          </a:p>
        </p:txBody>
      </p:sp>
      <p:graphicFrame>
        <p:nvGraphicFramePr>
          <p:cNvPr id="9" name="Object 5"/>
          <p:cNvGraphicFramePr>
            <a:graphicFrameLocks noChangeAspect="1"/>
          </p:cNvGraphicFramePr>
          <p:nvPr>
            <p:extLst>
              <p:ext uri="{D42A27DB-BD31-4B8C-83A1-F6EECF244321}">
                <p14:modId xmlns:p14="http://schemas.microsoft.com/office/powerpoint/2010/main" val="2676069574"/>
              </p:ext>
            </p:extLst>
          </p:nvPr>
        </p:nvGraphicFramePr>
        <p:xfrm>
          <a:off x="1373950" y="2282429"/>
          <a:ext cx="6396100" cy="384048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57020" y="2362200"/>
            <a:ext cx="843180" cy="369332"/>
          </a:xfrm>
          <a:prstGeom prst="rect">
            <a:avLst/>
          </a:prstGeom>
          <a:noFill/>
          <a:ln w="9525">
            <a:solidFill>
              <a:srgbClr val="FDFED2"/>
            </a:solidFill>
          </a:ln>
        </p:spPr>
        <p:txBody>
          <a:bodyPr wrap="none" rtlCol="0">
            <a:spAutoFit/>
          </a:bodyPr>
          <a:lstStyle/>
          <a:p>
            <a:r>
              <a:rPr lang="en-US" sz="1800" dirty="0"/>
              <a:t>Year 2</a:t>
            </a:r>
          </a:p>
        </p:txBody>
      </p:sp>
      <p:sp>
        <p:nvSpPr>
          <p:cNvPr id="12"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
        <p:nvSpPr>
          <p:cNvPr id="14" name="Rectangle 5"/>
          <p:cNvSpPr>
            <a:spLocks noChangeArrowheads="1"/>
          </p:cNvSpPr>
          <p:nvPr/>
        </p:nvSpPr>
        <p:spPr bwMode="auto">
          <a:xfrm>
            <a:off x="685800" y="762000"/>
            <a:ext cx="7170738" cy="1104899"/>
          </a:xfrm>
          <a:prstGeom prst="rect">
            <a:avLst/>
          </a:prstGeom>
          <a:noFill/>
          <a:ln w="9525">
            <a:noFill/>
            <a:miter lim="800000"/>
            <a:headEnd/>
            <a:tailEnd/>
          </a:ln>
        </p:spPr>
        <p:txBody>
          <a:bodyPr anchor="b"/>
          <a:lstStyle/>
          <a:p>
            <a:pPr eaLnBrk="0" hangingPunct="0">
              <a:lnSpc>
                <a:spcPts val="3900"/>
              </a:lnSpc>
            </a:pPr>
            <a:r>
              <a:rPr kumimoji="1" lang="en-US" sz="3600" dirty="0">
                <a:solidFill>
                  <a:srgbClr val="FCD512"/>
                </a:solidFill>
                <a:latin typeface="Arial Black" pitchFamily="34" charset="0"/>
              </a:rPr>
              <a:t>North Dakota Agricultural Experiment Station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990600"/>
            <a:ext cx="9144000" cy="8699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DFED2"/>
              </a:solidFill>
              <a:effectLst/>
              <a:latin typeface="Arial" charset="0"/>
            </a:endParaRPr>
          </a:p>
        </p:txBody>
      </p:sp>
      <p:sp>
        <p:nvSpPr>
          <p:cNvPr id="26626" name="Line 2"/>
          <p:cNvSpPr>
            <a:spLocks noChangeShapeType="1"/>
          </p:cNvSpPr>
          <p:nvPr/>
        </p:nvSpPr>
        <p:spPr bwMode="auto">
          <a:xfrm>
            <a:off x="0" y="6400800"/>
            <a:ext cx="9144000" cy="0"/>
          </a:xfrm>
          <a:prstGeom prst="line">
            <a:avLst/>
          </a:prstGeom>
          <a:noFill/>
          <a:ln w="1016000">
            <a:solidFill>
              <a:srgbClr val="FCD512"/>
            </a:solidFill>
            <a:round/>
            <a:headEnd/>
            <a:tailEnd/>
          </a:ln>
          <a:effectLst/>
        </p:spPr>
        <p:txBody>
          <a:bodyPr/>
          <a:lstStyle/>
          <a:p>
            <a:endParaRPr lang="en-US" dirty="0"/>
          </a:p>
        </p:txBody>
      </p:sp>
      <p:sp>
        <p:nvSpPr>
          <p:cNvPr id="26627" name="Line 3"/>
          <p:cNvSpPr>
            <a:spLocks noChangeShapeType="1"/>
          </p:cNvSpPr>
          <p:nvPr/>
        </p:nvSpPr>
        <p:spPr bwMode="auto">
          <a:xfrm flipV="1">
            <a:off x="0" y="488949"/>
            <a:ext cx="9144000" cy="15875"/>
          </a:xfrm>
          <a:prstGeom prst="line">
            <a:avLst/>
          </a:prstGeom>
          <a:noFill/>
          <a:ln w="1016000">
            <a:solidFill>
              <a:srgbClr val="FCD512"/>
            </a:solidFill>
            <a:round/>
            <a:headEnd/>
            <a:tailEnd/>
          </a:ln>
          <a:effectLst/>
        </p:spPr>
        <p:txBody>
          <a:bodyPr/>
          <a:lstStyle/>
          <a:p>
            <a:endParaRPr lang="en-US" dirty="0"/>
          </a:p>
        </p:txBody>
      </p:sp>
      <p:sp>
        <p:nvSpPr>
          <p:cNvPr id="26629" name="Rectangle 5"/>
          <p:cNvSpPr>
            <a:spLocks noChangeArrowheads="1"/>
          </p:cNvSpPr>
          <p:nvPr/>
        </p:nvSpPr>
        <p:spPr bwMode="auto">
          <a:xfrm>
            <a:off x="6248400" y="5895975"/>
            <a:ext cx="2557463" cy="838200"/>
          </a:xfrm>
          <a:prstGeom prst="rect">
            <a:avLst/>
          </a:prstGeom>
          <a:noFill/>
          <a:ln w="9525">
            <a:noFill/>
            <a:miter lim="800000"/>
            <a:headEnd/>
            <a:tailEnd/>
          </a:ln>
        </p:spPr>
        <p:txBody>
          <a:bodyPr anchor="b"/>
          <a:lstStyle/>
          <a:p>
            <a:pPr eaLnBrk="0" hangingPunct="0"/>
            <a:r>
              <a:rPr kumimoji="1" lang="en-US" sz="4400" dirty="0">
                <a:solidFill>
                  <a:srgbClr val="14381A"/>
                </a:solidFill>
                <a:latin typeface="Arial Black" pitchFamily="34" charset="0"/>
              </a:rPr>
              <a:t>SBARE</a:t>
            </a:r>
          </a:p>
        </p:txBody>
      </p:sp>
      <p:sp>
        <p:nvSpPr>
          <p:cNvPr id="26632" name="Rectangle 8"/>
          <p:cNvSpPr>
            <a:spLocks noChangeArrowheads="1"/>
          </p:cNvSpPr>
          <p:nvPr/>
        </p:nvSpPr>
        <p:spPr bwMode="auto">
          <a:xfrm>
            <a:off x="1135063" y="2514600"/>
            <a:ext cx="7170737" cy="1752600"/>
          </a:xfrm>
          <a:prstGeom prst="rect">
            <a:avLst/>
          </a:prstGeom>
          <a:noFill/>
          <a:ln w="9525">
            <a:noFill/>
            <a:miter lim="800000"/>
            <a:headEnd/>
            <a:tailEnd/>
          </a:ln>
        </p:spPr>
        <p:txBody>
          <a:bodyPr anchor="b"/>
          <a:lstStyle/>
          <a:p>
            <a:pPr eaLnBrk="0" hangingPunct="0"/>
            <a:r>
              <a:rPr kumimoji="1" lang="en-US" sz="3600" dirty="0">
                <a:latin typeface="Arial Black" pitchFamily="34" charset="0"/>
              </a:rPr>
              <a:t>Learn more about the North Dakota Agricultural Experiment Station</a:t>
            </a:r>
          </a:p>
        </p:txBody>
      </p:sp>
      <p:sp>
        <p:nvSpPr>
          <p:cNvPr id="26633" name="Text Box 9"/>
          <p:cNvSpPr txBox="1">
            <a:spLocks noChangeArrowheads="1"/>
          </p:cNvSpPr>
          <p:nvPr/>
        </p:nvSpPr>
        <p:spPr bwMode="auto">
          <a:xfrm>
            <a:off x="685800" y="4692650"/>
            <a:ext cx="8305800" cy="523220"/>
          </a:xfrm>
          <a:prstGeom prst="rect">
            <a:avLst/>
          </a:prstGeom>
          <a:noFill/>
          <a:ln w="9525">
            <a:noFill/>
            <a:miter lim="800000"/>
            <a:headEnd/>
            <a:tailEnd/>
          </a:ln>
          <a:effectLst/>
        </p:spPr>
        <p:txBody>
          <a:bodyPr wrap="square">
            <a:spAutoFit/>
          </a:bodyPr>
          <a:lstStyle/>
          <a:p>
            <a:pPr eaLnBrk="0" hangingPunct="0"/>
            <a:r>
              <a:rPr lang="en-US" sz="2800" dirty="0"/>
              <a:t>www.ndsu.edu/agriculture/ag-research/ag-research</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8537"/>
          <a:stretch/>
        </p:blipFill>
        <p:spPr>
          <a:xfrm>
            <a:off x="990600" y="1066800"/>
            <a:ext cx="6193536" cy="68580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1987"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1989" name="Rectangle 5"/>
          <p:cNvSpPr>
            <a:spLocks noChangeArrowheads="1"/>
          </p:cNvSpPr>
          <p:nvPr/>
        </p:nvSpPr>
        <p:spPr bwMode="auto">
          <a:xfrm>
            <a:off x="685800" y="762000"/>
            <a:ext cx="7170738" cy="838200"/>
          </a:xfrm>
          <a:prstGeom prst="rect">
            <a:avLst/>
          </a:prstGeom>
          <a:noFill/>
          <a:ln w="9525">
            <a:noFill/>
            <a:miter lim="800000"/>
            <a:headEnd/>
            <a:tailEnd/>
          </a:ln>
        </p:spPr>
        <p:txBody>
          <a:bodyPr anchor="b"/>
          <a:lstStyle/>
          <a:p>
            <a:pPr eaLnBrk="0" hangingPunct="0"/>
            <a:r>
              <a:rPr kumimoji="1" lang="en-US" sz="3600" dirty="0">
                <a:solidFill>
                  <a:srgbClr val="FCD512"/>
                </a:solidFill>
                <a:latin typeface="Arial Black" pitchFamily="34" charset="0"/>
              </a:rPr>
              <a:t>NDSU Extension</a:t>
            </a:r>
          </a:p>
        </p:txBody>
      </p:sp>
      <p:sp>
        <p:nvSpPr>
          <p:cNvPr id="41990" name="Text Box 6"/>
          <p:cNvSpPr txBox="1">
            <a:spLocks noChangeArrowheads="1"/>
          </p:cNvSpPr>
          <p:nvPr/>
        </p:nvSpPr>
        <p:spPr bwMode="auto">
          <a:xfrm>
            <a:off x="695325" y="1524000"/>
            <a:ext cx="3735574" cy="461665"/>
          </a:xfrm>
          <a:prstGeom prst="rect">
            <a:avLst/>
          </a:prstGeom>
          <a:noFill/>
          <a:ln w="9525">
            <a:noFill/>
            <a:miter lim="800000"/>
            <a:headEnd/>
            <a:tailEnd/>
          </a:ln>
          <a:effectLst/>
        </p:spPr>
        <p:txBody>
          <a:bodyPr wrap="none">
            <a:spAutoFit/>
          </a:bodyPr>
          <a:lstStyle/>
          <a:p>
            <a:pPr eaLnBrk="0" hangingPunct="0"/>
            <a:r>
              <a:rPr lang="en-US" b="1" dirty="0"/>
              <a:t>Dr. Greg Lardy, Director</a:t>
            </a:r>
          </a:p>
        </p:txBody>
      </p:sp>
      <p:sp>
        <p:nvSpPr>
          <p:cNvPr id="41991" name="Text Box 7"/>
          <p:cNvSpPr txBox="1">
            <a:spLocks noChangeArrowheads="1"/>
          </p:cNvSpPr>
          <p:nvPr/>
        </p:nvSpPr>
        <p:spPr bwMode="auto">
          <a:xfrm>
            <a:off x="800100" y="2473325"/>
            <a:ext cx="7734300" cy="3046988"/>
          </a:xfrm>
          <a:prstGeom prst="rect">
            <a:avLst/>
          </a:prstGeom>
          <a:noFill/>
          <a:ln w="9525">
            <a:noFill/>
            <a:miter lim="800000"/>
            <a:headEnd/>
            <a:tailEnd/>
          </a:ln>
          <a:effectLst/>
        </p:spPr>
        <p:txBody>
          <a:bodyPr>
            <a:spAutoFit/>
          </a:bodyPr>
          <a:lstStyle/>
          <a:p>
            <a:pPr marL="342900" indent="-342900" eaLnBrk="0" hangingPunct="0">
              <a:buClr>
                <a:srgbClr val="FCD512"/>
              </a:buClr>
              <a:buFont typeface="Arial" panose="020B0604020202020204" pitchFamily="34" charset="0"/>
              <a:buChar char="•"/>
            </a:pPr>
            <a:r>
              <a:rPr lang="en-US" dirty="0"/>
              <a:t>Empower North Dakotans to improve their lives and communities through science-based education</a:t>
            </a:r>
          </a:p>
          <a:p>
            <a:pPr marL="342900" indent="-342900" eaLnBrk="0" hangingPunct="0">
              <a:buClr>
                <a:srgbClr val="FCD512"/>
              </a:buClr>
              <a:buFont typeface="Arial" panose="020B0604020202020204" pitchFamily="34" charset="0"/>
              <a:buChar char="•"/>
            </a:pPr>
            <a:endParaRPr lang="en-US" dirty="0"/>
          </a:p>
          <a:p>
            <a:pPr marL="342900" indent="-342900" eaLnBrk="0" hangingPunct="0">
              <a:buClr>
                <a:srgbClr val="FCD512"/>
              </a:buClr>
              <a:buFont typeface="Arial" panose="020B0604020202020204" pitchFamily="34" charset="0"/>
              <a:buChar char="•"/>
            </a:pPr>
            <a:r>
              <a:rPr lang="en-US" dirty="0"/>
              <a:t>Disseminate user-friendly information that reflects research efforts at NDSU and across the country</a:t>
            </a:r>
          </a:p>
          <a:p>
            <a:pPr marL="342900" indent="-342900" eaLnBrk="0" hangingPunct="0">
              <a:buClr>
                <a:srgbClr val="FCD512"/>
              </a:buClr>
              <a:buFont typeface="Arial" panose="020B0604020202020204" pitchFamily="34" charset="0"/>
              <a:buChar char="•"/>
            </a:pPr>
            <a:endParaRPr lang="en-US" dirty="0"/>
          </a:p>
          <a:p>
            <a:pPr marL="342900" indent="-342900" eaLnBrk="0" hangingPunct="0">
              <a:buClr>
                <a:srgbClr val="FCD512"/>
              </a:buClr>
              <a:buFont typeface="Arial" panose="020B0604020202020204" pitchFamily="34" charset="0"/>
              <a:buChar char="•"/>
            </a:pPr>
            <a:r>
              <a:rPr lang="en-US" dirty="0"/>
              <a:t>Gear educational programs to the changing needs of North Dakotans</a:t>
            </a:r>
          </a:p>
        </p:txBody>
      </p:sp>
      <p:sp>
        <p:nvSpPr>
          <p:cNvPr id="8"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63491"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63494" name="Rectangle 6"/>
          <p:cNvSpPr>
            <a:spLocks noChangeArrowheads="1"/>
          </p:cNvSpPr>
          <p:nvPr/>
        </p:nvSpPr>
        <p:spPr bwMode="auto">
          <a:xfrm>
            <a:off x="6800850" y="5791200"/>
            <a:ext cx="1962150" cy="8001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a:t>
            </a:r>
          </a:p>
        </p:txBody>
      </p:sp>
      <p:sp>
        <p:nvSpPr>
          <p:cNvPr id="63495" name="Rectangle 7"/>
          <p:cNvSpPr>
            <a:spLocks noChangeArrowheads="1"/>
          </p:cNvSpPr>
          <p:nvPr/>
        </p:nvSpPr>
        <p:spPr bwMode="auto">
          <a:xfrm>
            <a:off x="754063" y="1371600"/>
            <a:ext cx="31321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History</a:t>
            </a:r>
          </a:p>
        </p:txBody>
      </p:sp>
      <p:sp>
        <p:nvSpPr>
          <p:cNvPr id="63496" name="Text Box 8"/>
          <p:cNvSpPr txBox="1">
            <a:spLocks noChangeArrowheads="1"/>
          </p:cNvSpPr>
          <p:nvPr/>
        </p:nvSpPr>
        <p:spPr bwMode="auto">
          <a:xfrm>
            <a:off x="744538" y="2401888"/>
            <a:ext cx="7866062" cy="2227262"/>
          </a:xfrm>
          <a:prstGeom prst="rect">
            <a:avLst/>
          </a:prstGeom>
          <a:noFill/>
          <a:ln w="9525">
            <a:noFill/>
            <a:miter lim="800000"/>
            <a:headEnd/>
            <a:tailEnd/>
          </a:ln>
          <a:effectLst/>
        </p:spPr>
        <p:txBody>
          <a:bodyPr>
            <a:spAutoFit/>
          </a:bodyPr>
          <a:lstStyle/>
          <a:p>
            <a:pPr eaLnBrk="0" hangingPunct="0"/>
            <a:r>
              <a:rPr lang="en-US" sz="2800" dirty="0"/>
              <a:t>Established by legislative decree in 1997 as the State Board of Agricultural Research (SBAR) responsible for budgeting and policy-making associated with the supervision of the North Dakota Agricultural Experiment Station.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58371"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8373" name="Rectangle 5"/>
          <p:cNvSpPr>
            <a:spLocks noChangeArrowheads="1"/>
          </p:cNvSpPr>
          <p:nvPr/>
        </p:nvSpPr>
        <p:spPr bwMode="auto">
          <a:xfrm>
            <a:off x="685800" y="762000"/>
            <a:ext cx="7170738" cy="838200"/>
          </a:xfrm>
          <a:prstGeom prst="rect">
            <a:avLst/>
          </a:prstGeom>
          <a:noFill/>
          <a:ln w="9525">
            <a:noFill/>
            <a:miter lim="800000"/>
            <a:headEnd/>
            <a:tailEnd/>
          </a:ln>
        </p:spPr>
        <p:txBody>
          <a:bodyPr anchor="b"/>
          <a:lstStyle/>
          <a:p>
            <a:pPr eaLnBrk="0" hangingPunct="0"/>
            <a:r>
              <a:rPr kumimoji="1" lang="en-US" sz="3600" dirty="0">
                <a:solidFill>
                  <a:srgbClr val="FCD512"/>
                </a:solidFill>
                <a:latin typeface="Arial Black" pitchFamily="34" charset="0"/>
              </a:rPr>
              <a:t>NDSU Extension</a:t>
            </a:r>
          </a:p>
        </p:txBody>
      </p:sp>
      <p:sp>
        <p:nvSpPr>
          <p:cNvPr id="58376" name="Text Box 8"/>
          <p:cNvSpPr txBox="1">
            <a:spLocks noChangeArrowheads="1"/>
          </p:cNvSpPr>
          <p:nvPr/>
        </p:nvSpPr>
        <p:spPr bwMode="auto">
          <a:xfrm>
            <a:off x="762000" y="1892300"/>
            <a:ext cx="7734300" cy="3477875"/>
          </a:xfrm>
          <a:prstGeom prst="rect">
            <a:avLst/>
          </a:prstGeom>
          <a:noFill/>
          <a:ln w="9525">
            <a:noFill/>
            <a:miter lim="800000"/>
            <a:headEnd/>
            <a:tailEnd/>
          </a:ln>
          <a:effectLst/>
        </p:spPr>
        <p:txBody>
          <a:bodyPr>
            <a:spAutoFit/>
          </a:bodyPr>
          <a:lstStyle/>
          <a:p>
            <a:pPr marL="342900" indent="-342900" eaLnBrk="0" hangingPunct="0">
              <a:buClr>
                <a:srgbClr val="FCD512"/>
              </a:buClr>
              <a:buFont typeface="Arial" panose="020B0604020202020204" pitchFamily="34" charset="0"/>
              <a:buChar char="•"/>
            </a:pPr>
            <a:r>
              <a:rPr lang="en-US" sz="2200" dirty="0"/>
              <a:t>Faculty and staff on campus work within academic departments of the College of Agriculture, Food Systems,  and Natural Resources.</a:t>
            </a:r>
          </a:p>
          <a:p>
            <a:pPr marL="342900" indent="-342900" eaLnBrk="0" hangingPunct="0">
              <a:buClr>
                <a:srgbClr val="FCD512"/>
              </a:buClr>
              <a:buFont typeface="Arial" panose="020B0604020202020204" pitchFamily="34" charset="0"/>
              <a:buChar char="•"/>
            </a:pPr>
            <a:endParaRPr lang="en-US" sz="2200" dirty="0"/>
          </a:p>
          <a:p>
            <a:pPr marL="342900" indent="-342900" eaLnBrk="0" hangingPunct="0">
              <a:buClr>
                <a:srgbClr val="FCD512"/>
              </a:buClr>
              <a:buFont typeface="Arial" panose="020B0604020202020204" pitchFamily="34" charset="0"/>
              <a:buChar char="•"/>
            </a:pPr>
            <a:r>
              <a:rPr lang="en-US" sz="2200" dirty="0"/>
              <a:t>Extension faculty and staff are partners in NDSU’s academic programs and research</a:t>
            </a:r>
          </a:p>
          <a:p>
            <a:pPr marL="342900" indent="-342900" eaLnBrk="0" hangingPunct="0">
              <a:buClr>
                <a:srgbClr val="FCD512"/>
              </a:buClr>
              <a:buFont typeface="Arial" panose="020B0604020202020204" pitchFamily="34" charset="0"/>
              <a:buChar char="•"/>
            </a:pPr>
            <a:endParaRPr lang="en-US" sz="2200" dirty="0"/>
          </a:p>
          <a:p>
            <a:pPr marL="342900" indent="-342900" eaLnBrk="0" hangingPunct="0">
              <a:buClr>
                <a:srgbClr val="FCD512"/>
              </a:buClr>
              <a:buFont typeface="Arial" panose="020B0604020202020204" pitchFamily="34" charset="0"/>
              <a:buChar char="•"/>
            </a:pPr>
            <a:r>
              <a:rPr lang="en-US" sz="2200" dirty="0"/>
              <a:t>Staff in county Extension offices and Research Extension Centers across the state complete the link between campus and North Dakota citizens</a:t>
            </a:r>
            <a:endParaRPr lang="en-US" dirty="0"/>
          </a:p>
        </p:txBody>
      </p:sp>
      <p:sp>
        <p:nvSpPr>
          <p:cNvPr id="7"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1105"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
        <p:nvSpPr>
          <p:cNvPr id="58371"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58373" name="Rectangle 5"/>
          <p:cNvSpPr>
            <a:spLocks noChangeArrowheads="1"/>
          </p:cNvSpPr>
          <p:nvPr/>
        </p:nvSpPr>
        <p:spPr bwMode="auto">
          <a:xfrm>
            <a:off x="685800" y="762000"/>
            <a:ext cx="7170738" cy="838200"/>
          </a:xfrm>
          <a:prstGeom prst="rect">
            <a:avLst/>
          </a:prstGeom>
          <a:noFill/>
          <a:ln w="9525">
            <a:noFill/>
            <a:miter lim="800000"/>
            <a:headEnd/>
            <a:tailEnd/>
          </a:ln>
        </p:spPr>
        <p:txBody>
          <a:bodyPr anchor="b"/>
          <a:lstStyle/>
          <a:p>
            <a:pPr eaLnBrk="0" hangingPunct="0"/>
            <a:endParaRPr kumimoji="1" lang="en-US" sz="3600" dirty="0">
              <a:solidFill>
                <a:srgbClr val="FCD512"/>
              </a:solidFill>
              <a:latin typeface="Arial Black" pitchFamily="34" charset="0"/>
            </a:endParaRPr>
          </a:p>
        </p:txBody>
      </p:sp>
      <p:sp>
        <p:nvSpPr>
          <p:cNvPr id="1101" name="TextBox 1100"/>
          <p:cNvSpPr txBox="1"/>
          <p:nvPr/>
        </p:nvSpPr>
        <p:spPr>
          <a:xfrm>
            <a:off x="1557527" y="138571"/>
            <a:ext cx="64054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Franklin Gothic Demi" panose="020B0703020102020204" pitchFamily="34" charset="0"/>
                <a:ea typeface="+mn-ea"/>
                <a:cs typeface="+mn-cs"/>
              </a:rPr>
              <a:t>NDSU Extension Districts as of March 1, 2023</a:t>
            </a:r>
          </a:p>
        </p:txBody>
      </p:sp>
      <p:pic>
        <p:nvPicPr>
          <p:cNvPr id="1106" name="Picture 1105">
            <a:extLst>
              <a:ext uri="{FF2B5EF4-FFF2-40B4-BE49-F238E27FC236}">
                <a16:creationId xmlns:a16="http://schemas.microsoft.com/office/drawing/2014/main" id="{06766841-E344-415F-8C4D-0D8397D77826}"/>
              </a:ext>
            </a:extLst>
          </p:cNvPr>
          <p:cNvPicPr>
            <a:picLocks noChangeAspect="1"/>
          </p:cNvPicPr>
          <p:nvPr/>
        </p:nvPicPr>
        <p:blipFill>
          <a:blip r:embed="rId2"/>
          <a:stretch>
            <a:fillRect/>
          </a:stretch>
        </p:blipFill>
        <p:spPr>
          <a:xfrm>
            <a:off x="10138" y="0"/>
            <a:ext cx="9123724" cy="6858000"/>
          </a:xfrm>
          <a:prstGeom prst="rect">
            <a:avLst/>
          </a:prstGeom>
        </p:spPr>
      </p:pic>
    </p:spTree>
    <p:extLst>
      <p:ext uri="{BB962C8B-B14F-4D97-AF65-F5344CB8AC3E}">
        <p14:creationId xmlns:p14="http://schemas.microsoft.com/office/powerpoint/2010/main" val="153213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60419"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60421" name="Rectangle 5"/>
          <p:cNvSpPr>
            <a:spLocks noChangeArrowheads="1"/>
          </p:cNvSpPr>
          <p:nvPr/>
        </p:nvSpPr>
        <p:spPr bwMode="auto">
          <a:xfrm>
            <a:off x="685800" y="762000"/>
            <a:ext cx="7170738" cy="838200"/>
          </a:xfrm>
          <a:prstGeom prst="rect">
            <a:avLst/>
          </a:prstGeom>
          <a:noFill/>
          <a:ln w="9525">
            <a:noFill/>
            <a:miter lim="800000"/>
            <a:headEnd/>
            <a:tailEnd/>
          </a:ln>
        </p:spPr>
        <p:txBody>
          <a:bodyPr anchor="b"/>
          <a:lstStyle/>
          <a:p>
            <a:pPr eaLnBrk="0" hangingPunct="0"/>
            <a:r>
              <a:rPr kumimoji="1" lang="en-US" sz="3600" dirty="0">
                <a:solidFill>
                  <a:srgbClr val="FCD512"/>
                </a:solidFill>
                <a:latin typeface="Arial Black" pitchFamily="34" charset="0"/>
              </a:rPr>
              <a:t>NDSU Extension</a:t>
            </a:r>
          </a:p>
        </p:txBody>
      </p:sp>
      <p:sp>
        <p:nvSpPr>
          <p:cNvPr id="60422" name="Text Box 6"/>
          <p:cNvSpPr txBox="1">
            <a:spLocks noChangeArrowheads="1"/>
          </p:cNvSpPr>
          <p:nvPr/>
        </p:nvSpPr>
        <p:spPr bwMode="auto">
          <a:xfrm>
            <a:off x="730250" y="1524000"/>
            <a:ext cx="2371725" cy="457200"/>
          </a:xfrm>
          <a:prstGeom prst="rect">
            <a:avLst/>
          </a:prstGeom>
          <a:noFill/>
          <a:ln w="9525">
            <a:noFill/>
            <a:miter lim="800000"/>
            <a:headEnd/>
            <a:tailEnd/>
          </a:ln>
          <a:effectLst/>
        </p:spPr>
        <p:txBody>
          <a:bodyPr wrap="none">
            <a:spAutoFit/>
          </a:bodyPr>
          <a:lstStyle/>
          <a:p>
            <a:pPr eaLnBrk="0" hangingPunct="0"/>
            <a:r>
              <a:rPr lang="en-US" b="1" dirty="0"/>
              <a:t>Program Areas</a:t>
            </a:r>
          </a:p>
        </p:txBody>
      </p:sp>
      <p:sp>
        <p:nvSpPr>
          <p:cNvPr id="60423" name="Text Box 7"/>
          <p:cNvSpPr txBox="1">
            <a:spLocks noChangeArrowheads="1"/>
          </p:cNvSpPr>
          <p:nvPr/>
        </p:nvSpPr>
        <p:spPr bwMode="auto">
          <a:xfrm>
            <a:off x="762000" y="2209800"/>
            <a:ext cx="7734300" cy="3139321"/>
          </a:xfrm>
          <a:prstGeom prst="rect">
            <a:avLst/>
          </a:prstGeom>
          <a:noFill/>
          <a:ln w="9525">
            <a:noFill/>
            <a:miter lim="800000"/>
            <a:headEnd/>
            <a:tailEnd/>
          </a:ln>
          <a:effectLst/>
        </p:spPr>
        <p:txBody>
          <a:bodyPr>
            <a:spAutoFit/>
          </a:bodyPr>
          <a:lstStyle/>
          <a:p>
            <a:pPr eaLnBrk="0" hangingPunct="0">
              <a:buClr>
                <a:srgbClr val="FCD512"/>
              </a:buClr>
              <a:buFontTx/>
              <a:buChar char="•"/>
            </a:pPr>
            <a:r>
              <a:rPr lang="en-US" sz="2200" dirty="0"/>
              <a:t> Crop Management</a:t>
            </a:r>
          </a:p>
          <a:p>
            <a:pPr eaLnBrk="0" hangingPunct="0">
              <a:buClr>
                <a:srgbClr val="FCD512"/>
              </a:buClr>
              <a:buFontTx/>
              <a:buChar char="•"/>
            </a:pPr>
            <a:r>
              <a:rPr lang="en-US" sz="2200" dirty="0"/>
              <a:t> Farm Business Management</a:t>
            </a:r>
          </a:p>
          <a:p>
            <a:pPr eaLnBrk="0" hangingPunct="0">
              <a:buClr>
                <a:srgbClr val="FCD512"/>
              </a:buClr>
              <a:buFontTx/>
              <a:buChar char="•"/>
            </a:pPr>
            <a:r>
              <a:rPr lang="en-US" sz="2200" dirty="0"/>
              <a:t> 4-H Youth Development</a:t>
            </a:r>
          </a:p>
          <a:p>
            <a:pPr eaLnBrk="0" hangingPunct="0">
              <a:buClr>
                <a:srgbClr val="FCD512"/>
              </a:buClr>
              <a:buFontTx/>
              <a:buChar char="•"/>
            </a:pPr>
            <a:r>
              <a:rPr lang="en-US" sz="2200" dirty="0"/>
              <a:t> Horticulture and Forestry</a:t>
            </a:r>
          </a:p>
          <a:p>
            <a:pPr eaLnBrk="0" hangingPunct="0">
              <a:buClr>
                <a:srgbClr val="FCD512"/>
              </a:buClr>
              <a:buFontTx/>
              <a:buChar char="•"/>
            </a:pPr>
            <a:r>
              <a:rPr lang="en-US" sz="2200" dirty="0"/>
              <a:t> Human Development and Family Science</a:t>
            </a:r>
          </a:p>
          <a:p>
            <a:pPr eaLnBrk="0" hangingPunct="0">
              <a:buClr>
                <a:srgbClr val="FCD512"/>
              </a:buClr>
              <a:buFontTx/>
              <a:buChar char="•"/>
            </a:pPr>
            <a:r>
              <a:rPr lang="en-US" sz="2200" dirty="0"/>
              <a:t> Leadership and Civic Engagement</a:t>
            </a:r>
          </a:p>
          <a:p>
            <a:pPr eaLnBrk="0" hangingPunct="0">
              <a:buClr>
                <a:srgbClr val="FCD512"/>
              </a:buClr>
              <a:buFontTx/>
              <a:buChar char="•"/>
            </a:pPr>
            <a:r>
              <a:rPr lang="en-US" sz="2200" dirty="0"/>
              <a:t> Livestock Management</a:t>
            </a:r>
          </a:p>
          <a:p>
            <a:pPr eaLnBrk="0" hangingPunct="0">
              <a:buClr>
                <a:srgbClr val="FCD512"/>
              </a:buClr>
              <a:buFontTx/>
              <a:buChar char="•"/>
            </a:pPr>
            <a:r>
              <a:rPr lang="en-US" sz="2200" dirty="0"/>
              <a:t> Natural Resource Management</a:t>
            </a:r>
          </a:p>
          <a:p>
            <a:pPr eaLnBrk="0" hangingPunct="0">
              <a:buClr>
                <a:srgbClr val="FCD512"/>
              </a:buClr>
              <a:buFontTx/>
              <a:buChar char="•"/>
            </a:pPr>
            <a:r>
              <a:rPr lang="en-US" sz="2200" dirty="0"/>
              <a:t> Nutrition, Food Safety and Health</a:t>
            </a:r>
            <a:endParaRPr lang="en-US" dirty="0"/>
          </a:p>
        </p:txBody>
      </p:sp>
      <p:sp>
        <p:nvSpPr>
          <p:cNvPr id="8"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DFED2"/>
              </a:solidFill>
              <a:effectLst/>
              <a:uLnTx/>
              <a:uFillTx/>
              <a:latin typeface="Arial" charset="0"/>
              <a:ea typeface="+mn-ea"/>
              <a:cs typeface="+mn-cs"/>
            </a:endParaRPr>
          </a:p>
        </p:txBody>
      </p:sp>
      <p:sp>
        <p:nvSpPr>
          <p:cNvPr id="62467"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DFED2"/>
              </a:solidFill>
              <a:effectLst/>
              <a:uLnTx/>
              <a:uFillTx/>
              <a:latin typeface="Arial" charset="0"/>
              <a:ea typeface="+mn-ea"/>
              <a:cs typeface="+mn-cs"/>
            </a:endParaRPr>
          </a:p>
        </p:txBody>
      </p:sp>
      <p:graphicFrame>
        <p:nvGraphicFramePr>
          <p:cNvPr id="19" name="Object 7"/>
          <p:cNvGraphicFramePr>
            <a:graphicFrameLocks noChangeAspect="1"/>
          </p:cNvGraphicFramePr>
          <p:nvPr>
            <p:extLst>
              <p:ext uri="{D42A27DB-BD31-4B8C-83A1-F6EECF244321}">
                <p14:modId xmlns:p14="http://schemas.microsoft.com/office/powerpoint/2010/main" val="2379451687"/>
              </p:ext>
            </p:extLst>
          </p:nvPr>
        </p:nvGraphicFramePr>
        <p:xfrm>
          <a:off x="608012" y="1624014"/>
          <a:ext cx="7927975" cy="428148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8"/>
          <p:cNvSpPr txBox="1">
            <a:spLocks noChangeArrowheads="1"/>
          </p:cNvSpPr>
          <p:nvPr/>
        </p:nvSpPr>
        <p:spPr bwMode="auto">
          <a:xfrm>
            <a:off x="426444" y="1572315"/>
            <a:ext cx="5843266" cy="46166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b="1" dirty="0">
                <a:solidFill>
                  <a:srgbClr val="FFFFFF"/>
                </a:solidFill>
                <a:latin typeface="Arial" panose="020B0604020202020204" pitchFamily="34" charset="0"/>
                <a:cs typeface="Arial" panose="020B0604020202020204" pitchFamily="34" charset="0"/>
              </a:rPr>
              <a:t>2021-2023 Budget by Funding Source</a:t>
            </a:r>
          </a:p>
        </p:txBody>
      </p:sp>
      <p:sp>
        <p:nvSpPr>
          <p:cNvPr id="11" name="TextBox 10"/>
          <p:cNvSpPr txBox="1"/>
          <p:nvPr/>
        </p:nvSpPr>
        <p:spPr>
          <a:xfrm>
            <a:off x="509908" y="2057517"/>
            <a:ext cx="843180" cy="369332"/>
          </a:xfrm>
          <a:prstGeom prst="rect">
            <a:avLst/>
          </a:prstGeom>
          <a:noFill/>
          <a:ln w="9525">
            <a:solidFill>
              <a:schemeClr val="bg1"/>
            </a:solidFill>
          </a:ln>
        </p:spPr>
        <p:txBody>
          <a:bodyPr wrap="none" rtlCol="0">
            <a:spAutoFit/>
          </a:bodyPr>
          <a:lstStyle/>
          <a:p>
            <a:r>
              <a:rPr lang="en-US" sz="1800" dirty="0">
                <a:solidFill>
                  <a:schemeClr val="bg1"/>
                </a:solidFill>
              </a:rPr>
              <a:t>Year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554" y="714072"/>
            <a:ext cx="2897304" cy="841496"/>
          </a:xfrm>
          <a:prstGeom prst="rect">
            <a:avLst/>
          </a:prstGeom>
        </p:spPr>
      </p:pic>
      <p:sp>
        <p:nvSpPr>
          <p:cNvPr id="13"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extLst>
      <p:ext uri="{BB962C8B-B14F-4D97-AF65-F5344CB8AC3E}">
        <p14:creationId xmlns:p14="http://schemas.microsoft.com/office/powerpoint/2010/main" val="163640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2"/>
          <p:cNvSpPr>
            <a:spLocks noChangeShapeType="1"/>
          </p:cNvSpPr>
          <p:nvPr/>
        </p:nvSpPr>
        <p:spPr bwMode="auto">
          <a:xfrm>
            <a:off x="0" y="6353784"/>
            <a:ext cx="9144000" cy="0"/>
          </a:xfrm>
          <a:prstGeom prst="line">
            <a:avLst/>
          </a:prstGeom>
          <a:noFill/>
          <a:ln w="1016000">
            <a:solidFill>
              <a:srgbClr val="FCD512"/>
            </a:solidFill>
            <a:round/>
            <a:headEnd/>
            <a:tailEnd/>
          </a:ln>
          <a:effectLst/>
        </p:spPr>
        <p:txBody>
          <a:bodyPr/>
          <a:lstStyle/>
          <a:p>
            <a:endParaRPr lang="en-US" dirty="0"/>
          </a:p>
        </p:txBody>
      </p:sp>
      <p:sp>
        <p:nvSpPr>
          <p:cNvPr id="35843" name="Line 3"/>
          <p:cNvSpPr>
            <a:spLocks noChangeShapeType="1"/>
          </p:cNvSpPr>
          <p:nvPr/>
        </p:nvSpPr>
        <p:spPr bwMode="auto">
          <a:xfrm>
            <a:off x="0" y="488950"/>
            <a:ext cx="9144000" cy="0"/>
          </a:xfrm>
          <a:prstGeom prst="line">
            <a:avLst/>
          </a:prstGeom>
          <a:noFill/>
          <a:ln w="1016000">
            <a:solidFill>
              <a:srgbClr val="FCD512"/>
            </a:solidFill>
            <a:round/>
            <a:headEnd/>
            <a:tailEnd/>
          </a:ln>
          <a:effectLst/>
        </p:spPr>
        <p:txBody>
          <a:bodyPr/>
          <a:lstStyle/>
          <a:p>
            <a:endParaRPr lang="en-US" dirty="0"/>
          </a:p>
        </p:txBody>
      </p:sp>
      <p:sp>
        <p:nvSpPr>
          <p:cNvPr id="35845" name="Rectangle 5"/>
          <p:cNvSpPr>
            <a:spLocks noChangeArrowheads="1"/>
          </p:cNvSpPr>
          <p:nvPr/>
        </p:nvSpPr>
        <p:spPr bwMode="auto">
          <a:xfrm>
            <a:off x="6248400" y="5895975"/>
            <a:ext cx="2557463" cy="838200"/>
          </a:xfrm>
          <a:prstGeom prst="rect">
            <a:avLst/>
          </a:prstGeom>
          <a:noFill/>
          <a:ln w="9525">
            <a:noFill/>
            <a:miter lim="800000"/>
            <a:headEnd/>
            <a:tailEnd/>
          </a:ln>
        </p:spPr>
        <p:txBody>
          <a:bodyPr anchor="b"/>
          <a:lstStyle/>
          <a:p>
            <a:pPr eaLnBrk="0" hangingPunct="0"/>
            <a:r>
              <a:rPr kumimoji="1" lang="en-US" sz="4400" dirty="0">
                <a:solidFill>
                  <a:srgbClr val="14381A"/>
                </a:solidFill>
                <a:latin typeface="Arial Black" pitchFamily="34" charset="0"/>
              </a:rPr>
              <a:t>SBARE</a:t>
            </a:r>
          </a:p>
        </p:txBody>
      </p:sp>
      <p:sp>
        <p:nvSpPr>
          <p:cNvPr id="35848" name="Rectangle 8"/>
          <p:cNvSpPr>
            <a:spLocks noChangeArrowheads="1"/>
          </p:cNvSpPr>
          <p:nvPr/>
        </p:nvSpPr>
        <p:spPr bwMode="auto">
          <a:xfrm>
            <a:off x="982663" y="3200400"/>
            <a:ext cx="7170737" cy="838200"/>
          </a:xfrm>
          <a:prstGeom prst="rect">
            <a:avLst/>
          </a:prstGeom>
          <a:noFill/>
          <a:ln w="9525">
            <a:noFill/>
            <a:miter lim="800000"/>
            <a:headEnd/>
            <a:tailEnd/>
          </a:ln>
        </p:spPr>
        <p:txBody>
          <a:bodyPr anchor="b"/>
          <a:lstStyle/>
          <a:p>
            <a:pPr eaLnBrk="0" hangingPunct="0"/>
            <a:r>
              <a:rPr kumimoji="1" lang="en-US" sz="4000" dirty="0">
                <a:latin typeface="Arial Black" pitchFamily="34" charset="0"/>
              </a:rPr>
              <a:t>Learn more about  </a:t>
            </a:r>
          </a:p>
          <a:p>
            <a:pPr eaLnBrk="0" hangingPunct="0"/>
            <a:r>
              <a:rPr kumimoji="1" lang="en-US" sz="4000" dirty="0">
                <a:latin typeface="Arial Black" pitchFamily="34" charset="0"/>
              </a:rPr>
              <a:t>NDSU Extension </a:t>
            </a:r>
          </a:p>
        </p:txBody>
      </p:sp>
      <p:sp>
        <p:nvSpPr>
          <p:cNvPr id="35849" name="Text Box 9"/>
          <p:cNvSpPr txBox="1">
            <a:spLocks noChangeArrowheads="1"/>
          </p:cNvSpPr>
          <p:nvPr/>
        </p:nvSpPr>
        <p:spPr bwMode="auto">
          <a:xfrm>
            <a:off x="982663" y="4387850"/>
            <a:ext cx="7627937" cy="646331"/>
          </a:xfrm>
          <a:prstGeom prst="rect">
            <a:avLst/>
          </a:prstGeom>
          <a:noFill/>
          <a:ln w="9525">
            <a:noFill/>
            <a:miter lim="800000"/>
            <a:headEnd/>
            <a:tailEnd/>
          </a:ln>
          <a:effectLst/>
        </p:spPr>
        <p:txBody>
          <a:bodyPr wrap="square">
            <a:spAutoFit/>
          </a:bodyPr>
          <a:lstStyle/>
          <a:p>
            <a:pPr eaLnBrk="0" hangingPunct="0"/>
            <a:r>
              <a:rPr lang="en-US" sz="3600" dirty="0"/>
              <a:t>www.ndsu.edu/agriculture/extension</a:t>
            </a:r>
          </a:p>
        </p:txBody>
      </p:sp>
      <p:sp>
        <p:nvSpPr>
          <p:cNvPr id="8" name="Rectangle 7"/>
          <p:cNvSpPr/>
          <p:nvPr/>
        </p:nvSpPr>
        <p:spPr bwMode="auto">
          <a:xfrm>
            <a:off x="0" y="990600"/>
            <a:ext cx="9144000" cy="8699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DFED2"/>
              </a:solidFill>
              <a:effectLst/>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3" y="1011396"/>
            <a:ext cx="2927908" cy="8470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64517" name="Rectangle 5"/>
          <p:cNvSpPr>
            <a:spLocks noChangeArrowheads="1"/>
          </p:cNvSpPr>
          <p:nvPr/>
        </p:nvSpPr>
        <p:spPr bwMode="auto">
          <a:xfrm>
            <a:off x="754063" y="1371600"/>
            <a:ext cx="31321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History</a:t>
            </a:r>
          </a:p>
        </p:txBody>
      </p:sp>
      <p:sp>
        <p:nvSpPr>
          <p:cNvPr id="64519" name="Text Box 7"/>
          <p:cNvSpPr txBox="1">
            <a:spLocks noChangeArrowheads="1"/>
          </p:cNvSpPr>
          <p:nvPr/>
        </p:nvSpPr>
        <p:spPr bwMode="auto">
          <a:xfrm>
            <a:off x="762000" y="2405063"/>
            <a:ext cx="7866063" cy="3081337"/>
          </a:xfrm>
          <a:prstGeom prst="rect">
            <a:avLst/>
          </a:prstGeom>
          <a:noFill/>
          <a:ln w="9525">
            <a:noFill/>
            <a:miter lim="800000"/>
            <a:headEnd/>
            <a:tailEnd/>
          </a:ln>
          <a:effectLst/>
        </p:spPr>
        <p:txBody>
          <a:bodyPr>
            <a:spAutoFit/>
          </a:bodyPr>
          <a:lstStyle/>
          <a:p>
            <a:pPr eaLnBrk="0" hangingPunct="0"/>
            <a:r>
              <a:rPr lang="en-US" sz="2800" dirty="0"/>
              <a:t>Law was changed to include responsibility for the North Dakota State University Extension Service during the 1999 legislative session. The State Board of Agricultural Research (SBAR) became the State Board of Agricultural Research and Education (SBARE). </a:t>
            </a:r>
          </a:p>
          <a:p>
            <a:pPr eaLnBrk="0" hangingPunct="0"/>
            <a:endParaRPr lang="en-US" sz="2800" dirty="0"/>
          </a:p>
        </p:txBody>
      </p:sp>
      <p:sp>
        <p:nvSpPr>
          <p:cNvPr id="9"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12"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36872" name="Rectangle 8"/>
          <p:cNvSpPr>
            <a:spLocks noChangeArrowheads="1"/>
          </p:cNvSpPr>
          <p:nvPr/>
        </p:nvSpPr>
        <p:spPr bwMode="auto">
          <a:xfrm>
            <a:off x="381000" y="685800"/>
            <a:ext cx="29035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Duties</a:t>
            </a:r>
          </a:p>
        </p:txBody>
      </p:sp>
      <p:sp>
        <p:nvSpPr>
          <p:cNvPr id="36873" name="Text Box 9"/>
          <p:cNvSpPr txBox="1">
            <a:spLocks noChangeArrowheads="1"/>
          </p:cNvSpPr>
          <p:nvPr/>
        </p:nvSpPr>
        <p:spPr bwMode="auto">
          <a:xfrm>
            <a:off x="609601" y="1486240"/>
            <a:ext cx="8139060" cy="4524315"/>
          </a:xfrm>
          <a:prstGeom prst="rect">
            <a:avLst/>
          </a:prstGeom>
          <a:noFill/>
          <a:ln w="9525">
            <a:noFill/>
            <a:miter lim="800000"/>
            <a:headEnd/>
            <a:tailEnd/>
          </a:ln>
          <a:effectLst/>
        </p:spPr>
        <p:txBody>
          <a:bodyPr wrap="square">
            <a:spAutoFit/>
          </a:bodyPr>
          <a:lstStyle/>
          <a:p>
            <a:pPr eaLnBrk="0" hangingPunct="0">
              <a:buClr>
                <a:srgbClr val="FCD512"/>
              </a:buClr>
              <a:buFontTx/>
              <a:buChar char="•"/>
            </a:pPr>
            <a:r>
              <a:rPr lang="en-US" dirty="0">
                <a:solidFill>
                  <a:schemeClr val="bg1"/>
                </a:solidFill>
              </a:rPr>
              <a:t> </a:t>
            </a:r>
            <a:r>
              <a:rPr lang="en-US" dirty="0"/>
              <a:t>Determine the causes of any adverse economic</a:t>
            </a:r>
          </a:p>
          <a:p>
            <a:pPr eaLnBrk="0" hangingPunct="0">
              <a:buClr>
                <a:srgbClr val="FCD512"/>
              </a:buClr>
            </a:pPr>
            <a:r>
              <a:rPr lang="en-US" dirty="0"/>
              <a:t>  impacts on crops and livestock produced in the state</a:t>
            </a:r>
          </a:p>
          <a:p>
            <a:pPr eaLnBrk="0" hangingPunct="0">
              <a:buClr>
                <a:srgbClr val="FCD512"/>
              </a:buClr>
            </a:pPr>
            <a:endParaRPr lang="en-US" sz="1200" dirty="0"/>
          </a:p>
          <a:p>
            <a:pPr eaLnBrk="0" hangingPunct="0">
              <a:buClr>
                <a:srgbClr val="FCD512"/>
              </a:buClr>
              <a:buFontTx/>
              <a:buChar char="•"/>
            </a:pPr>
            <a:r>
              <a:rPr lang="en-US" dirty="0"/>
              <a:t> Develop ongoing strategies for the provision of </a:t>
            </a:r>
          </a:p>
          <a:p>
            <a:pPr eaLnBrk="0" hangingPunct="0">
              <a:buClr>
                <a:srgbClr val="FCD512"/>
              </a:buClr>
            </a:pPr>
            <a:r>
              <a:rPr lang="en-US" dirty="0"/>
              <a:t>  research solutions and resources to negate adverse</a:t>
            </a:r>
          </a:p>
          <a:p>
            <a:pPr eaLnBrk="0" hangingPunct="0">
              <a:buClr>
                <a:srgbClr val="FCD512"/>
              </a:buClr>
            </a:pPr>
            <a:r>
              <a:rPr lang="en-US" dirty="0"/>
              <a:t>  economic impacts on crops and livestock produced in</a:t>
            </a:r>
          </a:p>
          <a:p>
            <a:pPr eaLnBrk="0" hangingPunct="0">
              <a:buClr>
                <a:srgbClr val="FCD512"/>
              </a:buClr>
            </a:pPr>
            <a:r>
              <a:rPr lang="en-US" dirty="0"/>
              <a:t>  this state</a:t>
            </a:r>
          </a:p>
          <a:p>
            <a:pPr eaLnBrk="0" hangingPunct="0">
              <a:buClr>
                <a:srgbClr val="FCD512"/>
              </a:buClr>
            </a:pPr>
            <a:endParaRPr lang="en-US" sz="1200" dirty="0"/>
          </a:p>
          <a:p>
            <a:pPr marL="174625" indent="-174625" eaLnBrk="0" hangingPunct="0">
              <a:buClr>
                <a:srgbClr val="FCD512"/>
              </a:buClr>
              <a:buFontTx/>
              <a:buChar char="•"/>
            </a:pPr>
            <a:r>
              <a:rPr lang="en-US" dirty="0"/>
              <a:t>Develop proactive strategies for NDSU Extension to fulfill the mission of improving the lives and livelihood of the citizens of North Dakota by providing research-based education</a:t>
            </a:r>
          </a:p>
          <a:p>
            <a:pPr eaLnBrk="0" hangingPunct="0"/>
            <a:endParaRPr lang="en-US" dirty="0"/>
          </a:p>
        </p:txBody>
      </p:sp>
      <p:sp>
        <p:nvSpPr>
          <p:cNvPr id="36866"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10"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4035"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4037" name="Rectangle 5"/>
          <p:cNvSpPr>
            <a:spLocks noChangeArrowheads="1"/>
          </p:cNvSpPr>
          <p:nvPr/>
        </p:nvSpPr>
        <p:spPr bwMode="auto">
          <a:xfrm>
            <a:off x="386940" y="685800"/>
            <a:ext cx="29035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Duties</a:t>
            </a:r>
          </a:p>
        </p:txBody>
      </p:sp>
      <p:sp>
        <p:nvSpPr>
          <p:cNvPr id="44039" name="Text Box 7"/>
          <p:cNvSpPr txBox="1">
            <a:spLocks noChangeArrowheads="1"/>
          </p:cNvSpPr>
          <p:nvPr/>
        </p:nvSpPr>
        <p:spPr bwMode="auto">
          <a:xfrm>
            <a:off x="457201" y="1267927"/>
            <a:ext cx="8271164" cy="5139869"/>
          </a:xfrm>
          <a:prstGeom prst="rect">
            <a:avLst/>
          </a:prstGeom>
          <a:noFill/>
          <a:ln w="9525">
            <a:noFill/>
            <a:miter lim="800000"/>
            <a:headEnd/>
            <a:tailEnd/>
          </a:ln>
          <a:effectLst/>
        </p:spPr>
        <p:txBody>
          <a:bodyPr wrap="square">
            <a:spAutoFit/>
          </a:bodyPr>
          <a:lstStyle/>
          <a:p>
            <a:pPr eaLnBrk="0" hangingPunct="0">
              <a:buClr>
                <a:srgbClr val="FCD512"/>
              </a:buClr>
              <a:buFontTx/>
              <a:buChar char="•"/>
            </a:pPr>
            <a:r>
              <a:rPr lang="en-US" dirty="0">
                <a:solidFill>
                  <a:schemeClr val="bg1"/>
                </a:solidFill>
              </a:rPr>
              <a:t> </a:t>
            </a:r>
            <a:r>
              <a:rPr lang="en-US" dirty="0"/>
              <a:t>Implement the strategies developed under subsections</a:t>
            </a:r>
          </a:p>
          <a:p>
            <a:pPr eaLnBrk="0" hangingPunct="0">
              <a:buClr>
                <a:srgbClr val="FCD512"/>
              </a:buClr>
            </a:pPr>
            <a:r>
              <a:rPr lang="en-US" dirty="0"/>
              <a:t>  2 and 3, subject to approval by the State Board of</a:t>
            </a:r>
          </a:p>
          <a:p>
            <a:pPr eaLnBrk="0" hangingPunct="0">
              <a:buClr>
                <a:srgbClr val="FCD512"/>
              </a:buClr>
            </a:pPr>
            <a:r>
              <a:rPr lang="en-US" dirty="0"/>
              <a:t>  Higher Education (SBHE)</a:t>
            </a:r>
          </a:p>
          <a:p>
            <a:pPr eaLnBrk="0" hangingPunct="0">
              <a:buClr>
                <a:srgbClr val="FCD512"/>
              </a:buClr>
            </a:pPr>
            <a:endParaRPr lang="en-US" sz="800" dirty="0"/>
          </a:p>
          <a:p>
            <a:pPr eaLnBrk="0" hangingPunct="0">
              <a:buClr>
                <a:srgbClr val="FCD512"/>
              </a:buClr>
              <a:buFontTx/>
              <a:buChar char="•"/>
            </a:pPr>
            <a:r>
              <a:rPr lang="en-US" dirty="0"/>
              <a:t> Develop, with the North Dakota Agricultural Experiment</a:t>
            </a:r>
          </a:p>
          <a:p>
            <a:pPr eaLnBrk="0" hangingPunct="0">
              <a:buClr>
                <a:srgbClr val="FCD512"/>
              </a:buClr>
            </a:pPr>
            <a:r>
              <a:rPr lang="en-US" dirty="0"/>
              <a:t>  Station and NDSU Extension, an annual budget for the</a:t>
            </a:r>
          </a:p>
          <a:p>
            <a:pPr eaLnBrk="0" hangingPunct="0">
              <a:buClr>
                <a:srgbClr val="FCD512"/>
              </a:buClr>
            </a:pPr>
            <a:r>
              <a:rPr lang="en-US" dirty="0"/>
              <a:t>  operations of these entities</a:t>
            </a:r>
          </a:p>
          <a:p>
            <a:pPr eaLnBrk="0" hangingPunct="0">
              <a:buClr>
                <a:srgbClr val="FCD512"/>
              </a:buClr>
            </a:pPr>
            <a:endParaRPr lang="en-US" sz="800" dirty="0"/>
          </a:p>
          <a:p>
            <a:pPr marL="174625" indent="-174625" eaLnBrk="0" hangingPunct="0">
              <a:buClr>
                <a:srgbClr val="FCD512"/>
              </a:buClr>
              <a:buFontTx/>
              <a:buChar char="•"/>
            </a:pPr>
            <a:r>
              <a:rPr lang="en-US" dirty="0"/>
              <a:t>Develop a biennial budget request based on its prioritized   needs list and submit that request to the President of NDSU and the SBHE, and forward its prioritized needs list and request without modification to the Office of Management and Budget and the appropriations committees of the legislative assembly</a:t>
            </a:r>
          </a:p>
          <a:p>
            <a:pPr eaLnBrk="0" hangingPunct="0"/>
            <a:endParaRPr lang="en-US" dirty="0"/>
          </a:p>
        </p:txBody>
      </p:sp>
      <p:sp>
        <p:nvSpPr>
          <p:cNvPr id="7"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5059"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5061" name="Rectangle 5"/>
          <p:cNvSpPr>
            <a:spLocks noChangeArrowheads="1"/>
          </p:cNvSpPr>
          <p:nvPr/>
        </p:nvSpPr>
        <p:spPr bwMode="auto">
          <a:xfrm>
            <a:off x="677863" y="914400"/>
            <a:ext cx="29035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Duties</a:t>
            </a:r>
          </a:p>
        </p:txBody>
      </p:sp>
      <p:sp>
        <p:nvSpPr>
          <p:cNvPr id="45062" name="Text Box 6"/>
          <p:cNvSpPr txBox="1">
            <a:spLocks noChangeArrowheads="1"/>
          </p:cNvSpPr>
          <p:nvPr/>
        </p:nvSpPr>
        <p:spPr bwMode="auto">
          <a:xfrm>
            <a:off x="762000" y="1905000"/>
            <a:ext cx="7866063" cy="3046988"/>
          </a:xfrm>
          <a:prstGeom prst="rect">
            <a:avLst/>
          </a:prstGeom>
          <a:noFill/>
          <a:ln w="9525">
            <a:noFill/>
            <a:miter lim="800000"/>
            <a:headEnd/>
            <a:tailEnd/>
          </a:ln>
          <a:effectLst/>
        </p:spPr>
        <p:txBody>
          <a:bodyPr>
            <a:spAutoFit/>
          </a:bodyPr>
          <a:lstStyle/>
          <a:p>
            <a:pPr eaLnBrk="0" hangingPunct="0">
              <a:buClr>
                <a:srgbClr val="FCD512"/>
              </a:buClr>
              <a:buFontTx/>
              <a:buChar char="•"/>
            </a:pPr>
            <a:r>
              <a:rPr lang="en-US" dirty="0">
                <a:solidFill>
                  <a:schemeClr val="bg1"/>
                </a:solidFill>
              </a:rPr>
              <a:t> </a:t>
            </a:r>
            <a:r>
              <a:rPr lang="en-US" dirty="0"/>
              <a:t>Maximize the use of existing financial resources, </a:t>
            </a:r>
          </a:p>
          <a:p>
            <a:pPr eaLnBrk="0" hangingPunct="0">
              <a:buClr>
                <a:srgbClr val="FCD512"/>
              </a:buClr>
            </a:pPr>
            <a:r>
              <a:rPr lang="en-US" dirty="0"/>
              <a:t>  equipment, and facilities to generate the greatest</a:t>
            </a:r>
          </a:p>
          <a:p>
            <a:pPr eaLnBrk="0" hangingPunct="0">
              <a:buClr>
                <a:srgbClr val="FCD512"/>
              </a:buClr>
            </a:pPr>
            <a:r>
              <a:rPr lang="en-US" dirty="0"/>
              <a:t>  economic benefit from research and extension efforts</a:t>
            </a:r>
          </a:p>
          <a:p>
            <a:pPr eaLnBrk="0" hangingPunct="0">
              <a:buClr>
                <a:srgbClr val="FCD512"/>
              </a:buClr>
            </a:pPr>
            <a:r>
              <a:rPr lang="en-US" dirty="0"/>
              <a:t>  and to promote efficiency</a:t>
            </a:r>
          </a:p>
          <a:p>
            <a:pPr eaLnBrk="0" hangingPunct="0">
              <a:buClr>
                <a:srgbClr val="FCD512"/>
              </a:buClr>
            </a:pPr>
            <a:endParaRPr lang="en-US" dirty="0"/>
          </a:p>
          <a:p>
            <a:pPr eaLnBrk="0" hangingPunct="0">
              <a:buClr>
                <a:srgbClr val="FCD512"/>
              </a:buClr>
              <a:buFontTx/>
              <a:buChar char="•"/>
            </a:pPr>
            <a:r>
              <a:rPr lang="en-US" dirty="0"/>
              <a:t> Annually evaluate the results of research and</a:t>
            </a:r>
          </a:p>
          <a:p>
            <a:pPr eaLnBrk="0" hangingPunct="0">
              <a:buClr>
                <a:srgbClr val="FCD512"/>
              </a:buClr>
            </a:pPr>
            <a:r>
              <a:rPr lang="en-US" dirty="0"/>
              <a:t>  extension activities and expenditures, and report the</a:t>
            </a:r>
          </a:p>
          <a:p>
            <a:pPr eaLnBrk="0" hangingPunct="0">
              <a:buClr>
                <a:srgbClr val="FCD512"/>
              </a:buClr>
            </a:pPr>
            <a:r>
              <a:rPr lang="en-US" dirty="0"/>
              <a:t>  findings to the Legislative Council and the SBHE</a:t>
            </a:r>
          </a:p>
        </p:txBody>
      </p:sp>
      <p:sp>
        <p:nvSpPr>
          <p:cNvPr id="7"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46083"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46085" name="Rectangle 5"/>
          <p:cNvSpPr>
            <a:spLocks noChangeArrowheads="1"/>
          </p:cNvSpPr>
          <p:nvPr/>
        </p:nvSpPr>
        <p:spPr bwMode="auto">
          <a:xfrm>
            <a:off x="677863" y="914400"/>
            <a:ext cx="29035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Duties</a:t>
            </a:r>
          </a:p>
        </p:txBody>
      </p:sp>
      <p:sp>
        <p:nvSpPr>
          <p:cNvPr id="46086" name="Text Box 6"/>
          <p:cNvSpPr txBox="1">
            <a:spLocks noChangeArrowheads="1"/>
          </p:cNvSpPr>
          <p:nvPr/>
        </p:nvSpPr>
        <p:spPr bwMode="auto">
          <a:xfrm>
            <a:off x="762000" y="1905000"/>
            <a:ext cx="7866063" cy="2677656"/>
          </a:xfrm>
          <a:prstGeom prst="rect">
            <a:avLst/>
          </a:prstGeom>
          <a:noFill/>
          <a:ln w="9525">
            <a:noFill/>
            <a:miter lim="800000"/>
            <a:headEnd/>
            <a:tailEnd/>
          </a:ln>
          <a:effectLst/>
        </p:spPr>
        <p:txBody>
          <a:bodyPr>
            <a:spAutoFit/>
          </a:bodyPr>
          <a:lstStyle/>
          <a:p>
            <a:pPr eaLnBrk="0" hangingPunct="0">
              <a:buClr>
                <a:srgbClr val="FCD512"/>
              </a:buClr>
              <a:buFontTx/>
              <a:buChar char="•"/>
            </a:pPr>
            <a:r>
              <a:rPr lang="en-US" dirty="0">
                <a:solidFill>
                  <a:schemeClr val="bg1"/>
                </a:solidFill>
              </a:rPr>
              <a:t> </a:t>
            </a:r>
            <a:r>
              <a:rPr lang="en-US" dirty="0"/>
              <a:t>Advise the President of NDSU regarding the</a:t>
            </a:r>
          </a:p>
          <a:p>
            <a:pPr eaLnBrk="0" hangingPunct="0">
              <a:buClr>
                <a:srgbClr val="FCD512"/>
              </a:buClr>
            </a:pPr>
            <a:r>
              <a:rPr lang="en-US" dirty="0"/>
              <a:t>  recruitment, selection and performance of the Vice</a:t>
            </a:r>
          </a:p>
          <a:p>
            <a:pPr eaLnBrk="0" hangingPunct="0">
              <a:buClr>
                <a:srgbClr val="FCD512"/>
              </a:buClr>
            </a:pPr>
            <a:r>
              <a:rPr lang="en-US" dirty="0"/>
              <a:t>  President for Agricultural Affairs, NDSU Extension </a:t>
            </a:r>
          </a:p>
          <a:p>
            <a:pPr eaLnBrk="0" hangingPunct="0">
              <a:buClr>
                <a:srgbClr val="FCD512"/>
              </a:buClr>
            </a:pPr>
            <a:r>
              <a:rPr lang="en-US" dirty="0"/>
              <a:t>  Director and the Station Director</a:t>
            </a:r>
          </a:p>
          <a:p>
            <a:pPr eaLnBrk="0" hangingPunct="0">
              <a:buClr>
                <a:srgbClr val="FCD512"/>
              </a:buClr>
            </a:pPr>
            <a:endParaRPr lang="en-US" dirty="0"/>
          </a:p>
          <a:p>
            <a:pPr eaLnBrk="0" hangingPunct="0">
              <a:buClr>
                <a:srgbClr val="FCD512"/>
              </a:buClr>
              <a:buFontTx/>
              <a:buChar char="•"/>
            </a:pPr>
            <a:r>
              <a:rPr lang="en-US" dirty="0"/>
              <a:t> Provide a status report to the budget section of the </a:t>
            </a:r>
          </a:p>
          <a:p>
            <a:pPr eaLnBrk="0" hangingPunct="0"/>
            <a:r>
              <a:rPr lang="en-US" dirty="0"/>
              <a:t>  Legislative Council</a:t>
            </a:r>
          </a:p>
        </p:txBody>
      </p:sp>
      <p:sp>
        <p:nvSpPr>
          <p:cNvPr id="7"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37891"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37893" name="Text Box 5"/>
          <p:cNvSpPr txBox="1">
            <a:spLocks noChangeArrowheads="1"/>
          </p:cNvSpPr>
          <p:nvPr/>
        </p:nvSpPr>
        <p:spPr bwMode="auto">
          <a:xfrm>
            <a:off x="762000" y="1524000"/>
            <a:ext cx="7924800" cy="4001095"/>
          </a:xfrm>
          <a:prstGeom prst="rect">
            <a:avLst/>
          </a:prstGeom>
          <a:noFill/>
          <a:ln w="9525">
            <a:noFill/>
            <a:miter lim="800000"/>
            <a:headEnd/>
            <a:tailEnd/>
          </a:ln>
          <a:effectLst/>
        </p:spPr>
        <p:txBody>
          <a:bodyPr wrap="square">
            <a:spAutoFit/>
          </a:bodyPr>
          <a:lstStyle/>
          <a:p>
            <a:pPr eaLnBrk="0" hangingPunct="0">
              <a:buClr>
                <a:srgbClr val="FCD512"/>
              </a:buClr>
              <a:buFontTx/>
              <a:buChar char="•"/>
            </a:pPr>
            <a:r>
              <a:rPr lang="en-US" dirty="0">
                <a:solidFill>
                  <a:schemeClr val="bg1"/>
                </a:solidFill>
              </a:rPr>
              <a:t> </a:t>
            </a:r>
            <a:r>
              <a:rPr lang="en-US" sz="2300" dirty="0"/>
              <a:t>NDSU President or the President’s designee</a:t>
            </a:r>
          </a:p>
          <a:p>
            <a:pPr eaLnBrk="0" hangingPunct="0">
              <a:buClr>
                <a:srgbClr val="FCD512"/>
              </a:buClr>
              <a:buFontTx/>
              <a:buChar char="•"/>
            </a:pPr>
            <a:r>
              <a:rPr lang="en-US" sz="2300" dirty="0"/>
              <a:t> NDSU Vice President for Agricultural Affairs*</a:t>
            </a:r>
          </a:p>
          <a:p>
            <a:pPr eaLnBrk="0" hangingPunct="0">
              <a:buClr>
                <a:srgbClr val="FCD512"/>
              </a:buClr>
              <a:buFontTx/>
              <a:buChar char="•"/>
            </a:pPr>
            <a:r>
              <a:rPr lang="en-US" sz="2300" dirty="0"/>
              <a:t> North Dakota Agricultural Experiment Station Director*</a:t>
            </a:r>
          </a:p>
          <a:p>
            <a:pPr eaLnBrk="0" hangingPunct="0">
              <a:buClr>
                <a:srgbClr val="FCD512"/>
              </a:buClr>
              <a:buFontTx/>
              <a:buChar char="•"/>
            </a:pPr>
            <a:r>
              <a:rPr lang="en-US" sz="2300" dirty="0"/>
              <a:t> NDSU Extension Director*</a:t>
            </a:r>
          </a:p>
          <a:p>
            <a:pPr eaLnBrk="0" hangingPunct="0">
              <a:buClr>
                <a:srgbClr val="FCD512"/>
              </a:buClr>
              <a:buFontTx/>
              <a:buChar char="•"/>
            </a:pPr>
            <a:r>
              <a:rPr lang="en-US" sz="2300" dirty="0"/>
              <a:t> Five people appointed by Ag Coalition</a:t>
            </a:r>
          </a:p>
          <a:p>
            <a:pPr eaLnBrk="0" hangingPunct="0">
              <a:buClr>
                <a:srgbClr val="FCD512"/>
              </a:buClr>
              <a:buFontTx/>
              <a:buChar char="•"/>
            </a:pPr>
            <a:r>
              <a:rPr lang="en-US" sz="2300" dirty="0"/>
              <a:t> Five people appointed in the geographic areas </a:t>
            </a:r>
          </a:p>
          <a:p>
            <a:pPr eaLnBrk="0" hangingPunct="0">
              <a:buClr>
                <a:srgbClr val="FCD512"/>
              </a:buClr>
            </a:pPr>
            <a:r>
              <a:rPr lang="en-US" sz="2300" dirty="0"/>
              <a:t>  represented by NDSU Extension’s multicounty program</a:t>
            </a:r>
          </a:p>
          <a:p>
            <a:pPr eaLnBrk="0" hangingPunct="0">
              <a:buClr>
                <a:srgbClr val="FCD512"/>
              </a:buClr>
            </a:pPr>
            <a:r>
              <a:rPr lang="en-US" sz="2300" dirty="0"/>
              <a:t>  units</a:t>
            </a:r>
          </a:p>
          <a:p>
            <a:pPr eaLnBrk="0" hangingPunct="0">
              <a:buClr>
                <a:srgbClr val="FCD512"/>
              </a:buClr>
              <a:buFontTx/>
              <a:buChar char="•"/>
            </a:pPr>
            <a:r>
              <a:rPr lang="en-US" sz="2300" dirty="0"/>
              <a:t> North Dakota Agriculture Commissioner*</a:t>
            </a:r>
          </a:p>
          <a:p>
            <a:pPr eaLnBrk="0" hangingPunct="0">
              <a:buClr>
                <a:srgbClr val="FCD512"/>
              </a:buClr>
              <a:buFontTx/>
              <a:buChar char="•"/>
            </a:pPr>
            <a:r>
              <a:rPr lang="en-US" sz="2300" dirty="0"/>
              <a:t> Two members of the legislative assembly appointed by </a:t>
            </a:r>
          </a:p>
          <a:p>
            <a:pPr eaLnBrk="0" hangingPunct="0">
              <a:buClr>
                <a:srgbClr val="FCD512"/>
              </a:buClr>
            </a:pPr>
            <a:r>
              <a:rPr lang="en-US" sz="2300" dirty="0"/>
              <a:t>   the chair of Legislative Council</a:t>
            </a:r>
          </a:p>
        </p:txBody>
      </p:sp>
      <p:sp>
        <p:nvSpPr>
          <p:cNvPr id="37894" name="Text Box 6"/>
          <p:cNvSpPr txBox="1">
            <a:spLocks noChangeArrowheads="1"/>
          </p:cNvSpPr>
          <p:nvPr/>
        </p:nvSpPr>
        <p:spPr bwMode="auto">
          <a:xfrm>
            <a:off x="990600" y="5729288"/>
            <a:ext cx="4070350" cy="366712"/>
          </a:xfrm>
          <a:prstGeom prst="rect">
            <a:avLst/>
          </a:prstGeom>
          <a:noFill/>
          <a:ln w="9525">
            <a:noFill/>
            <a:miter lim="800000"/>
            <a:headEnd/>
            <a:tailEnd/>
          </a:ln>
          <a:effectLst/>
        </p:spPr>
        <p:txBody>
          <a:bodyPr wrap="none">
            <a:spAutoFit/>
          </a:bodyPr>
          <a:lstStyle/>
          <a:p>
            <a:pPr eaLnBrk="0" hangingPunct="0"/>
            <a:r>
              <a:rPr lang="en-US" sz="1800" dirty="0"/>
              <a:t>*serve in ex-officio, nonvoting capacity</a:t>
            </a:r>
          </a:p>
        </p:txBody>
      </p:sp>
      <p:sp>
        <p:nvSpPr>
          <p:cNvPr id="37895" name="Rectangle 7"/>
          <p:cNvSpPr>
            <a:spLocks noChangeArrowheads="1"/>
          </p:cNvSpPr>
          <p:nvPr/>
        </p:nvSpPr>
        <p:spPr bwMode="auto">
          <a:xfrm>
            <a:off x="677863" y="838200"/>
            <a:ext cx="51133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Membership</a:t>
            </a:r>
          </a:p>
        </p:txBody>
      </p:sp>
      <p:sp>
        <p:nvSpPr>
          <p:cNvPr id="8"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0" y="6248400"/>
            <a:ext cx="9144000" cy="0"/>
          </a:xfrm>
          <a:prstGeom prst="line">
            <a:avLst/>
          </a:prstGeom>
          <a:noFill/>
          <a:ln w="152400">
            <a:solidFill>
              <a:srgbClr val="FCD512"/>
            </a:solidFill>
            <a:round/>
            <a:headEnd/>
            <a:tailEnd/>
          </a:ln>
          <a:effectLst/>
        </p:spPr>
        <p:txBody>
          <a:bodyPr/>
          <a:lstStyle/>
          <a:p>
            <a:endParaRPr lang="en-US" dirty="0"/>
          </a:p>
        </p:txBody>
      </p:sp>
      <p:sp>
        <p:nvSpPr>
          <p:cNvPr id="38915" name="Line 3"/>
          <p:cNvSpPr>
            <a:spLocks noChangeShapeType="1"/>
          </p:cNvSpPr>
          <p:nvPr/>
        </p:nvSpPr>
        <p:spPr bwMode="auto">
          <a:xfrm>
            <a:off x="0" y="685800"/>
            <a:ext cx="9144000" cy="0"/>
          </a:xfrm>
          <a:prstGeom prst="line">
            <a:avLst/>
          </a:prstGeom>
          <a:noFill/>
          <a:ln w="9525">
            <a:solidFill>
              <a:srgbClr val="FCD512"/>
            </a:solidFill>
            <a:round/>
            <a:headEnd/>
            <a:tailEnd/>
          </a:ln>
          <a:effectLst/>
        </p:spPr>
        <p:txBody>
          <a:bodyPr/>
          <a:lstStyle/>
          <a:p>
            <a:endParaRPr lang="en-US" dirty="0"/>
          </a:p>
        </p:txBody>
      </p:sp>
      <p:sp>
        <p:nvSpPr>
          <p:cNvPr id="38917" name="Rectangle 5"/>
          <p:cNvSpPr>
            <a:spLocks noChangeArrowheads="1"/>
          </p:cNvSpPr>
          <p:nvPr/>
        </p:nvSpPr>
        <p:spPr bwMode="auto">
          <a:xfrm>
            <a:off x="677863" y="1143000"/>
            <a:ext cx="7170737" cy="838200"/>
          </a:xfrm>
          <a:prstGeom prst="rect">
            <a:avLst/>
          </a:prstGeom>
          <a:noFill/>
          <a:ln w="9525">
            <a:noFill/>
            <a:miter lim="800000"/>
            <a:headEnd/>
            <a:tailEnd/>
          </a:ln>
        </p:spPr>
        <p:txBody>
          <a:bodyPr anchor="b"/>
          <a:lstStyle/>
          <a:p>
            <a:pPr eaLnBrk="0" hangingPunct="0"/>
            <a:r>
              <a:rPr kumimoji="1" lang="en-US" sz="5400" dirty="0">
                <a:solidFill>
                  <a:srgbClr val="FCD512"/>
                </a:solidFill>
                <a:latin typeface="Arial Black" pitchFamily="34" charset="0"/>
              </a:rPr>
              <a:t>Current Members</a:t>
            </a:r>
          </a:p>
        </p:txBody>
      </p:sp>
      <p:sp>
        <p:nvSpPr>
          <p:cNvPr id="38918" name="Text Box 6"/>
          <p:cNvSpPr txBox="1">
            <a:spLocks noChangeArrowheads="1"/>
          </p:cNvSpPr>
          <p:nvPr/>
        </p:nvSpPr>
        <p:spPr bwMode="auto">
          <a:xfrm>
            <a:off x="762000" y="2133600"/>
            <a:ext cx="3733800" cy="2246769"/>
          </a:xfrm>
          <a:prstGeom prst="rect">
            <a:avLst/>
          </a:prstGeom>
          <a:noFill/>
          <a:ln w="9525">
            <a:noFill/>
            <a:miter lim="800000"/>
            <a:headEnd/>
            <a:tailEnd/>
          </a:ln>
          <a:effectLst/>
        </p:spPr>
        <p:txBody>
          <a:bodyPr wrap="square">
            <a:spAutoFit/>
          </a:bodyPr>
          <a:lstStyle/>
          <a:p>
            <a:pPr eaLnBrk="0" hangingPunct="0">
              <a:tabLst>
                <a:tab pos="4343400" algn="l"/>
              </a:tabLst>
            </a:pPr>
            <a:r>
              <a:rPr lang="en-US" sz="2000" dirty="0"/>
              <a:t>Jim Bahm, New Salem</a:t>
            </a:r>
          </a:p>
          <a:p>
            <a:pPr eaLnBrk="0" hangingPunct="0">
              <a:tabLst>
                <a:tab pos="4343400" algn="l"/>
              </a:tabLst>
            </a:pPr>
            <a:r>
              <a:rPr lang="en-US" sz="2000" dirty="0"/>
              <a:t>Doug Bichler, Linton</a:t>
            </a:r>
          </a:p>
          <a:p>
            <a:pPr eaLnBrk="0" hangingPunct="0">
              <a:tabLst>
                <a:tab pos="4343400" algn="l"/>
              </a:tabLst>
            </a:pPr>
            <a:r>
              <a:rPr lang="en-US" sz="2000" dirty="0"/>
              <a:t>David Cook, Fargo</a:t>
            </a:r>
          </a:p>
          <a:p>
            <a:pPr eaLnBrk="0" hangingPunct="0">
              <a:tabLst>
                <a:tab pos="4343400" algn="l"/>
              </a:tabLst>
            </a:pPr>
            <a:r>
              <a:rPr lang="en-US" sz="2000" dirty="0"/>
              <a:t>John Dhuyvetter, Minot</a:t>
            </a:r>
          </a:p>
          <a:p>
            <a:pPr eaLnBrk="0" hangingPunct="0">
              <a:tabLst>
                <a:tab pos="4343400" algn="l"/>
              </a:tabLst>
            </a:pPr>
            <a:r>
              <a:rPr lang="en-US" sz="2000" dirty="0"/>
              <a:t>Doug Goehring, Bismarck</a:t>
            </a:r>
          </a:p>
          <a:p>
            <a:pPr eaLnBrk="0" hangingPunct="0">
              <a:tabLst>
                <a:tab pos="4343400" algn="l"/>
              </a:tabLst>
            </a:pPr>
            <a:r>
              <a:rPr lang="en-US" sz="2000" dirty="0"/>
              <a:t>Pam Gulleson, Rutland</a:t>
            </a:r>
          </a:p>
          <a:p>
            <a:pPr eaLnBrk="0" hangingPunct="0">
              <a:tabLst>
                <a:tab pos="4343400" algn="l"/>
              </a:tabLst>
            </a:pPr>
            <a:r>
              <a:rPr lang="en-US" sz="2000" dirty="0"/>
              <a:t>Larry Hoffmann, Wheatland</a:t>
            </a:r>
          </a:p>
        </p:txBody>
      </p:sp>
      <p:sp>
        <p:nvSpPr>
          <p:cNvPr id="7" name="Rectangle 9"/>
          <p:cNvSpPr>
            <a:spLocks noChangeArrowheads="1"/>
          </p:cNvSpPr>
          <p:nvPr/>
        </p:nvSpPr>
        <p:spPr bwMode="auto">
          <a:xfrm>
            <a:off x="6800850" y="5867400"/>
            <a:ext cx="1962150" cy="723900"/>
          </a:xfrm>
          <a:prstGeom prst="rect">
            <a:avLst/>
          </a:prstGeom>
          <a:solidFill>
            <a:srgbClr val="14381A"/>
          </a:solidFill>
          <a:ln w="9525">
            <a:noFill/>
            <a:miter lim="800000"/>
            <a:headEnd/>
            <a:tailEnd/>
          </a:ln>
        </p:spPr>
        <p:txBody>
          <a:bodyPr anchor="b"/>
          <a:lstStyle/>
          <a:p>
            <a:pPr eaLnBrk="0" hangingPunct="0"/>
            <a:r>
              <a:rPr kumimoji="1" lang="en-US" sz="3600" dirty="0">
                <a:latin typeface="Arial Black" pitchFamily="34" charset="0"/>
              </a:rPr>
              <a:t>SBARE</a:t>
            </a:r>
          </a:p>
        </p:txBody>
      </p:sp>
      <p:sp>
        <p:nvSpPr>
          <p:cNvPr id="8" name="Text Box 6"/>
          <p:cNvSpPr txBox="1">
            <a:spLocks noChangeArrowheads="1"/>
          </p:cNvSpPr>
          <p:nvPr/>
        </p:nvSpPr>
        <p:spPr bwMode="auto">
          <a:xfrm>
            <a:off x="4572000" y="2090679"/>
            <a:ext cx="4038600" cy="2554545"/>
          </a:xfrm>
          <a:prstGeom prst="rect">
            <a:avLst/>
          </a:prstGeom>
          <a:noFill/>
          <a:ln w="9525">
            <a:noFill/>
            <a:miter lim="800000"/>
            <a:headEnd/>
            <a:tailEnd/>
          </a:ln>
          <a:effectLst/>
        </p:spPr>
        <p:txBody>
          <a:bodyPr wrap="square">
            <a:spAutoFit/>
          </a:bodyPr>
          <a:lstStyle/>
          <a:p>
            <a:pPr eaLnBrk="0" hangingPunct="0">
              <a:tabLst>
                <a:tab pos="4343400" algn="l"/>
              </a:tabLst>
            </a:pPr>
            <a:r>
              <a:rPr lang="en-US" sz="2000" dirty="0"/>
              <a:t>Jerry Klein, Fessenden</a:t>
            </a:r>
          </a:p>
          <a:p>
            <a:pPr eaLnBrk="0" hangingPunct="0">
              <a:tabLst>
                <a:tab pos="4343400" algn="l"/>
              </a:tabLst>
            </a:pPr>
            <a:r>
              <a:rPr lang="en-US" sz="2000" dirty="0"/>
              <a:t>Greg Lardy, West Fargo</a:t>
            </a:r>
          </a:p>
          <a:p>
            <a:pPr eaLnBrk="0" hangingPunct="0">
              <a:tabLst>
                <a:tab pos="4343400" algn="l"/>
              </a:tabLst>
            </a:pPr>
            <a:r>
              <a:rPr lang="en-US" sz="2000" dirty="0"/>
              <a:t>Sarah Lovas, Hillsboro</a:t>
            </a:r>
          </a:p>
          <a:p>
            <a:pPr eaLnBrk="0" hangingPunct="0">
              <a:tabLst>
                <a:tab pos="4343400" algn="l"/>
              </a:tabLst>
            </a:pPr>
            <a:r>
              <a:rPr lang="en-US" sz="2000" dirty="0"/>
              <a:t>Alisa Mitskog, Wahpeton</a:t>
            </a:r>
          </a:p>
          <a:p>
            <a:pPr eaLnBrk="0" hangingPunct="0">
              <a:tabLst>
                <a:tab pos="4343400" algn="l"/>
              </a:tabLst>
            </a:pPr>
            <a:r>
              <a:rPr lang="en-US" sz="2000" dirty="0"/>
              <a:t>John Nordgaard, Bottineau</a:t>
            </a:r>
          </a:p>
          <a:p>
            <a:pPr eaLnBrk="0" hangingPunct="0">
              <a:tabLst>
                <a:tab pos="4343400" algn="l"/>
              </a:tabLst>
            </a:pPr>
            <a:r>
              <a:rPr lang="en-US" sz="2000" dirty="0"/>
              <a:t>Scott </a:t>
            </a:r>
            <a:r>
              <a:rPr lang="en-US" sz="2000" dirty="0" err="1"/>
              <a:t>Ouradnik</a:t>
            </a:r>
            <a:r>
              <a:rPr lang="en-US" sz="2000" dirty="0"/>
              <a:t>, Amidon</a:t>
            </a:r>
          </a:p>
          <a:p>
            <a:pPr eaLnBrk="0" hangingPunct="0">
              <a:tabLst>
                <a:tab pos="4343400" algn="l"/>
              </a:tabLst>
            </a:pPr>
            <a:r>
              <a:rPr lang="en-US" sz="2000" dirty="0"/>
              <a:t>Mark Urquhart, Jamestown</a:t>
            </a:r>
          </a:p>
          <a:p>
            <a:pPr eaLnBrk="0" hangingPunct="0">
              <a:tabLst>
                <a:tab pos="4343400" algn="l"/>
              </a:tabLst>
            </a:pPr>
            <a:r>
              <a:rPr lang="en-US" sz="2000" dirty="0"/>
              <a:t>Julie Zikmund, Park River</a:t>
            </a:r>
          </a:p>
        </p:txBody>
      </p:sp>
    </p:spTree>
  </p:cSld>
  <p:clrMapOvr>
    <a:masterClrMapping/>
  </p:clrMapOvr>
</p:sld>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DFED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DFED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DFED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DFED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3BA8573C6281468AECBB5C328F9B91" ma:contentTypeVersion="19" ma:contentTypeDescription="Create a new document." ma:contentTypeScope="" ma:versionID="5ad3410a078e4e31f459e9432fd8ecb4">
  <xsd:schema xmlns:xsd="http://www.w3.org/2001/XMLSchema" xmlns:xs="http://www.w3.org/2001/XMLSchema" xmlns:p="http://schemas.microsoft.com/office/2006/metadata/properties" xmlns:ns3="66659ddc-3c25-4d3e-b3b7-9890fca5266d" xmlns:ns4="82c2a4e3-40b0-435d-8162-b539a366ebba" targetNamespace="http://schemas.microsoft.com/office/2006/metadata/properties" ma:root="true" ma:fieldsID="872d30feacb7e003322e76a3fb647067" ns3:_="" ns4:_="">
    <xsd:import namespace="66659ddc-3c25-4d3e-b3b7-9890fca5266d"/>
    <xsd:import namespace="82c2a4e3-40b0-435d-8162-b539a366ebb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59ddc-3c25-4d3e-b3b7-9890fca5266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c2a4e3-40b0-435d-8162-b539a366ebb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66659ddc-3c25-4d3e-b3b7-9890fca5266d" xsi:nil="true"/>
    <MigrationWizIdDocumentLibraryPermissions xmlns="66659ddc-3c25-4d3e-b3b7-9890fca5266d" xsi:nil="true"/>
    <MigrationWizIdSecurityGroups xmlns="66659ddc-3c25-4d3e-b3b7-9890fca5266d" xsi:nil="true"/>
    <MigrationWizIdPermissionLevels xmlns="66659ddc-3c25-4d3e-b3b7-9890fca5266d" xsi:nil="true"/>
    <MigrationWizIdPermissions xmlns="66659ddc-3c25-4d3e-b3b7-9890fca5266d" xsi:nil="true"/>
  </documentManagement>
</p:properties>
</file>

<file path=customXml/itemProps1.xml><?xml version="1.0" encoding="utf-8"?>
<ds:datastoreItem xmlns:ds="http://schemas.openxmlformats.org/officeDocument/2006/customXml" ds:itemID="{7A1076C6-86AE-4D0F-B5C9-75251CD2CD57}">
  <ds:schemaRefs>
    <ds:schemaRef ds:uri="http://schemas.microsoft.com/sharepoint/v3/contenttype/forms"/>
  </ds:schemaRefs>
</ds:datastoreItem>
</file>

<file path=customXml/itemProps2.xml><?xml version="1.0" encoding="utf-8"?>
<ds:datastoreItem xmlns:ds="http://schemas.openxmlformats.org/officeDocument/2006/customXml" ds:itemID="{367EC0DD-E280-4B8F-87CC-B9CD2FC2D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659ddc-3c25-4d3e-b3b7-9890fca5266d"/>
    <ds:schemaRef ds:uri="82c2a4e3-40b0-435d-8162-b539a366e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51766B-1408-4EEC-9C44-6734A8A3002F}">
  <ds:schemaRefs>
    <ds:schemaRef ds:uri="http://purl.org/dc/elements/1.1/"/>
    <ds:schemaRef ds:uri="http://schemas.microsoft.com/office/infopath/2007/PartnerControls"/>
    <ds:schemaRef ds:uri="http://purl.org/dc/dcmitype/"/>
    <ds:schemaRef ds:uri="82c2a4e3-40b0-435d-8162-b539a366ebba"/>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66659ddc-3c25-4d3e-b3b7-9890fca5266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1304</TotalTime>
  <Words>1111</Words>
  <Application>Microsoft Office PowerPoint</Application>
  <PresentationFormat>On-screen Show (4:3)</PresentationFormat>
  <Paragraphs>193</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Monotype Sorts</vt:lpstr>
      <vt:lpstr>Franklin Gothic Demi</vt:lpstr>
      <vt:lpstr>Arial</vt:lpstr>
      <vt:lpstr>Calibri</vt:lpstr>
      <vt:lpstr>Arial Narrow</vt:lpstr>
      <vt:lpstr>Arial Black</vt:lpstr>
      <vt:lpstr>Times New Roman</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NDSU-Extension Director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Lymburner</dc:creator>
  <cp:lastModifiedBy>Janelle Quam</cp:lastModifiedBy>
  <cp:revision>167</cp:revision>
  <cp:lastPrinted>2021-07-06T13:18:36Z</cp:lastPrinted>
  <dcterms:created xsi:type="dcterms:W3CDTF">2005-04-14T14:20:21Z</dcterms:created>
  <dcterms:modified xsi:type="dcterms:W3CDTF">2023-07-05T20:52:42Z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0x010100373BA8573C6281468AECBB5C328F9B91</vt:lpwstr>
  </property>
</Properties>
</file>